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88" r:id="rId5"/>
    <p:sldId id="384" r:id="rId6"/>
    <p:sldId id="385" r:id="rId7"/>
    <p:sldId id="389" r:id="rId8"/>
    <p:sldId id="386"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602" autoAdjust="0"/>
    <p:restoredTop sz="95954" autoAdjust="0"/>
  </p:normalViewPr>
  <p:slideViewPr>
    <p:cSldViewPr snapToGrid="0">
      <p:cViewPr varScale="1">
        <p:scale>
          <a:sx n="92" d="100"/>
          <a:sy n="92" d="100"/>
        </p:scale>
        <p:origin x="90" y="576"/>
      </p:cViewPr>
      <p:guideLst>
        <p:guide orient="horz" pos="2160"/>
        <p:guide pos="3840"/>
      </p:guideLst>
    </p:cSldViewPr>
  </p:slideViewPr>
  <p:outlineViewPr>
    <p:cViewPr>
      <p:scale>
        <a:sx n="33" d="100"/>
        <a:sy n="33" d="100"/>
      </p:scale>
      <p:origin x="0" y="-2604"/>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8" d="100"/>
          <a:sy n="78" d="100"/>
        </p:scale>
        <p:origin x="3948" y="9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1512357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nip Single Corner Rectangle 6">
            <a:extLst>
              <a:ext uri="{FF2B5EF4-FFF2-40B4-BE49-F238E27FC236}">
                <a16:creationId xmlns:a16="http://schemas.microsoft.com/office/drawing/2014/main" id="{5F3157AA-A0E0-4E68-B15D-E57E52C716EF}"/>
              </a:ext>
            </a:extLst>
          </p:cNvPr>
          <p:cNvSpPr/>
          <p:nvPr userDrawn="1"/>
        </p:nvSpPr>
        <p:spPr>
          <a:xfrm>
            <a:off x="0" y="1205128"/>
            <a:ext cx="12192000"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Snip Single Corner Rectangle 6">
            <a:extLst>
              <a:ext uri="{FF2B5EF4-FFF2-40B4-BE49-F238E27FC236}">
                <a16:creationId xmlns:a16="http://schemas.microsoft.com/office/drawing/2014/main" id="{37F6B2B2-68AD-4A4E-9FAE-CF7F4931335B}"/>
              </a:ext>
            </a:extLst>
          </p:cNvPr>
          <p:cNvSpPr/>
          <p:nvPr userDrawn="1"/>
        </p:nvSpPr>
        <p:spPr>
          <a:xfrm>
            <a:off x="0" y="1205128"/>
            <a:ext cx="12192000"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495300" y="643155"/>
            <a:ext cx="707967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1273" y="1597023"/>
            <a:ext cx="10522527" cy="4579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483850" y="21590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3GPP TSG-WG SA2 Meeting #156E </a:t>
            </a:r>
            <a:r>
              <a:rPr lang="sv-SE" altLang="en-US" sz="1200" b="1" dirty="0">
                <a:latin typeface="Arial "/>
              </a:rPr>
              <a:t>	</a:t>
            </a:r>
          </a:p>
          <a:p>
            <a:pPr eaLnBrk="1" hangingPunct="1">
              <a:defRPr/>
            </a:pPr>
            <a:r>
              <a:rPr lang="en-GB" sz="1000" b="1" kern="1200" dirty="0">
                <a:solidFill>
                  <a:schemeClr val="tx1"/>
                </a:solidFill>
                <a:effectLst/>
                <a:latin typeface="Arial" panose="020B0604020202020204" pitchFamily="34" charset="0"/>
                <a:ea typeface="+mn-ea"/>
                <a:cs typeface="Arial" panose="020B0604020202020204" pitchFamily="34" charset="0"/>
              </a:rPr>
              <a:t>April 17th – 21st, 2023, Electronic</a:t>
            </a:r>
            <a:endParaRPr lang="sv-SE" altLang="en-US" sz="1200" b="1" dirty="0">
              <a:latin typeface="Arial "/>
            </a:endParaRPr>
          </a:p>
        </p:txBody>
      </p:sp>
      <p:sp>
        <p:nvSpPr>
          <p:cNvPr id="2" name="文本框 1">
            <a:extLst>
              <a:ext uri="{FF2B5EF4-FFF2-40B4-BE49-F238E27FC236}">
                <a16:creationId xmlns:a16="http://schemas.microsoft.com/office/drawing/2014/main" id="{77B3B743-2F1B-414A-AE88-93CCBF8B86B2}"/>
              </a:ext>
            </a:extLst>
          </p:cNvPr>
          <p:cNvSpPr txBox="1"/>
          <p:nvPr userDrawn="1"/>
        </p:nvSpPr>
        <p:spPr>
          <a:xfrm>
            <a:off x="9051155" y="159623"/>
            <a:ext cx="1300356" cy="338554"/>
          </a:xfrm>
          <a:prstGeom prst="rect">
            <a:avLst/>
          </a:prstGeom>
          <a:noFill/>
        </p:spPr>
        <p:txBody>
          <a:bodyPr wrap="none" rtlCol="0">
            <a:spAutoFit/>
          </a:bodyPr>
          <a:lstStyle/>
          <a:p>
            <a:r>
              <a:rPr lang="en-US" altLang="zh-CN" sz="1600" dirty="0"/>
              <a:t>S2-2304667</a:t>
            </a:r>
            <a:endParaRPr lang="en-US" sz="1600" dirty="0"/>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E71858E-BA00-40CA-9057-C86607035777}"/>
              </a:ext>
            </a:extLst>
          </p:cNvPr>
          <p:cNvSpPr txBox="1">
            <a:spLocks/>
          </p:cNvSpPr>
          <p:nvPr/>
        </p:nvSpPr>
        <p:spPr bwMode="auto">
          <a:xfrm>
            <a:off x="924937" y="1695724"/>
            <a:ext cx="10812483" cy="1965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zh-CN" sz="4800" dirty="0">
                <a:latin typeface="Arial "/>
              </a:rPr>
              <a:t>Discussion on two ambiguous aspects of event report allowed area</a:t>
            </a:r>
            <a:endParaRPr lang="en-GB" altLang="en-US" sz="4800" dirty="0">
              <a:latin typeface="Arial "/>
            </a:endParaRPr>
          </a:p>
        </p:txBody>
      </p:sp>
      <p:sp>
        <p:nvSpPr>
          <p:cNvPr id="5" name="文本框 4">
            <a:extLst>
              <a:ext uri="{FF2B5EF4-FFF2-40B4-BE49-F238E27FC236}">
                <a16:creationId xmlns:a16="http://schemas.microsoft.com/office/drawing/2014/main" id="{2C50F4C7-052C-4E48-AE4D-F6081ACF34EB}"/>
              </a:ext>
            </a:extLst>
          </p:cNvPr>
          <p:cNvSpPr txBox="1"/>
          <p:nvPr/>
        </p:nvSpPr>
        <p:spPr>
          <a:xfrm>
            <a:off x="1330712" y="4369016"/>
            <a:ext cx="9530575" cy="923330"/>
          </a:xfrm>
          <a:prstGeom prst="rect">
            <a:avLst/>
          </a:prstGeom>
          <a:noFill/>
        </p:spPr>
        <p:txBody>
          <a:bodyPr wrap="square" rtlCol="0">
            <a:spAutoFit/>
          </a:bodyPr>
          <a:lstStyle/>
          <a:p>
            <a:pPr algn="ctr"/>
            <a:r>
              <a:rPr lang="en-US" altLang="zh-CN" dirty="0">
                <a:solidFill>
                  <a:srgbClr val="0066FF"/>
                </a:solidFill>
              </a:rPr>
              <a:t>SA2#156e</a:t>
            </a:r>
          </a:p>
          <a:p>
            <a:pPr algn="ctr"/>
            <a:endParaRPr lang="en-US" altLang="zh-CN" dirty="0">
              <a:solidFill>
                <a:srgbClr val="0066FF"/>
              </a:solidFill>
            </a:endParaRPr>
          </a:p>
          <a:p>
            <a:pPr algn="ctr"/>
            <a:r>
              <a:rPr lang="en-US" altLang="zh-CN" dirty="0">
                <a:solidFill>
                  <a:srgbClr val="0066FF"/>
                </a:solidFill>
              </a:rPr>
              <a:t>vivo</a:t>
            </a:r>
            <a:endParaRPr lang="zh-CN" altLang="en-US" dirty="0">
              <a:solidFill>
                <a:srgbClr val="0066FF"/>
              </a:solidFill>
            </a:endParaRPr>
          </a:p>
        </p:txBody>
      </p:sp>
    </p:spTree>
    <p:extLst>
      <p:ext uri="{BB962C8B-B14F-4D97-AF65-F5344CB8AC3E}">
        <p14:creationId xmlns:p14="http://schemas.microsoft.com/office/powerpoint/2010/main" val="28327967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33A43D7-EAD5-4191-8631-4F57BA4FE44A}"/>
              </a:ext>
            </a:extLst>
          </p:cNvPr>
          <p:cNvSpPr txBox="1">
            <a:spLocks/>
          </p:cNvSpPr>
          <p:nvPr/>
        </p:nvSpPr>
        <p:spPr>
          <a:xfrm>
            <a:off x="473675" y="1655124"/>
            <a:ext cx="11244649" cy="4641767"/>
          </a:xfrm>
          <a:prstGeom prst="rect">
            <a:avLst/>
          </a:prstGeom>
          <a:ln>
            <a:noFill/>
          </a:ln>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2400" dirty="0"/>
              <a:t>The conclusion of </a:t>
            </a:r>
            <a:r>
              <a:rPr lang="en-GB" altLang="zh-CN" sz="2400" dirty="0" err="1"/>
              <a:t>FS_e</a:t>
            </a:r>
            <a:r>
              <a:rPr lang="en-US" altLang="zh-CN" sz="2400" dirty="0"/>
              <a:t>LCS</a:t>
            </a:r>
            <a:r>
              <a:rPr lang="en-GB" altLang="zh-CN" sz="2400" dirty="0"/>
              <a:t>_Ph3 KI#11 </a:t>
            </a:r>
            <a:r>
              <a:rPr lang="en-US" altLang="zh-CN" sz="2400" dirty="0"/>
              <a:t>Enhance Triggered Location for UE power saving purpose:</a:t>
            </a:r>
            <a:endParaRPr lang="en-GB" altLang="zh-CN" sz="2400" dirty="0"/>
          </a:p>
          <a:p>
            <a:pPr lvl="1"/>
            <a:r>
              <a:rPr lang="en-US" altLang="zh-CN" sz="1800" dirty="0"/>
              <a:t>For key issue #11, it is concluded that solution#25 (Event Report in an Allowed Area) is used as the baseline for normative work with the </a:t>
            </a:r>
            <a:r>
              <a:rPr lang="en-US" altLang="zh-CN" sz="1800" dirty="0">
                <a:highlight>
                  <a:srgbClr val="FFFF00"/>
                </a:highlight>
              </a:rPr>
              <a:t>two ambiguous aspects </a:t>
            </a:r>
            <a:r>
              <a:rPr lang="en-US" altLang="zh-CN" sz="1800" dirty="0"/>
              <a:t>identified in clause 7.11 also being resolved in the normative phase.</a:t>
            </a:r>
          </a:p>
          <a:p>
            <a:pPr marL="457200" lvl="1" indent="0">
              <a:buNone/>
            </a:pPr>
            <a:endParaRPr lang="en-US" altLang="zh-CN" sz="1600" dirty="0"/>
          </a:p>
          <a:p>
            <a:pPr marL="457200" lvl="1" indent="0">
              <a:buNone/>
            </a:pPr>
            <a:endParaRPr lang="en-US" altLang="zh-CN" sz="1600" dirty="0"/>
          </a:p>
          <a:p>
            <a:r>
              <a:rPr lang="en-US" altLang="zh-CN" sz="2400" dirty="0"/>
              <a:t>Two ambiguous aspects are:</a:t>
            </a:r>
          </a:p>
          <a:p>
            <a:pPr lvl="1"/>
            <a:r>
              <a:rPr lang="en-US" altLang="zh-CN" sz="1800" dirty="0"/>
              <a:t>whether a UE should occasionally send event reports when outside an allowed area to show an HGMLC and LCS Client that event reporting is still active in the UE.</a:t>
            </a:r>
          </a:p>
          <a:p>
            <a:pPr lvl="1"/>
            <a:r>
              <a:rPr lang="en-US" altLang="zh-CN" sz="1800" dirty="0"/>
              <a:t>whether an allowed area can be used in an opposite sense where a UE only reports when outside a certain area (e.g. where a UE spends most time in the area but UE location is only needed when the UE is outside the area).</a:t>
            </a:r>
          </a:p>
          <a:p>
            <a:pPr lvl="1"/>
            <a:endParaRPr lang="en-US" altLang="zh-CN" sz="1600" dirty="0"/>
          </a:p>
        </p:txBody>
      </p:sp>
      <p:sp>
        <p:nvSpPr>
          <p:cNvPr id="4" name="标题 1">
            <a:extLst>
              <a:ext uri="{FF2B5EF4-FFF2-40B4-BE49-F238E27FC236}">
                <a16:creationId xmlns:a16="http://schemas.microsoft.com/office/drawing/2014/main" id="{3ED3CF1D-B079-4649-BBEE-3DBEB93A44FE}"/>
              </a:ext>
            </a:extLst>
          </p:cNvPr>
          <p:cNvSpPr txBox="1">
            <a:spLocks/>
          </p:cNvSpPr>
          <p:nvPr/>
        </p:nvSpPr>
        <p:spPr bwMode="auto">
          <a:xfrm>
            <a:off x="364376" y="561110"/>
            <a:ext cx="9683633" cy="585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200" b="1" dirty="0"/>
              <a:t>General</a:t>
            </a:r>
            <a:endParaRPr lang="zh-CN" altLang="en-US" sz="3200" b="1" dirty="0"/>
          </a:p>
        </p:txBody>
      </p:sp>
    </p:spTree>
    <p:extLst>
      <p:ext uri="{BB962C8B-B14F-4D97-AF65-F5344CB8AC3E}">
        <p14:creationId xmlns:p14="http://schemas.microsoft.com/office/powerpoint/2010/main" val="648010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33A43D7-EAD5-4191-8631-4F57BA4FE44A}"/>
              </a:ext>
            </a:extLst>
          </p:cNvPr>
          <p:cNvSpPr txBox="1">
            <a:spLocks/>
          </p:cNvSpPr>
          <p:nvPr/>
        </p:nvSpPr>
        <p:spPr>
          <a:xfrm>
            <a:off x="473675" y="1655124"/>
            <a:ext cx="11423573" cy="4775821"/>
          </a:xfrm>
          <a:prstGeom prst="rect">
            <a:avLst/>
          </a:prstGeom>
          <a:ln>
            <a:noFill/>
          </a:ln>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400" dirty="0"/>
              <a:t>Q1</a:t>
            </a:r>
            <a:r>
              <a:rPr lang="zh-CN" altLang="en-US" sz="2400" dirty="0"/>
              <a:t>：</a:t>
            </a:r>
            <a:r>
              <a:rPr lang="en-US" altLang="zh-CN" sz="2400" dirty="0"/>
              <a:t>Whether a UE should occasionally send event reports when outside an allowed area?</a:t>
            </a:r>
            <a:endParaRPr lang="en-GB" altLang="zh-CN" sz="2400" dirty="0"/>
          </a:p>
          <a:p>
            <a:pPr lvl="1">
              <a:buFont typeface="Wingdings" panose="05000000000000000000" pitchFamily="2" charset="2"/>
              <a:buChar char="Ø"/>
            </a:pPr>
            <a:r>
              <a:rPr lang="en-US" altLang="zh-CN" sz="1800" dirty="0"/>
              <a:t>Answer: No!</a:t>
            </a:r>
          </a:p>
          <a:p>
            <a:pPr lvl="1"/>
            <a:r>
              <a:rPr lang="en-US" altLang="zh-CN" sz="1600" dirty="0"/>
              <a:t>For area type, if the target area is large than the allowed area, the UE will not report locations when it is inside the target area but outside the allowed area. The LCS client will never receive the ‘leave’ report from UE.</a:t>
            </a:r>
          </a:p>
          <a:p>
            <a:pPr lvl="1"/>
            <a:r>
              <a:rPr lang="en-US" altLang="zh-CN" sz="1600" dirty="0"/>
              <a:t>For periodic location type, the LCS client may terminate the LCS session if considering the event report is not active in UE. </a:t>
            </a:r>
          </a:p>
          <a:p>
            <a:pPr lvl="1"/>
            <a:r>
              <a:rPr lang="en-US" altLang="zh-CN" sz="1600" dirty="0"/>
              <a:t>For motion type, the UE will not report locations if the relative motion distance is outside the allowed area. The number of the report will be decreased and limited. </a:t>
            </a:r>
          </a:p>
          <a:p>
            <a:pPr marL="0" indent="0">
              <a:buNone/>
            </a:pPr>
            <a:r>
              <a:rPr lang="en-US" altLang="zh-CN" sz="2000" b="1" dirty="0">
                <a:solidFill>
                  <a:srgbClr val="0066FF"/>
                </a:solidFill>
              </a:rPr>
              <a:t>Observation 1: No reporting outside the allowed area saves the UE power but degrades the commercial location service experiences.</a:t>
            </a:r>
            <a:endParaRPr lang="en-GB" altLang="zh-CN" sz="2000" b="1" dirty="0">
              <a:solidFill>
                <a:srgbClr val="0066FF"/>
              </a:solidFill>
            </a:endParaRPr>
          </a:p>
          <a:p>
            <a:pPr marL="0" indent="0">
              <a:buNone/>
            </a:pPr>
            <a:endParaRPr lang="en-US" altLang="zh-CN" sz="1600" dirty="0"/>
          </a:p>
          <a:p>
            <a:pPr lvl="1">
              <a:buFont typeface="Wingdings" panose="05000000000000000000" pitchFamily="2" charset="2"/>
              <a:buChar char="Ø"/>
            </a:pPr>
            <a:r>
              <a:rPr lang="en-US" altLang="zh-CN" sz="1800" dirty="0"/>
              <a:t>Answer: Yes!</a:t>
            </a:r>
          </a:p>
          <a:p>
            <a:pPr lvl="1"/>
            <a:r>
              <a:rPr lang="en-US" altLang="zh-CN" sz="1600" dirty="0"/>
              <a:t>The UE can report locations conditionally when it is outside the allowed area. In such a case, the LCS session will not be terminated caused by the event report inactivity in UE. The LCS client will collect location reports as much as possible with considering the UE power-saving purpose. </a:t>
            </a:r>
          </a:p>
          <a:p>
            <a:pPr marL="0" indent="0">
              <a:buNone/>
            </a:pPr>
            <a:r>
              <a:rPr lang="en-US" altLang="zh-CN" sz="2000" b="1" dirty="0">
                <a:solidFill>
                  <a:srgbClr val="0066FF"/>
                </a:solidFill>
              </a:rPr>
              <a:t>Observation 2: Reporting conditionally outside the allowed area can balance the demand between the UE power-saving purpose and commercial location service experiences.</a:t>
            </a:r>
            <a:endParaRPr lang="en-GB" altLang="zh-CN" sz="2000" b="1" dirty="0">
              <a:solidFill>
                <a:srgbClr val="0066FF"/>
              </a:solidFill>
            </a:endParaRPr>
          </a:p>
          <a:p>
            <a:endParaRPr lang="en-US" altLang="zh-CN" sz="1600" dirty="0"/>
          </a:p>
        </p:txBody>
      </p:sp>
      <p:sp>
        <p:nvSpPr>
          <p:cNvPr id="4" name="标题 1">
            <a:extLst>
              <a:ext uri="{FF2B5EF4-FFF2-40B4-BE49-F238E27FC236}">
                <a16:creationId xmlns:a16="http://schemas.microsoft.com/office/drawing/2014/main" id="{93FC2262-8304-43EC-A4F9-5C7FFCA25DB9}"/>
              </a:ext>
            </a:extLst>
          </p:cNvPr>
          <p:cNvSpPr txBox="1">
            <a:spLocks/>
          </p:cNvSpPr>
          <p:nvPr/>
        </p:nvSpPr>
        <p:spPr bwMode="auto">
          <a:xfrm>
            <a:off x="364376" y="561110"/>
            <a:ext cx="9683633" cy="585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200" b="1" dirty="0"/>
              <a:t>Discussion</a:t>
            </a:r>
            <a:endParaRPr lang="zh-CN" altLang="en-US" sz="3200" b="1" dirty="0"/>
          </a:p>
        </p:txBody>
      </p:sp>
    </p:spTree>
    <p:extLst>
      <p:ext uri="{BB962C8B-B14F-4D97-AF65-F5344CB8AC3E}">
        <p14:creationId xmlns:p14="http://schemas.microsoft.com/office/powerpoint/2010/main" val="3068277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33A43D7-EAD5-4191-8631-4F57BA4FE44A}"/>
              </a:ext>
            </a:extLst>
          </p:cNvPr>
          <p:cNvSpPr txBox="1">
            <a:spLocks/>
          </p:cNvSpPr>
          <p:nvPr/>
        </p:nvSpPr>
        <p:spPr>
          <a:xfrm>
            <a:off x="473675" y="1655125"/>
            <a:ext cx="11423573" cy="4996884"/>
          </a:xfrm>
          <a:prstGeom prst="rect">
            <a:avLst/>
          </a:prstGeom>
          <a:ln>
            <a:noFill/>
          </a:ln>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400" dirty="0"/>
              <a:t>Q2</a:t>
            </a:r>
            <a:r>
              <a:rPr lang="zh-CN" altLang="en-US" sz="2400" dirty="0"/>
              <a:t>：</a:t>
            </a:r>
            <a:r>
              <a:rPr lang="en-US" altLang="zh-CN" sz="2400" dirty="0"/>
              <a:t>Whether an allowed area can be used in an opposite sense?</a:t>
            </a:r>
            <a:r>
              <a:rPr lang="en-GB" altLang="zh-CN" sz="2400" dirty="0"/>
              <a:t> </a:t>
            </a:r>
          </a:p>
          <a:p>
            <a:pPr lvl="1">
              <a:buFont typeface="Wingdings" panose="05000000000000000000" pitchFamily="2" charset="2"/>
              <a:buChar char="Ø"/>
            </a:pPr>
            <a:endParaRPr lang="en-US" altLang="zh-CN" sz="1800" dirty="0"/>
          </a:p>
          <a:p>
            <a:pPr lvl="1">
              <a:buFont typeface="Wingdings" panose="05000000000000000000" pitchFamily="2" charset="2"/>
              <a:buChar char="Ø"/>
            </a:pPr>
            <a:endParaRPr lang="en-US" altLang="zh-CN" sz="1800" dirty="0"/>
          </a:p>
          <a:p>
            <a:pPr lvl="1">
              <a:buFont typeface="Wingdings" panose="05000000000000000000" pitchFamily="2" charset="2"/>
              <a:buChar char="Ø"/>
            </a:pPr>
            <a:endParaRPr lang="en-US" altLang="zh-CN" sz="1800" dirty="0"/>
          </a:p>
          <a:p>
            <a:pPr lvl="1">
              <a:buFont typeface="Wingdings" panose="05000000000000000000" pitchFamily="2" charset="2"/>
              <a:buChar char="Ø"/>
            </a:pPr>
            <a:endParaRPr lang="en-US" altLang="zh-CN" sz="1800" dirty="0"/>
          </a:p>
          <a:p>
            <a:pPr marL="457200" lvl="1" indent="0">
              <a:buNone/>
            </a:pPr>
            <a:endParaRPr lang="en-US" altLang="zh-CN" sz="1800" dirty="0"/>
          </a:p>
          <a:p>
            <a:pPr lvl="1">
              <a:buFont typeface="Wingdings" panose="05000000000000000000" pitchFamily="2" charset="2"/>
              <a:buChar char="Ø"/>
            </a:pPr>
            <a:r>
              <a:rPr lang="en-US" altLang="zh-CN" sz="1800" dirty="0"/>
              <a:t>Answer: No!</a:t>
            </a:r>
          </a:p>
          <a:p>
            <a:pPr lvl="1"/>
            <a:r>
              <a:rPr lang="en-US" altLang="zh-CN" sz="1600" dirty="0"/>
              <a:t>The allowed area can only be used in a positive sense that the UE only report locations when it is inside a certain area.</a:t>
            </a:r>
          </a:p>
          <a:p>
            <a:pPr marL="0" indent="0">
              <a:buNone/>
            </a:pPr>
            <a:endParaRPr lang="en-US" altLang="zh-CN" sz="1600" dirty="0"/>
          </a:p>
          <a:p>
            <a:pPr lvl="1">
              <a:buFont typeface="Wingdings" panose="05000000000000000000" pitchFamily="2" charset="2"/>
              <a:buChar char="Ø"/>
            </a:pPr>
            <a:r>
              <a:rPr lang="en-US" altLang="zh-CN" sz="1800" dirty="0"/>
              <a:t>Answer: Yes!</a:t>
            </a:r>
          </a:p>
          <a:p>
            <a:pPr lvl="1"/>
            <a:r>
              <a:rPr lang="en-US" altLang="zh-CN" sz="1600" dirty="0"/>
              <a:t>For some scenarios, there is no need to perform deferred reports often when the UE is inside a certain area. On the contrary, the periodic location information will be more valuable when UE is outside a certain area. For example, the old men in the nursing home or the children in the kindergarten may spend most time inside the nursing home/kindergarten. The location report outside this area will be helpful in lost old men or lost children accidents. </a:t>
            </a:r>
          </a:p>
          <a:p>
            <a:pPr marL="0" indent="0">
              <a:buNone/>
            </a:pPr>
            <a:r>
              <a:rPr lang="en-US" altLang="zh-CN" sz="2000" b="1" dirty="0">
                <a:solidFill>
                  <a:srgbClr val="0066FF"/>
                </a:solidFill>
              </a:rPr>
              <a:t>Observation 3: Using allowed area in an opposite sense will bring more valuable data in some scenarios (e.g., old men in nursing home and children in kindergarten).</a:t>
            </a:r>
            <a:endParaRPr lang="en-US" altLang="zh-CN" sz="1600" dirty="0"/>
          </a:p>
        </p:txBody>
      </p:sp>
      <p:sp>
        <p:nvSpPr>
          <p:cNvPr id="4" name="标题 1">
            <a:extLst>
              <a:ext uri="{FF2B5EF4-FFF2-40B4-BE49-F238E27FC236}">
                <a16:creationId xmlns:a16="http://schemas.microsoft.com/office/drawing/2014/main" id="{93FC2262-8304-43EC-A4F9-5C7FFCA25DB9}"/>
              </a:ext>
            </a:extLst>
          </p:cNvPr>
          <p:cNvSpPr txBox="1">
            <a:spLocks/>
          </p:cNvSpPr>
          <p:nvPr/>
        </p:nvSpPr>
        <p:spPr bwMode="auto">
          <a:xfrm>
            <a:off x="364376" y="561110"/>
            <a:ext cx="9683633" cy="585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200" b="1" dirty="0"/>
              <a:t>Discussion</a:t>
            </a:r>
            <a:endParaRPr lang="zh-CN" altLang="en-US" sz="3200" b="1" dirty="0"/>
          </a:p>
        </p:txBody>
      </p:sp>
      <p:grpSp>
        <p:nvGrpSpPr>
          <p:cNvPr id="5" name="组合 4">
            <a:extLst>
              <a:ext uri="{FF2B5EF4-FFF2-40B4-BE49-F238E27FC236}">
                <a16:creationId xmlns:a16="http://schemas.microsoft.com/office/drawing/2014/main" id="{2E0F2F9A-6D2B-4B3B-8F44-F13F778E34CF}"/>
              </a:ext>
            </a:extLst>
          </p:cNvPr>
          <p:cNvGrpSpPr/>
          <p:nvPr/>
        </p:nvGrpSpPr>
        <p:grpSpPr>
          <a:xfrm>
            <a:off x="3475518" y="2122490"/>
            <a:ext cx="2445620" cy="1474752"/>
            <a:chOff x="9146305" y="4171949"/>
            <a:chExt cx="2445620" cy="1474752"/>
          </a:xfrm>
        </p:grpSpPr>
        <p:sp>
          <p:nvSpPr>
            <p:cNvPr id="6" name="椭圆 5">
              <a:extLst>
                <a:ext uri="{FF2B5EF4-FFF2-40B4-BE49-F238E27FC236}">
                  <a16:creationId xmlns:a16="http://schemas.microsoft.com/office/drawing/2014/main" id="{0D319489-E2B3-47CB-BF42-D59566AF9E2E}"/>
                </a:ext>
              </a:extLst>
            </p:cNvPr>
            <p:cNvSpPr/>
            <p:nvPr/>
          </p:nvSpPr>
          <p:spPr>
            <a:xfrm>
              <a:off x="9382125" y="4171949"/>
              <a:ext cx="2209800" cy="14382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Event report allowed area</a:t>
              </a:r>
              <a:endParaRPr lang="en-US" sz="1400" dirty="0"/>
            </a:p>
          </p:txBody>
        </p:sp>
        <p:sp>
          <p:nvSpPr>
            <p:cNvPr id="7" name="文本框 6">
              <a:extLst>
                <a:ext uri="{FF2B5EF4-FFF2-40B4-BE49-F238E27FC236}">
                  <a16:creationId xmlns:a16="http://schemas.microsoft.com/office/drawing/2014/main" id="{06D4199C-609C-4A7B-B270-70B71127D338}"/>
                </a:ext>
              </a:extLst>
            </p:cNvPr>
            <p:cNvSpPr txBox="1"/>
            <p:nvPr/>
          </p:nvSpPr>
          <p:spPr>
            <a:xfrm flipH="1">
              <a:off x="9491510" y="4606245"/>
              <a:ext cx="471639" cy="461665"/>
            </a:xfrm>
            <a:prstGeom prst="rect">
              <a:avLst/>
            </a:prstGeom>
            <a:noFill/>
          </p:spPr>
          <p:txBody>
            <a:bodyPr wrap="square" rtlCol="0">
              <a:spAutoFit/>
            </a:bodyPr>
            <a:lstStyle/>
            <a:p>
              <a:r>
                <a:rPr lang="en-US" altLang="zh-CN" sz="2400" dirty="0">
                  <a:solidFill>
                    <a:srgbClr val="FF0000"/>
                  </a:solidFill>
                </a:rPr>
                <a:t>A</a:t>
              </a:r>
              <a:endParaRPr lang="en-US" dirty="0">
                <a:solidFill>
                  <a:srgbClr val="FF0000"/>
                </a:solidFill>
              </a:endParaRPr>
            </a:p>
          </p:txBody>
        </p:sp>
        <p:sp>
          <p:nvSpPr>
            <p:cNvPr id="8" name="文本框 7">
              <a:extLst>
                <a:ext uri="{FF2B5EF4-FFF2-40B4-BE49-F238E27FC236}">
                  <a16:creationId xmlns:a16="http://schemas.microsoft.com/office/drawing/2014/main" id="{8A100914-4413-47EC-BF4B-BD8FD1CB6D02}"/>
                </a:ext>
              </a:extLst>
            </p:cNvPr>
            <p:cNvSpPr txBox="1"/>
            <p:nvPr/>
          </p:nvSpPr>
          <p:spPr>
            <a:xfrm flipH="1">
              <a:off x="9146305" y="5185036"/>
              <a:ext cx="471639" cy="461665"/>
            </a:xfrm>
            <a:prstGeom prst="rect">
              <a:avLst/>
            </a:prstGeom>
            <a:noFill/>
          </p:spPr>
          <p:txBody>
            <a:bodyPr wrap="square" rtlCol="0">
              <a:spAutoFit/>
            </a:bodyPr>
            <a:lstStyle/>
            <a:p>
              <a:r>
                <a:rPr lang="en-US" altLang="zh-CN" sz="2400" dirty="0">
                  <a:solidFill>
                    <a:srgbClr val="FF0000"/>
                  </a:solidFill>
                </a:rPr>
                <a:t>B</a:t>
              </a:r>
              <a:endParaRPr lang="en-US" dirty="0">
                <a:solidFill>
                  <a:srgbClr val="FF0000"/>
                </a:solidFill>
              </a:endParaRPr>
            </a:p>
          </p:txBody>
        </p:sp>
      </p:grpSp>
      <p:graphicFrame>
        <p:nvGraphicFramePr>
          <p:cNvPr id="9" name="表格 8">
            <a:extLst>
              <a:ext uri="{FF2B5EF4-FFF2-40B4-BE49-F238E27FC236}">
                <a16:creationId xmlns:a16="http://schemas.microsoft.com/office/drawing/2014/main" id="{D8F42C66-9056-478D-983F-35AD52A475E3}"/>
              </a:ext>
            </a:extLst>
          </p:cNvPr>
          <p:cNvGraphicFramePr>
            <a:graphicFrameLocks noGrp="1"/>
          </p:cNvGraphicFramePr>
          <p:nvPr>
            <p:extLst>
              <p:ext uri="{D42A27DB-BD31-4B8C-83A1-F6EECF244321}">
                <p14:modId xmlns:p14="http://schemas.microsoft.com/office/powerpoint/2010/main" val="3038354781"/>
              </p:ext>
            </p:extLst>
          </p:nvPr>
        </p:nvGraphicFramePr>
        <p:xfrm>
          <a:off x="6472468" y="2370160"/>
          <a:ext cx="4551903" cy="1112520"/>
        </p:xfrm>
        <a:graphic>
          <a:graphicData uri="http://schemas.openxmlformats.org/drawingml/2006/table">
            <a:tbl>
              <a:tblPr firstRow="1" bandRow="1">
                <a:tableStyleId>{5C22544A-7EE6-4342-B048-85BDC9FD1C3A}</a:tableStyleId>
              </a:tblPr>
              <a:tblGrid>
                <a:gridCol w="2345270">
                  <a:extLst>
                    <a:ext uri="{9D8B030D-6E8A-4147-A177-3AD203B41FA5}">
                      <a16:colId xmlns:a16="http://schemas.microsoft.com/office/drawing/2014/main" val="4050266359"/>
                    </a:ext>
                  </a:extLst>
                </a:gridCol>
                <a:gridCol w="1074434">
                  <a:extLst>
                    <a:ext uri="{9D8B030D-6E8A-4147-A177-3AD203B41FA5}">
                      <a16:colId xmlns:a16="http://schemas.microsoft.com/office/drawing/2014/main" val="1050472660"/>
                    </a:ext>
                  </a:extLst>
                </a:gridCol>
                <a:gridCol w="1132199">
                  <a:extLst>
                    <a:ext uri="{9D8B030D-6E8A-4147-A177-3AD203B41FA5}">
                      <a16:colId xmlns:a16="http://schemas.microsoft.com/office/drawing/2014/main" val="3323055608"/>
                    </a:ext>
                  </a:extLst>
                </a:gridCol>
              </a:tblGrid>
              <a:tr h="370840">
                <a:tc>
                  <a:txBody>
                    <a:bodyPr/>
                    <a:lstStyle/>
                    <a:p>
                      <a:r>
                        <a:rPr lang="en-US" altLang="zh-CN" sz="1200" dirty="0"/>
                        <a:t>Positive sense or opposite sense</a:t>
                      </a:r>
                      <a:endParaRPr lang="en-US" sz="1200" dirty="0"/>
                    </a:p>
                  </a:txBody>
                  <a:tcPr/>
                </a:tc>
                <a:tc>
                  <a:txBody>
                    <a:bodyPr/>
                    <a:lstStyle/>
                    <a:p>
                      <a:r>
                        <a:rPr lang="en-US" altLang="zh-CN" sz="1200" dirty="0"/>
                        <a:t>Area A</a:t>
                      </a:r>
                      <a:endParaRPr lang="en-US" sz="1200" dirty="0"/>
                    </a:p>
                  </a:txBody>
                  <a:tcPr/>
                </a:tc>
                <a:tc>
                  <a:txBody>
                    <a:bodyPr/>
                    <a:lstStyle/>
                    <a:p>
                      <a:r>
                        <a:rPr lang="en-US" altLang="zh-CN" sz="1200" dirty="0"/>
                        <a:t>Area B</a:t>
                      </a:r>
                      <a:endParaRPr lang="en-US" sz="1200" dirty="0"/>
                    </a:p>
                  </a:txBody>
                  <a:tcPr/>
                </a:tc>
                <a:extLst>
                  <a:ext uri="{0D108BD9-81ED-4DB2-BD59-A6C34878D82A}">
                    <a16:rowId xmlns:a16="http://schemas.microsoft.com/office/drawing/2014/main" val="2187798492"/>
                  </a:ext>
                </a:extLst>
              </a:tr>
              <a:tr h="370840">
                <a:tc>
                  <a:txBody>
                    <a:bodyPr/>
                    <a:lstStyle/>
                    <a:p>
                      <a:r>
                        <a:rPr lang="en-US" altLang="zh-CN" sz="1200" dirty="0"/>
                        <a:t>Positive</a:t>
                      </a:r>
                      <a:endParaRPr lang="en-US" sz="1200" dirty="0"/>
                    </a:p>
                  </a:txBody>
                  <a:tcPr/>
                </a:tc>
                <a:tc>
                  <a:txBody>
                    <a:bodyPr/>
                    <a:lstStyle/>
                    <a:p>
                      <a:r>
                        <a:rPr lang="en-US" altLang="zh-CN" sz="1200" dirty="0"/>
                        <a:t>Inside</a:t>
                      </a:r>
                      <a:endParaRPr lang="en-US" sz="1200" dirty="0"/>
                    </a:p>
                  </a:txBody>
                  <a:tcPr/>
                </a:tc>
                <a:tc>
                  <a:txBody>
                    <a:bodyPr/>
                    <a:lstStyle/>
                    <a:p>
                      <a:r>
                        <a:rPr lang="en-US" altLang="zh-CN" sz="1200" dirty="0"/>
                        <a:t>Outside</a:t>
                      </a:r>
                      <a:endParaRPr lang="en-US" sz="1200" dirty="0"/>
                    </a:p>
                  </a:txBody>
                  <a:tcPr/>
                </a:tc>
                <a:extLst>
                  <a:ext uri="{0D108BD9-81ED-4DB2-BD59-A6C34878D82A}">
                    <a16:rowId xmlns:a16="http://schemas.microsoft.com/office/drawing/2014/main" val="3900408883"/>
                  </a:ext>
                </a:extLst>
              </a:tr>
              <a:tr h="370840">
                <a:tc>
                  <a:txBody>
                    <a:bodyPr/>
                    <a:lstStyle/>
                    <a:p>
                      <a:r>
                        <a:rPr lang="en-US" altLang="zh-CN" sz="1200" dirty="0"/>
                        <a:t>Opposite</a:t>
                      </a:r>
                      <a:endParaRPr lang="en-US" sz="1200" dirty="0"/>
                    </a:p>
                  </a:txBody>
                  <a:tcPr/>
                </a:tc>
                <a:tc>
                  <a:txBody>
                    <a:bodyPr/>
                    <a:lstStyle/>
                    <a:p>
                      <a:r>
                        <a:rPr lang="en-US" altLang="zh-CN" sz="1200" dirty="0"/>
                        <a:t>Outside</a:t>
                      </a:r>
                      <a:endParaRPr lang="en-US" sz="1200" dirty="0"/>
                    </a:p>
                  </a:txBody>
                  <a:tcPr/>
                </a:tc>
                <a:tc>
                  <a:txBody>
                    <a:bodyPr/>
                    <a:lstStyle/>
                    <a:p>
                      <a:r>
                        <a:rPr lang="en-US" altLang="zh-CN" sz="1200" dirty="0"/>
                        <a:t>inside</a:t>
                      </a:r>
                      <a:endParaRPr lang="en-US" sz="1200" dirty="0"/>
                    </a:p>
                  </a:txBody>
                  <a:tcPr/>
                </a:tc>
                <a:extLst>
                  <a:ext uri="{0D108BD9-81ED-4DB2-BD59-A6C34878D82A}">
                    <a16:rowId xmlns:a16="http://schemas.microsoft.com/office/drawing/2014/main" val="4228779740"/>
                  </a:ext>
                </a:extLst>
              </a:tr>
            </a:tbl>
          </a:graphicData>
        </a:graphic>
      </p:graphicFrame>
      <p:sp>
        <p:nvSpPr>
          <p:cNvPr id="11" name="内容占位符 2">
            <a:extLst>
              <a:ext uri="{FF2B5EF4-FFF2-40B4-BE49-F238E27FC236}">
                <a16:creationId xmlns:a16="http://schemas.microsoft.com/office/drawing/2014/main" id="{3A932A1E-8728-4862-9FDE-080FA50D656F}"/>
              </a:ext>
            </a:extLst>
          </p:cNvPr>
          <p:cNvSpPr txBox="1">
            <a:spLocks/>
          </p:cNvSpPr>
          <p:nvPr/>
        </p:nvSpPr>
        <p:spPr>
          <a:xfrm>
            <a:off x="1167629" y="2426948"/>
            <a:ext cx="2150190" cy="829357"/>
          </a:xfrm>
          <a:prstGeom prst="rect">
            <a:avLst/>
          </a:prstGeom>
          <a:ln>
            <a:noFill/>
          </a:ln>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600" dirty="0">
                <a:solidFill>
                  <a:srgbClr val="0070C0"/>
                </a:solidFill>
              </a:rPr>
              <a:t>How to understand using allowed area in an opposite sense:</a:t>
            </a:r>
            <a:endParaRPr lang="en-US" altLang="zh-CN" sz="1200" dirty="0">
              <a:solidFill>
                <a:srgbClr val="0070C0"/>
              </a:solidFill>
            </a:endParaRPr>
          </a:p>
        </p:txBody>
      </p:sp>
    </p:spTree>
    <p:extLst>
      <p:ext uri="{BB962C8B-B14F-4D97-AF65-F5344CB8AC3E}">
        <p14:creationId xmlns:p14="http://schemas.microsoft.com/office/powerpoint/2010/main" val="12938200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33A43D7-EAD5-4191-8631-4F57BA4FE44A}"/>
              </a:ext>
            </a:extLst>
          </p:cNvPr>
          <p:cNvSpPr txBox="1">
            <a:spLocks/>
          </p:cNvSpPr>
          <p:nvPr/>
        </p:nvSpPr>
        <p:spPr>
          <a:xfrm>
            <a:off x="473675" y="1655124"/>
            <a:ext cx="11244649" cy="3871469"/>
          </a:xfrm>
          <a:prstGeom prst="rect">
            <a:avLst/>
          </a:prstGeom>
          <a:ln>
            <a:noFill/>
          </a:ln>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b="1" dirty="0">
                <a:solidFill>
                  <a:srgbClr val="0066FF"/>
                </a:solidFill>
              </a:rPr>
              <a:t>Observation 1: No reporting outside the allowed area saves the UE power but degrades the commercial location service experiences.</a:t>
            </a:r>
            <a:endParaRPr lang="en-GB" altLang="zh-CN" sz="2000" b="1" dirty="0">
              <a:solidFill>
                <a:srgbClr val="0066FF"/>
              </a:solidFill>
            </a:endParaRPr>
          </a:p>
          <a:p>
            <a:pPr marL="0" indent="0">
              <a:buNone/>
            </a:pPr>
            <a:r>
              <a:rPr lang="en-US" altLang="zh-CN" sz="2000" b="1" dirty="0">
                <a:solidFill>
                  <a:srgbClr val="0066FF"/>
                </a:solidFill>
              </a:rPr>
              <a:t>Observation 2: Reporting conditionally outside the allowed area can balance the demand between the UE power-saving purpose and commercial location service experiences.</a:t>
            </a:r>
            <a:endParaRPr lang="en-GB" altLang="zh-CN" sz="2000" b="1" dirty="0">
              <a:solidFill>
                <a:srgbClr val="0066FF"/>
              </a:solidFill>
            </a:endParaRPr>
          </a:p>
          <a:p>
            <a:pPr marL="0" indent="0">
              <a:buNone/>
            </a:pPr>
            <a:r>
              <a:rPr lang="en-US" altLang="zh-CN" sz="2000" b="1" dirty="0">
                <a:solidFill>
                  <a:srgbClr val="0066FF"/>
                </a:solidFill>
              </a:rPr>
              <a:t>Observation 3: Using allowed area in an opposite sense will bring more valuable data in some scenarios (e.g., old men in nursing home and children in kindergarten).</a:t>
            </a:r>
          </a:p>
          <a:p>
            <a:pPr marL="0" indent="0">
              <a:buNone/>
            </a:pPr>
            <a:endParaRPr lang="en-US" altLang="zh-CN" sz="2000" b="1" dirty="0">
              <a:solidFill>
                <a:srgbClr val="0066FF"/>
              </a:solidFill>
            </a:endParaRPr>
          </a:p>
          <a:p>
            <a:pPr marL="0" indent="0">
              <a:buNone/>
            </a:pPr>
            <a:r>
              <a:rPr lang="en-US" altLang="zh-CN" sz="2000" b="1" dirty="0"/>
              <a:t>Proposal 1: UE is allowed to report conditionally when outside the allowed area. How to report should fully consider the demand between the power-saving and location service experiences.</a:t>
            </a:r>
          </a:p>
          <a:p>
            <a:pPr marL="0" indent="0">
              <a:buNone/>
            </a:pPr>
            <a:r>
              <a:rPr lang="en-US" altLang="zh-CN" sz="2000" b="1" dirty="0"/>
              <a:t>Proposal 2: Allowed area can be used in an opposite sense.</a:t>
            </a:r>
          </a:p>
        </p:txBody>
      </p:sp>
      <p:sp>
        <p:nvSpPr>
          <p:cNvPr id="4" name="标题 1">
            <a:extLst>
              <a:ext uri="{FF2B5EF4-FFF2-40B4-BE49-F238E27FC236}">
                <a16:creationId xmlns:a16="http://schemas.microsoft.com/office/drawing/2014/main" id="{93FC2262-8304-43EC-A4F9-5C7FFCA25DB9}"/>
              </a:ext>
            </a:extLst>
          </p:cNvPr>
          <p:cNvSpPr txBox="1">
            <a:spLocks/>
          </p:cNvSpPr>
          <p:nvPr/>
        </p:nvSpPr>
        <p:spPr bwMode="auto">
          <a:xfrm>
            <a:off x="364376" y="561110"/>
            <a:ext cx="9683633" cy="585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altLang="zh-CN" sz="3200" b="1" dirty="0"/>
              <a:t>Conclusions</a:t>
            </a:r>
            <a:endParaRPr lang="zh-CN" altLang="en-US" sz="3200" b="1" dirty="0"/>
          </a:p>
        </p:txBody>
      </p:sp>
    </p:spTree>
    <p:extLst>
      <p:ext uri="{BB962C8B-B14F-4D97-AF65-F5344CB8AC3E}">
        <p14:creationId xmlns:p14="http://schemas.microsoft.com/office/powerpoint/2010/main" val="429030260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www.w3.org/XML/1998/namespace"/>
    <ds:schemaRef ds:uri="http://schemas.microsoft.com/office/2006/metadata/properties"/>
    <ds:schemaRef ds:uri="http://schemas.microsoft.com/office/infopath/2007/PartnerControls"/>
    <ds:schemaRef ds:uri="http://purl.org/dc/dcmitype/"/>
    <ds:schemaRef ds:uri="679a257e-872f-4c98-9e8a-0a9c104f72cd"/>
    <ds:schemaRef ds:uri="280d8efa-eff2-4910-88d2-79ca146720c4"/>
    <ds:schemaRef ds:uri="http://schemas.openxmlformats.org/package/2006/metadata/core-properties"/>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10396</TotalTime>
  <Words>714</Words>
  <Application>Microsoft Office PowerPoint</Application>
  <PresentationFormat>宽屏</PresentationFormat>
  <Paragraphs>56</Paragraphs>
  <Slides>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vt:i4>
      </vt:variant>
    </vt:vector>
  </HeadingPairs>
  <TitlesOfParts>
    <vt:vector size="13" baseType="lpstr">
      <vt:lpstr>Arial </vt:lpstr>
      <vt:lpstr>宋体</vt:lpstr>
      <vt:lpstr>Arial</vt:lpstr>
      <vt:lpstr>Calibri</vt:lpstr>
      <vt:lpstr>Calibri Light</vt:lpstr>
      <vt:lpstr>Times New Roman</vt:lpstr>
      <vt:lpstr>Wingdings</vt:lpstr>
      <vt:lpstr>Office Theme</vt:lpstr>
      <vt:lpstr>PowerPoint 演示文稿</vt:lpstr>
      <vt:lpstr>PowerPoint 演示文稿</vt:lpstr>
      <vt:lpstr>PowerPoint 演示文稿</vt:lpstr>
      <vt:lpstr>PowerPoint 演示文稿</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vivo, Hank</cp:lastModifiedBy>
  <cp:revision>1022</cp:revision>
  <dcterms:created xsi:type="dcterms:W3CDTF">2010-02-05T13:52:04Z</dcterms:created>
  <dcterms:modified xsi:type="dcterms:W3CDTF">2023-04-07T07:16:56Z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(3)q23a7rchnaU/ROYaatnR2I2SJK0j3JYtOGPqZIzYgnMCFQtD7qXFMM3+SJS/iH9tThciBFfJ
MqOoziv4icLPnEdZMgTwy+JIBnFRqrMKjE02tEqG41QMOQn5PhR/vQDXo29AXYQhM1yWbGZ1
E9DylImWG/8iKjfc+nuCesBPrMonrUr70EqZPkM13UfnOVBUM7G3vZSEpXfIjajH8AtHnnvW
r+A7NTEF+yk4qeVmxS</vt:lpwstr>
  </property>
  <property fmtid="{D5CDD505-2E9C-101B-9397-08002B2CF9AE}" pid="4" name="_2015_ms_pID_7253431">
    <vt:lpwstr>gC/fnZy2gwvYyxPPmWHgiawwdhblES2v36ultlMzsFyW6EDx4fUVW9
+t6eq7zXpFB5DKGJFJgo04OC/e6blIdILdOWFi0aBshHZ6Dp90d3aiKqlcY6ee9lmK3diksB
bsBqwVUzWlYwdTpkw7dHpuZPy9CxFjmQAY0n81it6gcsrt9xJzLKsUYKZpCVycqV7z4pOfxE
gwrPEP7pxGMFWyYEdQkljruB8GYnlre5qLns</vt:lpwstr>
  </property>
  <property fmtid="{D5CDD505-2E9C-101B-9397-08002B2CF9AE}" pid="5" name="_2015_ms_pID_7253432">
    <vt:lpwstr>ug==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1665351871</vt:lpwstr>
  </property>
</Properties>
</file>