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808" r:id="rId2"/>
    <p:sldMasterId id="2147483796" r:id="rId3"/>
    <p:sldMasterId id="2147483784" r:id="rId4"/>
    <p:sldMasterId id="2147483772" r:id="rId5"/>
  </p:sldMasterIdLst>
  <p:notesMasterIdLst>
    <p:notesMasterId r:id="rId14"/>
  </p:notesMasterIdLst>
  <p:handoutMasterIdLst>
    <p:handoutMasterId r:id="rId15"/>
  </p:handoutMasterIdLst>
  <p:sldIdLst>
    <p:sldId id="303" r:id="rId6"/>
    <p:sldId id="15060" r:id="rId7"/>
    <p:sldId id="15061" r:id="rId8"/>
    <p:sldId id="15063" r:id="rId9"/>
    <p:sldId id="15069" r:id="rId10"/>
    <p:sldId id="15070" r:id="rId11"/>
    <p:sldId id="15071" r:id="rId12"/>
    <p:sldId id="749" r:id="rId13"/>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181"/>
    <a:srgbClr val="B1D254"/>
    <a:srgbClr val="FF3300"/>
    <a:srgbClr val="72AF2F"/>
    <a:srgbClr val="0968E7"/>
    <a:srgbClr val="62A14D"/>
    <a:srgbClr val="000000"/>
    <a:srgbClr val="C6D254"/>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28" autoAdjust="0"/>
    <p:restoredTop sz="68575" autoAdjust="0"/>
  </p:normalViewPr>
  <p:slideViewPr>
    <p:cSldViewPr snapToGrid="0">
      <p:cViewPr varScale="1">
        <p:scale>
          <a:sx n="46" d="100"/>
          <a:sy n="46" d="100"/>
        </p:scale>
        <p:origin x="1652" y="4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40" d="100"/>
          <a:sy n="40" d="100"/>
        </p:scale>
        <p:origin x="1640" y="4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4/8/2023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4/8/2023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E0B2C6-996E-45E1-BA1D-CBDA9768A258}" type="slidenum">
              <a:rPr lang="en-GB" altLang="en-US" smtClean="0"/>
              <a:pPr>
                <a:defRPr/>
              </a:pPr>
              <a:t>6</a:t>
            </a:fld>
            <a:endParaRPr lang="en-GB" altLang="en-US" dirty="0"/>
          </a:p>
        </p:txBody>
      </p:sp>
    </p:spTree>
    <p:extLst>
      <p:ext uri="{BB962C8B-B14F-4D97-AF65-F5344CB8AC3E}">
        <p14:creationId xmlns:p14="http://schemas.microsoft.com/office/powerpoint/2010/main" val="7527651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316653" y="297019"/>
            <a:ext cx="7747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de-DE" sz="1600" b="1" kern="1200" dirty="0">
                <a:solidFill>
                  <a:schemeClr val="tx1"/>
                </a:solidFill>
                <a:latin typeface="Arial "/>
                <a:ea typeface="+mn-ea"/>
                <a:cs typeface="Arial" panose="020B0604020202020204" pitchFamily="34" charset="0"/>
              </a:rPr>
              <a:t>3GPP TSG-SA WG2 Meeting #1</a:t>
            </a:r>
            <a:r>
              <a:rPr lang="en-US" altLang="zh-CN" sz="1600" b="1" kern="1200" dirty="0">
                <a:solidFill>
                  <a:schemeClr val="tx1"/>
                </a:solidFill>
                <a:latin typeface="Arial "/>
                <a:ea typeface="+mn-ea"/>
                <a:cs typeface="Arial" panose="020B0604020202020204" pitchFamily="34" charset="0"/>
              </a:rPr>
              <a:t>56</a:t>
            </a:r>
            <a:r>
              <a:rPr lang="de-DE" sz="1600" b="1" kern="1200" dirty="0">
                <a:solidFill>
                  <a:schemeClr val="tx1"/>
                </a:solidFill>
                <a:latin typeface="Arial "/>
                <a:ea typeface="+mn-ea"/>
                <a:cs typeface="Arial" panose="020B0604020202020204" pitchFamily="34" charset="0"/>
              </a:rPr>
              <a:t>E (e-meeting)</a:t>
            </a:r>
          </a:p>
          <a:p>
            <a:r>
              <a:rPr lang="en-US" sz="1600" b="1" kern="1200" dirty="0">
                <a:solidFill>
                  <a:schemeClr val="tx1"/>
                </a:solidFill>
                <a:latin typeface="Arial "/>
                <a:ea typeface="+mn-ea"/>
                <a:cs typeface="Arial" panose="020B0604020202020204" pitchFamily="34" charset="0"/>
              </a:rPr>
              <a:t>April 17 – 21, 2023	</a:t>
            </a:r>
            <a:endParaRPr lang="sv-SE" altLang="en-US" sz="1600" b="1" kern="1200" dirty="0">
              <a:solidFill>
                <a:schemeClr val="tx1"/>
              </a:solidFill>
              <a:latin typeface="Arial "/>
              <a:ea typeface="+mn-ea"/>
              <a:cs typeface="Arial" panose="020B0604020202020204" pitchFamily="34" charset="0"/>
            </a:endParaRP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overrideClrMapping bg1="lt1" tx1="dk1" bg2="lt2" tx2="dk2" accent1="accent1" accent2="accent2" accent3="accent3" accent4="accent4" accent5="accent5" accent6="accent6" hlink="hlink" folHlink="folHlink"/>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62EC9-BD25-4680-ACE1-1D3D6472CD0C}"/>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id="{2F53C249-1FC6-4200-B3E3-A719473663C3}"/>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4" name="Footer Placeholder 3">
            <a:extLst>
              <a:ext uri="{FF2B5EF4-FFF2-40B4-BE49-F238E27FC236}">
                <a16:creationId xmlns:a16="http://schemas.microsoft.com/office/drawing/2014/main" id="{63CF5CEE-2DE8-4AE7-A00E-F5FD917D1B7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B22E322-5D54-46B3-A330-71139029A40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593532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FA6533-1FFF-4E2A-B039-608CB894B70D}"/>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3" name="Footer Placeholder 2">
            <a:extLst>
              <a:ext uri="{FF2B5EF4-FFF2-40B4-BE49-F238E27FC236}">
                <a16:creationId xmlns:a16="http://schemas.microsoft.com/office/drawing/2014/main" id="{3BB8B3E9-8798-4748-8FBC-27A3E6F0C40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DFD5BBF-BFA8-42F8-8B3C-5F4578449E1C}"/>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8866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C44B68-CC36-4F24-94DE-64B5B56A7D41}"/>
              </a:ext>
            </a:extLst>
          </p:cNvPr>
          <p:cNvSpPr>
            <a:spLocks noGrp="1"/>
          </p:cNvSpPr>
          <p:nvPr>
            <p:ph type="title"/>
          </p:nvPr>
        </p:nvSpPr>
        <p:spPr>
          <a:xfrm>
            <a:off x="840318" y="457200"/>
            <a:ext cx="3932767" cy="1600200"/>
          </a:xfrm>
        </p:spPr>
        <p:txBody>
          <a:bodyPr anchor="b"/>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B5F50843-11BB-4F42-9C2D-51C6A6924B74}"/>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1D4B3599-DF4D-4BCE-9850-E8D6A0DD5C5D}"/>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3BC667-DDE7-41E2-B28D-FA225C96954E}"/>
              </a:ext>
            </a:extLst>
          </p:cNvPr>
          <p:cNvSpPr>
            <a:spLocks noGrp="1"/>
          </p:cNvSpPr>
          <p:nvPr>
            <p:ph type="dt" sz="half" idx="10"/>
          </p:nvPr>
        </p:nvSpPr>
        <p:spPr/>
        <p:txBody>
          <a:bodyPr/>
          <a:lstStyle/>
          <a:p>
            <a:fld id="{C6748C86-030F-4F43-A478-D12E6AEFF8D3}" type="datetimeFigureOut">
              <a:rPr lang="en-US" smtClean="0"/>
              <a:t>4/8/2023</a:t>
            </a:fld>
            <a:endParaRPr lang="en-US" dirty="0"/>
          </a:p>
        </p:txBody>
      </p:sp>
      <p:sp>
        <p:nvSpPr>
          <p:cNvPr id="6" name="Footer Placeholder 5">
            <a:extLst>
              <a:ext uri="{FF2B5EF4-FFF2-40B4-BE49-F238E27FC236}">
                <a16:creationId xmlns:a16="http://schemas.microsoft.com/office/drawing/2014/main" id="{1383E78C-4BAC-4AF9-B693-87FC86031FE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B921F88-36AE-4337-87CE-3103595128A1}"/>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9391017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023DD-F41B-4D7F-BC85-B696972A6753}"/>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7F0D179-47CA-49DA-8BF3-1F09120E33C2}"/>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2057715-E18D-4BBD-B76E-AA8050C43D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E80195D-9E3E-4782-A40F-381724182839}"/>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6" name="Footer Placeholder 5">
            <a:extLst>
              <a:ext uri="{FF2B5EF4-FFF2-40B4-BE49-F238E27FC236}">
                <a16:creationId xmlns:a16="http://schemas.microsoft.com/office/drawing/2014/main" id="{8FCBE2A9-EE60-4218-A2F8-4823078FD3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327DB9-3BF7-45FE-9017-3934CBB1C33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1072203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05E1F-14D9-49D4-99E6-768C00172FE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25B8564-C983-4BA6-8B14-0C5B8E4CEC41}"/>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7C87337-1AA6-47E1-BFCA-9F50014AF2EC}"/>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5" name="Footer Placeholder 4">
            <a:extLst>
              <a:ext uri="{FF2B5EF4-FFF2-40B4-BE49-F238E27FC236}">
                <a16:creationId xmlns:a16="http://schemas.microsoft.com/office/drawing/2014/main" id="{354237A2-D069-42A9-84FB-5A340B04152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CEDEA2B-4DA8-4171-8BA8-02401A8CEF4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2413737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7E2AA8-7E3C-4FA4-9708-CF86A129227F}"/>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C10FDE-A969-4F8A-8FCB-A62FCE558432}"/>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3C2D98-F7BA-4E3D-BC56-58E3183FEE94}"/>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5" name="Footer Placeholder 4">
            <a:extLst>
              <a:ext uri="{FF2B5EF4-FFF2-40B4-BE49-F238E27FC236}">
                <a16:creationId xmlns:a16="http://schemas.microsoft.com/office/drawing/2014/main" id="{701C7A31-C8FC-491F-A8EB-8808871C1D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C56056-9F81-49A7-B18F-B3DC4E993685}"/>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7678897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8522-9BB2-4BF3-BB31-D234E16677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E34B1B-AB0B-4F71-A1FA-C41B87A82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ED3A2C0-5FED-4937-9991-57ADE36CAE7F}"/>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797A0353-F507-40AF-B055-7740257530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BE979F-3E35-4A45-BADD-C980E8F20277}"/>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7466859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B4F29-EAE3-4465-ACCB-E59EB759C9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B7F1381-22D7-46F4-A565-51147EB399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F6B265-BBA9-4ABA-AB25-B3E2057CA675}"/>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05F535CD-9B90-4E1E-A67D-730692E116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25FD98-1907-4DBF-83C6-840FA297C7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16809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4C1DA2-1B24-4EAC-A861-C42279237672}"/>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B27A125-43D9-4631-ABCB-EDED932E5369}"/>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543CE8-061C-4618-9C95-FF8C4FEBFECD}"/>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736A529F-D8AC-4C98-A91A-EDC5BCCEC0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ABA490-9A34-4D76-8120-9210BDBDE49A}"/>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41881692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0814B-D7B8-45C9-8F87-92ABF6EB93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739B1-DAB5-4968-A3BB-5D0B2714DA99}"/>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910FAF-9143-400E-8E34-0D04EB3E365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ACC788-389A-4CD3-A216-F6126E3A0D61}"/>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6" name="Footer Placeholder 5">
            <a:extLst>
              <a:ext uri="{FF2B5EF4-FFF2-40B4-BE49-F238E27FC236}">
                <a16:creationId xmlns:a16="http://schemas.microsoft.com/office/drawing/2014/main" id="{BF8C29A2-EAC0-4C5B-B83B-BE5059E337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C5D7F4-87A7-497E-B673-6032E685D164}"/>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3396542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3">
            <a:extLst>
              <a:ext uri="{FF2B5EF4-FFF2-40B4-BE49-F238E27FC236}">
                <a16:creationId xmlns:a16="http://schemas.microsoft.com/office/drawing/2014/main" id="{4B8A4BBA-93F3-4325-A9CB-E7F0369AEF6E}"/>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657954627"/>
      </p:ext>
    </p:extLst>
  </p:cSld>
  <p:clrMapOvr>
    <a:overrideClrMapping bg1="lt1" tx1="dk1" bg2="lt2" tx2="dk2" accent1="accent1" accent2="accent2" accent3="accent3" accent4="accent4" accent5="accent5" accent6="accent6" hlink="hlink" folHlink="folHlink"/>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F9700-C205-473F-8168-CBEEA6313883}"/>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C3F9C92-FE5D-4D91-A13E-E2DBC6138CF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7773CF2-9056-4312-8EE8-A6A6A40FE19F}"/>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077B7D-ABF0-4468-A44F-33D3CDE5B319}"/>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A15CDF-6C3C-4582-B580-0E315310C5BE}"/>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8BE5B2-480B-4504-BFB6-65CFFA803C22}"/>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8" name="Footer Placeholder 7">
            <a:extLst>
              <a:ext uri="{FF2B5EF4-FFF2-40B4-BE49-F238E27FC236}">
                <a16:creationId xmlns:a16="http://schemas.microsoft.com/office/drawing/2014/main" id="{58C6B746-E861-4B36-9304-5981A5AB40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8AE349A-1879-48CB-B114-2D64DFFEB54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0226924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F4C3F-1672-4650-BD97-B1AEB64590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D8B4F8E-F302-43A8-9060-BDA1725222E8}"/>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4" name="Footer Placeholder 3">
            <a:extLst>
              <a:ext uri="{FF2B5EF4-FFF2-40B4-BE49-F238E27FC236}">
                <a16:creationId xmlns:a16="http://schemas.microsoft.com/office/drawing/2014/main" id="{02E08C9C-8D7B-47D6-9164-956B8EF6C7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D1D60E6-576B-4F96-B5C9-3FA57E766E81}"/>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23090682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6479B5F-AE09-4BC3-8C15-F1A47FF35706}"/>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3" name="Footer Placeholder 2">
            <a:extLst>
              <a:ext uri="{FF2B5EF4-FFF2-40B4-BE49-F238E27FC236}">
                <a16:creationId xmlns:a16="http://schemas.microsoft.com/office/drawing/2014/main" id="{37D028E8-B995-4034-A4B9-4C3A9C0DAFB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CAA4CE6-EB1A-41D3-A4CA-C6A78EB00715}"/>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2312113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D68CD0-B19C-41EE-B65B-49F57511AB9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D7852AE-A38F-400F-8513-77FE71943A95}"/>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F94603A-D1FE-40F7-98F4-B124D857358A}"/>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C84D97-1B31-4FC1-A545-89082771BE40}"/>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6" name="Footer Placeholder 5">
            <a:extLst>
              <a:ext uri="{FF2B5EF4-FFF2-40B4-BE49-F238E27FC236}">
                <a16:creationId xmlns:a16="http://schemas.microsoft.com/office/drawing/2014/main" id="{EA3ED90D-1BCE-437D-87DA-504ECA3AB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C072007-850E-4253-8B02-C68D34B30259}"/>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1025641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E6FFE-8F4D-4996-851D-354B27FB134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00B58-849F-4B6F-B2B9-BA369860C65A}"/>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C89A530-E8D2-47AD-9D14-4C270B918C72}"/>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DA71DF2-F5BB-4EE1-BA36-A89CD47BD693}"/>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6" name="Footer Placeholder 5">
            <a:extLst>
              <a:ext uri="{FF2B5EF4-FFF2-40B4-BE49-F238E27FC236}">
                <a16:creationId xmlns:a16="http://schemas.microsoft.com/office/drawing/2014/main" id="{829004A7-DCD8-4E8F-B61F-2F9B214E0B1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4B4D6F-C362-4430-9E0F-097FDD2B55AB}"/>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386149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1A147-2353-4453-B935-2052ECFFA4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CF18C60-4508-40AC-84A2-16C4CAB6D09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F8D814-3052-4EA7-A55B-579DB3D1D316}"/>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AAA222A7-D025-41BE-8D16-AA133BF0987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A7DC380-7805-4E69-A41A-42403C7C4BD3}"/>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10798608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36C13-50A6-4234-950B-CA3FEB827D3E}"/>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1BBB0-49E8-4F2A-A028-5C32C78E81D8}"/>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6DBC10-0953-441A-BB3D-6693DDD6A4D7}"/>
              </a:ext>
            </a:extLst>
          </p:cNvPr>
          <p:cNvSpPr>
            <a:spLocks noGrp="1"/>
          </p:cNvSpPr>
          <p:nvPr>
            <p:ph type="dt" sz="half" idx="10"/>
          </p:nvPr>
        </p:nvSpPr>
        <p:spPr/>
        <p:txBody>
          <a:body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49032E05-8038-4FFE-9D32-3A6E0B155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D76DE9-4CAE-481E-9125-1D13C2D87B80}"/>
              </a:ext>
            </a:extLst>
          </p:cNvPr>
          <p:cNvSpPr>
            <a:spLocks noGrp="1"/>
          </p:cNvSpPr>
          <p:nvPr>
            <p:ph type="sldNum" sz="quarter" idx="12"/>
          </p:nvPr>
        </p:nvSpPr>
        <p:spPr/>
        <p:txBody>
          <a:bodyPr/>
          <a:lstStyle/>
          <a:p>
            <a:fld id="{6D549158-77BA-47EF-8C41-D6084643CAC6}" type="slidenum">
              <a:rPr lang="en-US" smtClean="0"/>
              <a:t>‹#›</a:t>
            </a:fld>
            <a:endParaRPr lang="en-US"/>
          </a:p>
        </p:txBody>
      </p:sp>
    </p:spTree>
    <p:extLst>
      <p:ext uri="{BB962C8B-B14F-4D97-AF65-F5344CB8AC3E}">
        <p14:creationId xmlns:p14="http://schemas.microsoft.com/office/powerpoint/2010/main" val="39573045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30CEF-1C4C-40FF-AA4C-9695CCDDD91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2BC455-16BA-4EE7-9CA5-83DA769416C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4B92FC-BCF3-4BD7-9E0F-C404BEE9FA8E}"/>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E74EBF75-91B7-4208-B7B7-63B99CEBF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3CEFC75-76A3-4397-9409-7FBCC2F47ED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848690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16195-4236-442D-B97E-ED7BF77172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67909F6-CCD4-4189-B234-3E0A71F307B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B3AFFB-93CF-4C38-9C1E-D427949792D4}"/>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37300542-022B-4B9E-900B-8F36CE93B2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0C1468-573E-49C3-A4C4-2C17D0D17BC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8927046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E83E5-4D64-4952-ABD5-6A24A1F072C8}"/>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AEF3BF-73B8-40B7-B825-45B6165CCBF5}"/>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2C2375-D7F1-4AAC-963E-CB7B3422B9C2}"/>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A4CBAE93-6F59-491B-A5C2-7E6C2D562D0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AAE0D4-39E7-4564-8A6E-CBDD7CBF86B1}"/>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29551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AF457-DD7A-401F-B6E1-053C7B0914D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DBE27C8-58AA-49B5-889D-668C3770C7E2}"/>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740CFF-FA28-4CBD-A06D-98C798FC40FF}"/>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A45B09B-F2F2-4A41-B931-62C7D9667726}"/>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6" name="Footer Placeholder 5">
            <a:extLst>
              <a:ext uri="{FF2B5EF4-FFF2-40B4-BE49-F238E27FC236}">
                <a16:creationId xmlns:a16="http://schemas.microsoft.com/office/drawing/2014/main" id="{069257C0-6FCE-4C2A-9E9A-8FC44EB7DA1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07371FF-F599-4AC4-97B3-D2CC0B24D9C5}"/>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477106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4F5BD-132A-40A5-ABD9-4EDBA50D2945}"/>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24DDB14-59F9-4408-8605-AF8050EDF370}"/>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C9B87D0-8539-4327-A419-AD1155B1EA3D}"/>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CFAA31D-8C39-4141-B0AC-CAF51F67E027}"/>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9F4177A-EA57-4EC4-BA13-8BDEBB6C3FA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748EEC-8212-467D-BC04-0D67A195D045}"/>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8" name="Footer Placeholder 7">
            <a:extLst>
              <a:ext uri="{FF2B5EF4-FFF2-40B4-BE49-F238E27FC236}">
                <a16:creationId xmlns:a16="http://schemas.microsoft.com/office/drawing/2014/main" id="{E6CD1D4B-6D73-407B-BD1F-F07272E4B4B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72BE83E-BA3C-4694-A536-0AD0A88F250D}"/>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86296431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15B24-95AA-4692-8653-2F0C8A483D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FEFD55-565D-4FB3-A716-36B4062CA301}"/>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4" name="Footer Placeholder 3">
            <a:extLst>
              <a:ext uri="{FF2B5EF4-FFF2-40B4-BE49-F238E27FC236}">
                <a16:creationId xmlns:a16="http://schemas.microsoft.com/office/drawing/2014/main" id="{3671F947-EF0C-4F7A-8D09-3A38BCAA05A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9119551-76BE-40F3-A81F-3766B953308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5077257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0E62D69-1FD5-4E65-AE88-B5037B8EC7AC}"/>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3" name="Footer Placeholder 2">
            <a:extLst>
              <a:ext uri="{FF2B5EF4-FFF2-40B4-BE49-F238E27FC236}">
                <a16:creationId xmlns:a16="http://schemas.microsoft.com/office/drawing/2014/main" id="{17FB9CA1-C5C5-4426-93AB-23C099810D5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E0C5F19-F525-4719-9324-6495A91FD66C}"/>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20563390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1B8E4B-7A14-42A7-B3F6-405491E6CAC4}"/>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06F7DF6-39A8-4C75-BB93-38BFFD383D6E}"/>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F0ECC41-FCA0-47D7-B87E-8BF25444D023}"/>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AD96CC-CDE9-454C-BBB1-02EE8B13A473}"/>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6" name="Footer Placeholder 5">
            <a:extLst>
              <a:ext uri="{FF2B5EF4-FFF2-40B4-BE49-F238E27FC236}">
                <a16:creationId xmlns:a16="http://schemas.microsoft.com/office/drawing/2014/main" id="{66356348-98FD-4844-9004-432C97B3624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2D93AC-5315-4C2E-AE7F-551F5F0D6273}"/>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37305358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CA7-92E9-4CF3-B5A0-3A98C59A2C8A}"/>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067DCB9-E72F-45DA-93F6-6EDCCADFBB3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9C0ED52-5D07-4A4F-9778-BA6EE20DB6BC}"/>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8D8679F-2CE6-4515-95D9-342EE9349624}"/>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6" name="Footer Placeholder 5">
            <a:extLst>
              <a:ext uri="{FF2B5EF4-FFF2-40B4-BE49-F238E27FC236}">
                <a16:creationId xmlns:a16="http://schemas.microsoft.com/office/drawing/2014/main" id="{3DCEA2B8-7563-418F-9F2E-0B0410281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F5449-4210-40E9-8483-348B29F2824F}"/>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093300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6659-B61F-4212-8664-CB96C5086B5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1B2362-1798-4130-912E-6B4FF75CF79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CC1CF0-E0A2-4D62-952A-1E582056FF98}"/>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BF0020C9-8FED-4373-8C59-4D045D8878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35BC312-4885-42A0-B5EC-151688BB79BB}"/>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41433760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9279C01-1B5B-4E18-85B1-979150317128}"/>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261228-5694-4696-8B6B-35B4769D4DD4}"/>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1E9D06-3E4D-47F3-A543-21ADB72B93AA}"/>
              </a:ext>
            </a:extLst>
          </p:cNvPr>
          <p:cNvSpPr>
            <a:spLocks noGrp="1"/>
          </p:cNvSpPr>
          <p:nvPr>
            <p:ph type="dt" sz="half" idx="10"/>
          </p:nvPr>
        </p:nvSpPr>
        <p:spPr/>
        <p:txBody>
          <a:body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9BDDD088-FA1D-4EB9-9CA9-4C06C3B771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B56C38-FA1D-4825-AF8F-83AA0A281D39}"/>
              </a:ext>
            </a:extLst>
          </p:cNvPr>
          <p:cNvSpPr>
            <a:spLocks noGrp="1"/>
          </p:cNvSpPr>
          <p:nvPr>
            <p:ph type="sldNum" sz="quarter" idx="12"/>
          </p:nvPr>
        </p:nvSpPr>
        <p:spPr/>
        <p:txBody>
          <a:bodyPr/>
          <a:lstStyle/>
          <a:p>
            <a:fld id="{13FC8E38-B364-4556-8D74-7CEE48C00BD5}" type="slidenum">
              <a:rPr lang="en-US" smtClean="0"/>
              <a:t>‹#›</a:t>
            </a:fld>
            <a:endParaRPr lang="en-US"/>
          </a:p>
        </p:txBody>
      </p:sp>
    </p:spTree>
    <p:extLst>
      <p:ext uri="{BB962C8B-B14F-4D97-AF65-F5344CB8AC3E}">
        <p14:creationId xmlns:p14="http://schemas.microsoft.com/office/powerpoint/2010/main" val="15760220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3282D-2A5F-48CE-A68B-7247AFF486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C89F559-25E4-402C-81E4-A5937B16E0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5031A28-47EB-48ED-B1A7-197D2FD01FE6}"/>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0A9DC357-1F9D-4380-9293-4A19CD694B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C44B-9446-4EC5-9ED6-2D2C5DB07BFA}"/>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3858915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7244B-7C72-412B-A692-699D90C018D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35E3E68-EAE3-4D7D-AB36-B6B328980D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1E8348-C455-4658-B5E5-D859153982AA}"/>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0EE38964-7760-4DA4-BD63-9797797BEB0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9268A-6A77-4EDE-B533-61DB99C803EB}"/>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99120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Blan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406459"/>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14172-D09D-4A40-8B4E-6447E3F9F804}"/>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372DCCC-E5F4-4859-A203-3EB4FB64042D}"/>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FDF30E9-CD68-4A2F-982B-ABBB93A27BC9}"/>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D7B9BEA6-9609-462A-B3C1-D8C745C95C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E6539B-6212-4B79-82A9-69F3AFBB6B4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42785965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6DBEE-0B3B-4249-BFED-0D0924B3E55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91C2927-42C5-491C-886C-96B57DED601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06F24EA-CAC7-4EDF-A08D-6B0FFF761A40}"/>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CB3671D-2CE8-44B4-BDE1-1C7B2EB68C53}"/>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6" name="Footer Placeholder 5">
            <a:extLst>
              <a:ext uri="{FF2B5EF4-FFF2-40B4-BE49-F238E27FC236}">
                <a16:creationId xmlns:a16="http://schemas.microsoft.com/office/drawing/2014/main" id="{0DBA793F-991C-4779-B4DE-568449A69E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81E1726-6121-4C45-948F-55D46A2869E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0604753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0B359-1653-48D2-B1E2-31A09AA0CFE6}"/>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38F80-BC10-499E-96DA-1AFA369370ED}"/>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E5DFBC9-576A-41F2-A5D3-5AF7EC86B6E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CB5DA7F-AB98-4B76-9D70-253BC2E213F8}"/>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6A5053A-DD1A-400A-93E5-B094D4BBAC66}"/>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870437-FB07-4903-ADE9-F56CA31BA99F}"/>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8" name="Footer Placeholder 7">
            <a:extLst>
              <a:ext uri="{FF2B5EF4-FFF2-40B4-BE49-F238E27FC236}">
                <a16:creationId xmlns:a16="http://schemas.microsoft.com/office/drawing/2014/main" id="{6589CEB9-0797-46AC-B5C5-3CFD38381DE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47154E3-B5F0-4A3C-9593-38D55B009855}"/>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30114902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7DC07-B3D6-4856-B59F-833C2E1B8F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94D2227-7949-4334-AC01-C6D4EEBA87DA}"/>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4" name="Footer Placeholder 3">
            <a:extLst>
              <a:ext uri="{FF2B5EF4-FFF2-40B4-BE49-F238E27FC236}">
                <a16:creationId xmlns:a16="http://schemas.microsoft.com/office/drawing/2014/main" id="{D65F3158-8B56-4979-BECB-44E17B71A1A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A2B60D6-659A-4709-BBEF-AC9B963C1444}"/>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96152592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4D1DAE-077A-4799-BCE8-EEB5152F134C}"/>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3" name="Footer Placeholder 2">
            <a:extLst>
              <a:ext uri="{FF2B5EF4-FFF2-40B4-BE49-F238E27FC236}">
                <a16:creationId xmlns:a16="http://schemas.microsoft.com/office/drawing/2014/main" id="{0F52FC72-07F6-4016-A0AC-CB85B20073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65C5B14-988D-4D04-9DCC-38DBA5B289DF}"/>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23854355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1B9A4-284F-4D92-B9AA-D011AD78947E}"/>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BC4FB95-38DE-4AB6-AFD0-CE16BB2BFC3B}"/>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27F5900-8AD4-4D27-8482-1571E658BF5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596719-CA6D-4F04-B136-A8986C67DA6E}"/>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6" name="Footer Placeholder 5">
            <a:extLst>
              <a:ext uri="{FF2B5EF4-FFF2-40B4-BE49-F238E27FC236}">
                <a16:creationId xmlns:a16="http://schemas.microsoft.com/office/drawing/2014/main" id="{D3DB1C11-D3C3-4062-A639-ADBC7D19F1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9A6CE9-6380-4E9C-9A76-EA4ECEFB7E3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651783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E567-AEEE-4437-A39C-E9B617038A48}"/>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6A97910-D132-4A89-96CC-67BB7F4BEBC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F582495-91B9-4239-8D35-1FB4903E66EB}"/>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FCD963F-3AEA-4669-9EB1-C10D62EFB8B9}"/>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6" name="Footer Placeholder 5">
            <a:extLst>
              <a:ext uri="{FF2B5EF4-FFF2-40B4-BE49-F238E27FC236}">
                <a16:creationId xmlns:a16="http://schemas.microsoft.com/office/drawing/2014/main" id="{3D95103E-056D-4C34-8CF8-7E5B1872EC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2242A9-BA6B-4E20-A842-24A8832FAB9D}"/>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7056478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7D6377-B3BD-4735-8990-049594A324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21A72B5-6326-48F6-AA88-496477205AD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D354E4-3A4A-43D3-83D1-0D35BE0827DC}"/>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B75FF39F-E697-4049-9D41-9B08EF23A8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2DB606-9E9A-4EF2-9666-7FD53D90C7E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21407770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CF0E4C-B3B7-4A76-9D2D-A1411BF5BE00}"/>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9F90CE-DD6A-4B1C-A139-3A9932FBAB9A}"/>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C21FBC-BB70-4C3F-8CAB-98F8E05D6CBA}"/>
              </a:ext>
            </a:extLst>
          </p:cNvPr>
          <p:cNvSpPr>
            <a:spLocks noGrp="1"/>
          </p:cNvSpPr>
          <p:nvPr>
            <p:ph type="dt" sz="half" idx="10"/>
          </p:nvPr>
        </p:nvSpPr>
        <p:spPr/>
        <p:txBody>
          <a:body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E6E427FC-B4CC-475F-A308-21063C6E41E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D5FD8-805E-4F87-86F7-F92C4792E8B9}"/>
              </a:ext>
            </a:extLst>
          </p:cNvPr>
          <p:cNvSpPr>
            <a:spLocks noGrp="1"/>
          </p:cNvSpPr>
          <p:nvPr>
            <p:ph type="sldNum" sz="quarter" idx="12"/>
          </p:nvPr>
        </p:nvSpPr>
        <p:spPr/>
        <p:txBody>
          <a:bodyPr/>
          <a:lstStyle/>
          <a:p>
            <a:fld id="{59897966-1049-43E8-8521-41C9D4D765C9}" type="slidenum">
              <a:rPr lang="en-US" smtClean="0"/>
              <a:t>‹#›</a:t>
            </a:fld>
            <a:endParaRPr lang="en-US"/>
          </a:p>
        </p:txBody>
      </p:sp>
    </p:spTree>
    <p:extLst>
      <p:ext uri="{BB962C8B-B14F-4D97-AF65-F5344CB8AC3E}">
        <p14:creationId xmlns:p14="http://schemas.microsoft.com/office/powerpoint/2010/main" val="13905665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76F11-0B99-4E85-9CC0-419D8A6E8E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9C7B241-8AFA-4620-BDAF-1CC07835839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779F6D-2709-455B-83DC-C06E5953CDAA}"/>
              </a:ext>
            </a:extLst>
          </p:cNvPr>
          <p:cNvSpPr>
            <a:spLocks noGrp="1"/>
          </p:cNvSpPr>
          <p:nvPr>
            <p:ph type="dt" sz="half" idx="10"/>
          </p:nvPr>
        </p:nvSpPr>
        <p:spPr/>
        <p:txBody>
          <a:bodyPr/>
          <a:lstStyle/>
          <a:p>
            <a:fld id="{C6748C86-030F-4F43-A478-D12E6AEFF8D3}" type="datetimeFigureOut">
              <a:rPr lang="en-US" smtClean="0"/>
              <a:t>4/8/2023</a:t>
            </a:fld>
            <a:endParaRPr lang="en-US" dirty="0"/>
          </a:p>
        </p:txBody>
      </p:sp>
      <p:sp>
        <p:nvSpPr>
          <p:cNvPr id="5" name="Footer Placeholder 4">
            <a:extLst>
              <a:ext uri="{FF2B5EF4-FFF2-40B4-BE49-F238E27FC236}">
                <a16:creationId xmlns:a16="http://schemas.microsoft.com/office/drawing/2014/main" id="{C58CF677-5F9D-4AD1-81F1-E26E348EA2F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F995A8-6237-455C-A6DB-7B69F45FA2ED}"/>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413464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50D0F-C7CC-4BF9-A054-2239751804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84F9BA-1EB5-46B1-9BE5-09E82FC8B803}"/>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5B53B1E6-4C96-4CB7-826D-8FCB63D8F0A2}"/>
              </a:ext>
            </a:extLst>
          </p:cNvPr>
          <p:cNvSpPr>
            <a:spLocks noGrp="1"/>
          </p:cNvSpPr>
          <p:nvPr>
            <p:ph type="dt" sz="half" idx="10"/>
          </p:nvPr>
        </p:nvSpPr>
        <p:spPr/>
        <p:txBody>
          <a:bodyPr/>
          <a:lstStyle/>
          <a:p>
            <a:fld id="{C6748C86-030F-4F43-A478-D12E6AEFF8D3}" type="datetimeFigureOut">
              <a:rPr lang="en-US" smtClean="0"/>
              <a:t>4/8/2023</a:t>
            </a:fld>
            <a:endParaRPr lang="en-US" dirty="0"/>
          </a:p>
        </p:txBody>
      </p:sp>
      <p:sp>
        <p:nvSpPr>
          <p:cNvPr id="5" name="Footer Placeholder 4">
            <a:extLst>
              <a:ext uri="{FF2B5EF4-FFF2-40B4-BE49-F238E27FC236}">
                <a16:creationId xmlns:a16="http://schemas.microsoft.com/office/drawing/2014/main" id="{016B7220-B5A7-4C21-BC64-FB79529F148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14070C-EAA9-4214-9EA6-9DF42DFE0ED6}"/>
              </a:ext>
            </a:extLst>
          </p:cNvPr>
          <p:cNvSpPr>
            <a:spLocks noGrp="1"/>
          </p:cNvSpPr>
          <p:nvPr>
            <p:ph type="sldNum" sz="quarter" idx="12"/>
          </p:nvPr>
        </p:nvSpPr>
        <p:spPr/>
        <p:txBody>
          <a:bodyPr/>
          <a:lstStyle/>
          <a:p>
            <a:fld id="{3BDDDCE0-C031-4745-ABD7-2112096DCCD6}" type="slidenum">
              <a:rPr lang="en-US" smtClean="0"/>
              <a:t>‹#›</a:t>
            </a:fld>
            <a:endParaRPr lang="en-US" dirty="0"/>
          </a:p>
        </p:txBody>
      </p:sp>
    </p:spTree>
    <p:extLst>
      <p:ext uri="{BB962C8B-B14F-4D97-AF65-F5344CB8AC3E}">
        <p14:creationId xmlns:p14="http://schemas.microsoft.com/office/powerpoint/2010/main" val="3122057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D5E59-8A81-40E6-980F-36BC0B9AD9DC}"/>
              </a:ext>
            </a:extLst>
          </p:cNvPr>
          <p:cNvSpPr>
            <a:spLocks noGrp="1"/>
          </p:cNvSpPr>
          <p:nvPr>
            <p:ph type="title"/>
          </p:nvPr>
        </p:nvSpPr>
        <p:spPr>
          <a:xfrm>
            <a:off x="831851" y="1709739"/>
            <a:ext cx="10515600" cy="2852737"/>
          </a:xfrm>
        </p:spPr>
        <p:txBody>
          <a:bodyPr anchor="b"/>
          <a:lstStyle>
            <a:lvl1pPr>
              <a:defRPr sz="6000"/>
            </a:lvl1pPr>
          </a:lstStyle>
          <a:p>
            <a:r>
              <a:rPr lang="en-US" dirty="0"/>
              <a:t>Click to edit Master title style</a:t>
            </a:r>
          </a:p>
        </p:txBody>
      </p:sp>
      <p:sp>
        <p:nvSpPr>
          <p:cNvPr id="3" name="Text Placeholder 2">
            <a:extLst>
              <a:ext uri="{FF2B5EF4-FFF2-40B4-BE49-F238E27FC236}">
                <a16:creationId xmlns:a16="http://schemas.microsoft.com/office/drawing/2014/main" id="{A31EFFF8-02B9-4252-9A70-0103904316E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F12103E-3779-4835-9FC7-AE5229360DD7}"/>
              </a:ext>
            </a:extLst>
          </p:cNvPr>
          <p:cNvSpPr>
            <a:spLocks noGrp="1"/>
          </p:cNvSpPr>
          <p:nvPr>
            <p:ph type="dt" sz="half" idx="10"/>
          </p:nvPr>
        </p:nvSpPr>
        <p:spPr/>
        <p:txBody>
          <a:bodyPr/>
          <a:lstStyle/>
          <a:p>
            <a:fld id="{C6748C86-030F-4F43-A478-D12E6AEFF8D3}" type="datetimeFigureOut">
              <a:rPr lang="en-US" smtClean="0"/>
              <a:t>4/8/2023</a:t>
            </a:fld>
            <a:endParaRPr lang="en-US" dirty="0"/>
          </a:p>
        </p:txBody>
      </p:sp>
      <p:sp>
        <p:nvSpPr>
          <p:cNvPr id="5" name="Footer Placeholder 4">
            <a:extLst>
              <a:ext uri="{FF2B5EF4-FFF2-40B4-BE49-F238E27FC236}">
                <a16:creationId xmlns:a16="http://schemas.microsoft.com/office/drawing/2014/main" id="{692ABDF6-4AE9-4D22-8F0C-12C44083A75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877A0DA-85F4-470A-868E-BCAC50B86F5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13490292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0E9D5-9DD1-4E42-8AF3-4064CDAD9506}"/>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3BFE509-5964-4B37-A2E3-8B21F2D3D633}"/>
              </a:ext>
            </a:extLst>
          </p:cNvPr>
          <p:cNvSpPr>
            <a:spLocks noGrp="1"/>
          </p:cNvSpPr>
          <p:nvPr>
            <p:ph sz="half" idx="1"/>
          </p:nvPr>
        </p:nvSpPr>
        <p:spPr>
          <a:xfrm>
            <a:off x="8382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310A551-FAAE-4903-A7A0-F1CBBBA28F82}"/>
              </a:ext>
            </a:extLst>
          </p:cNvPr>
          <p:cNvSpPr>
            <a:spLocks noGrp="1"/>
          </p:cNvSpPr>
          <p:nvPr>
            <p:ph sz="half" idx="2"/>
          </p:nvPr>
        </p:nvSpPr>
        <p:spPr>
          <a:xfrm>
            <a:off x="6197600" y="1825625"/>
            <a:ext cx="515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2B8E082-6B4D-4B29-AF4E-C69C2A2C09CD}"/>
              </a:ext>
            </a:extLst>
          </p:cNvPr>
          <p:cNvSpPr>
            <a:spLocks noGrp="1"/>
          </p:cNvSpPr>
          <p:nvPr>
            <p:ph type="dt" sz="half" idx="10"/>
          </p:nvPr>
        </p:nvSpPr>
        <p:spPr/>
        <p:txBody>
          <a:bodyPr/>
          <a:lstStyle/>
          <a:p>
            <a:fld id="{C6748C86-030F-4F43-A478-D12E6AEFF8D3}" type="datetimeFigureOut">
              <a:rPr lang="en-US" smtClean="0"/>
              <a:t>4/8/2023</a:t>
            </a:fld>
            <a:endParaRPr lang="en-US"/>
          </a:p>
        </p:txBody>
      </p:sp>
      <p:sp>
        <p:nvSpPr>
          <p:cNvPr id="6" name="Footer Placeholder 5">
            <a:extLst>
              <a:ext uri="{FF2B5EF4-FFF2-40B4-BE49-F238E27FC236}">
                <a16:creationId xmlns:a16="http://schemas.microsoft.com/office/drawing/2014/main" id="{48469544-68A6-4CCC-AD54-CFC160618A9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2BA44E05-5BDD-4130-8D88-12682FBC21D3}"/>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861603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D5049-C529-411D-82E9-E208C682FE62}"/>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1EA5B74-02C9-4CBA-8319-D461269CD0D7}"/>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9E00F18-E031-4BBC-BB24-01B3A02D8A41}"/>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44205FA-24A8-4E2D-B109-30628E921E7D}"/>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FA208E-E789-40AC-9214-79BD48100AB5}"/>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6DB3469-33D3-4F19-9865-04452F121089}"/>
              </a:ext>
            </a:extLst>
          </p:cNvPr>
          <p:cNvSpPr>
            <a:spLocks noGrp="1"/>
          </p:cNvSpPr>
          <p:nvPr>
            <p:ph type="dt" sz="half" idx="10"/>
          </p:nvPr>
        </p:nvSpPr>
        <p:spPr>
          <a:xfrm>
            <a:off x="838200" y="6310311"/>
            <a:ext cx="2743200" cy="365125"/>
          </a:xfrm>
        </p:spPr>
        <p:txBody>
          <a:bodyPr/>
          <a:lstStyle/>
          <a:p>
            <a:fld id="{C6748C86-030F-4F43-A478-D12E6AEFF8D3}" type="datetimeFigureOut">
              <a:rPr lang="en-US" smtClean="0"/>
              <a:t>4/8/2023</a:t>
            </a:fld>
            <a:endParaRPr lang="en-US" dirty="0"/>
          </a:p>
        </p:txBody>
      </p:sp>
      <p:sp>
        <p:nvSpPr>
          <p:cNvPr id="8" name="Footer Placeholder 7">
            <a:extLst>
              <a:ext uri="{FF2B5EF4-FFF2-40B4-BE49-F238E27FC236}">
                <a16:creationId xmlns:a16="http://schemas.microsoft.com/office/drawing/2014/main" id="{69C80A31-67CA-43A2-B7CF-D2A00CA9228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27DB4AE-7526-40EE-8BE1-78FC67036B27}"/>
              </a:ext>
            </a:extLst>
          </p:cNvPr>
          <p:cNvSpPr>
            <a:spLocks noGrp="1"/>
          </p:cNvSpPr>
          <p:nvPr>
            <p:ph type="sldNum" sz="quarter" idx="12"/>
          </p:nvPr>
        </p:nvSpPr>
        <p:spPr/>
        <p:txBody>
          <a:bodyPr/>
          <a:lstStyle/>
          <a:p>
            <a:fld id="{3BDDDCE0-C031-4745-ABD7-2112096DCCD6}" type="slidenum">
              <a:rPr lang="en-US" smtClean="0"/>
              <a:t>‹#›</a:t>
            </a:fld>
            <a:endParaRPr lang="en-US"/>
          </a:p>
        </p:txBody>
      </p:sp>
    </p:spTree>
    <p:extLst>
      <p:ext uri="{BB962C8B-B14F-4D97-AF65-F5344CB8AC3E}">
        <p14:creationId xmlns:p14="http://schemas.microsoft.com/office/powerpoint/2010/main" val="602620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4.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76463" y="6533833"/>
            <a:ext cx="8225367" cy="215444"/>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25475" y="6454459"/>
            <a:ext cx="7784892" cy="403541"/>
          </a:xfrm>
          <a:prstGeom prst="rect">
            <a:avLst/>
          </a:prstGeom>
          <a:noFill/>
        </p:spPr>
        <p:txBody>
          <a:bodyPr anchor="ctr">
            <a:norm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SA2#156E</a:t>
            </a:r>
            <a:r>
              <a:rPr lang="en-US" altLang="de-DE" sz="1200" dirty="0">
                <a:solidFill>
                  <a:schemeClr val="bg1"/>
                </a:solidFill>
              </a:rPr>
              <a:t> (e-meeting), April 17 – 21, 2023</a:t>
            </a:r>
          </a:p>
        </p:txBody>
      </p:sp>
      <p:sp>
        <p:nvSpPr>
          <p:cNvPr id="12" name="Oval 11"/>
          <p:cNvSpPr/>
          <p:nvPr userDrawn="1"/>
        </p:nvSpPr>
        <p:spPr bwMode="auto">
          <a:xfrm>
            <a:off x="11091334" y="645445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dirty="0"/>
          </a:p>
          <a:p>
            <a:pPr>
              <a:defRPr/>
            </a:pPr>
            <a:endParaRPr lang="en-GB" altLang="en-US" sz="1000" dirty="0"/>
          </a:p>
        </p:txBody>
      </p:sp>
      <p:sp>
        <p:nvSpPr>
          <p:cNvPr id="1031" name="Rectangle 15"/>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1" y="6533833"/>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t>© 3GPP 2021</a:t>
            </a:r>
          </a:p>
        </p:txBody>
      </p:sp>
      <p:pic>
        <p:nvPicPr>
          <p:cNvPr id="1033" name="Picture 10" descr="3GPP_TM_RD.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661227" y="26986"/>
            <a:ext cx="1342813" cy="735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71"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C811FE6-D3DF-4315-ACAA-3E3CC20E6CCE}"/>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9C4C48E5-00D9-4325-B199-EA4DCC015D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BA84601-1F95-438A-9FB4-A9AC750E482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748C86-030F-4F43-A478-D12E6AEFF8D3}" type="datetimeFigureOut">
              <a:rPr lang="en-US" smtClean="0"/>
              <a:pPr/>
              <a:t>4/8/2023</a:t>
            </a:fld>
            <a:endParaRPr lang="en-US" dirty="0"/>
          </a:p>
        </p:txBody>
      </p:sp>
      <p:sp>
        <p:nvSpPr>
          <p:cNvPr id="5" name="Footer Placeholder 4">
            <a:extLst>
              <a:ext uri="{FF2B5EF4-FFF2-40B4-BE49-F238E27FC236}">
                <a16:creationId xmlns:a16="http://schemas.microsoft.com/office/drawing/2014/main" id="{7141AEA2-8304-4EB9-B459-2EBBFD9ADF13}"/>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D5263B77-7D1D-49CC-B8D2-002838112336}"/>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DDCE0-C031-4745-ABD7-2112096DCCD6}" type="slidenum">
              <a:rPr lang="en-US" smtClean="0"/>
              <a:t>‹#›</a:t>
            </a:fld>
            <a:endParaRPr lang="en-US"/>
          </a:p>
        </p:txBody>
      </p:sp>
    </p:spTree>
    <p:extLst>
      <p:ext uri="{BB962C8B-B14F-4D97-AF65-F5344CB8AC3E}">
        <p14:creationId xmlns:p14="http://schemas.microsoft.com/office/powerpoint/2010/main" val="3217817491"/>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 id="2147483813" r:id="rId5"/>
    <p:sldLayoutId id="2147483814" r:id="rId6"/>
    <p:sldLayoutId id="2147483815" r:id="rId7"/>
    <p:sldLayoutId id="2147483816" r:id="rId8"/>
    <p:sldLayoutId id="2147483817" r:id="rId9"/>
    <p:sldLayoutId id="2147483818" r:id="rId10"/>
    <p:sldLayoutId id="21474838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499BDA-7A1E-4662-89E4-86AF727D8727}"/>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AD9EB5-2FAE-433E-8916-00D5391EA5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704BF5-F7AF-4CF3-BAF8-B1F77EDFDA5D}"/>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CA202C-DF3B-4AF6-A4EB-1CACB965A9D2}" type="datetimeFigureOut">
              <a:rPr lang="en-US" smtClean="0"/>
              <a:t>4/8/2023</a:t>
            </a:fld>
            <a:endParaRPr lang="en-US"/>
          </a:p>
        </p:txBody>
      </p:sp>
      <p:sp>
        <p:nvSpPr>
          <p:cNvPr id="5" name="Footer Placeholder 4">
            <a:extLst>
              <a:ext uri="{FF2B5EF4-FFF2-40B4-BE49-F238E27FC236}">
                <a16:creationId xmlns:a16="http://schemas.microsoft.com/office/drawing/2014/main" id="{AB286779-4A68-48A3-A98D-0D85A44C0BD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9EFB7B-396F-4D53-A5CF-8B7721FD44AA}"/>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49158-77BA-47EF-8C41-D6084643CAC6}" type="slidenum">
              <a:rPr lang="en-US" smtClean="0"/>
              <a:t>‹#›</a:t>
            </a:fld>
            <a:endParaRPr lang="en-US"/>
          </a:p>
        </p:txBody>
      </p:sp>
    </p:spTree>
    <p:extLst>
      <p:ext uri="{BB962C8B-B14F-4D97-AF65-F5344CB8AC3E}">
        <p14:creationId xmlns:p14="http://schemas.microsoft.com/office/powerpoint/2010/main" val="2903804183"/>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5EE7E6B-2100-4CB2-8DAF-68EB9E6FE353}"/>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6F0D49-74B4-4263-94E4-A9C5CD9DBF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F0D2AEA-D9C5-420B-B209-498F6FD68B7F}"/>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1CA75F-C908-41C9-A4F8-D4DF6DE72F0C}" type="datetimeFigureOut">
              <a:rPr lang="en-US" smtClean="0"/>
              <a:t>4/8/2023</a:t>
            </a:fld>
            <a:endParaRPr lang="en-US"/>
          </a:p>
        </p:txBody>
      </p:sp>
      <p:sp>
        <p:nvSpPr>
          <p:cNvPr id="5" name="Footer Placeholder 4">
            <a:extLst>
              <a:ext uri="{FF2B5EF4-FFF2-40B4-BE49-F238E27FC236}">
                <a16:creationId xmlns:a16="http://schemas.microsoft.com/office/drawing/2014/main" id="{54E5F8A4-9A89-4F54-8623-E083D887603F}"/>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E686C79-342A-4AFE-8262-70BA082D654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FC8E38-B364-4556-8D74-7CEE48C00BD5}" type="slidenum">
              <a:rPr lang="en-US" smtClean="0"/>
              <a:t>‹#›</a:t>
            </a:fld>
            <a:endParaRPr lang="en-US"/>
          </a:p>
        </p:txBody>
      </p:sp>
    </p:spTree>
    <p:extLst>
      <p:ext uri="{BB962C8B-B14F-4D97-AF65-F5344CB8AC3E}">
        <p14:creationId xmlns:p14="http://schemas.microsoft.com/office/powerpoint/2010/main" val="94233719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5B7E3-255C-4BA2-A29E-10E97B3A6E04}"/>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AD498D9-3964-45ED-9D43-CBE74F5A85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2309E91-89F8-4D94-91E9-BB533E0484A8}"/>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6A59A6-7D8A-42ED-8BFF-9A6223E2DB52}" type="datetimeFigureOut">
              <a:rPr lang="en-US" smtClean="0"/>
              <a:t>4/8/2023</a:t>
            </a:fld>
            <a:endParaRPr lang="en-US"/>
          </a:p>
        </p:txBody>
      </p:sp>
      <p:sp>
        <p:nvSpPr>
          <p:cNvPr id="5" name="Footer Placeholder 4">
            <a:extLst>
              <a:ext uri="{FF2B5EF4-FFF2-40B4-BE49-F238E27FC236}">
                <a16:creationId xmlns:a16="http://schemas.microsoft.com/office/drawing/2014/main" id="{1C6866E6-AB09-49E4-AE6C-7BE740EA5258}"/>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3E76B-1E9D-40F8-A618-12F41CE3BD62}"/>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897966-1049-43E8-8521-41C9D4D765C9}" type="slidenum">
              <a:rPr lang="en-US" smtClean="0"/>
              <a:t>‹#›</a:t>
            </a:fld>
            <a:endParaRPr lang="en-US"/>
          </a:p>
        </p:txBody>
      </p:sp>
    </p:spTree>
    <p:extLst>
      <p:ext uri="{BB962C8B-B14F-4D97-AF65-F5344CB8AC3E}">
        <p14:creationId xmlns:p14="http://schemas.microsoft.com/office/powerpoint/2010/main" val="428998583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449499" y="1694234"/>
            <a:ext cx="11624987" cy="2411601"/>
          </a:xfrm>
        </p:spPr>
        <p:txBody>
          <a:bodyPr/>
          <a:lstStyle/>
          <a:p>
            <a:pPr marL="0" indent="0" algn="ctr" eaLnBrk="1" hangingPunct="1">
              <a:lnSpc>
                <a:spcPct val="110000"/>
              </a:lnSpc>
              <a:spcBef>
                <a:spcPts val="0"/>
              </a:spcBef>
              <a:buNone/>
            </a:pPr>
            <a:r>
              <a:rPr lang="en-US" altLang="zh-CN" sz="3600" dirty="0"/>
              <a:t>SA2#156E</a:t>
            </a:r>
            <a:endParaRPr lang="en-GB" sz="3600" dirty="0"/>
          </a:p>
          <a:p>
            <a:pPr marL="0" indent="0" algn="ctr" eaLnBrk="1" hangingPunct="1">
              <a:lnSpc>
                <a:spcPct val="110000"/>
              </a:lnSpc>
              <a:spcBef>
                <a:spcPts val="0"/>
              </a:spcBef>
              <a:buNone/>
            </a:pPr>
            <a:r>
              <a:rPr lang="en-US" sz="3600" dirty="0"/>
              <a:t>Discussion on </a:t>
            </a:r>
            <a:r>
              <a:rPr lang="en-US" altLang="zh-CN" sz="3600" dirty="0"/>
              <a:t>how to provide traffic characteristics</a:t>
            </a:r>
            <a:endParaRPr lang="en-US" sz="3600" dirty="0"/>
          </a:p>
          <a:p>
            <a:pPr marL="0" indent="0" algn="ctr" eaLnBrk="1" hangingPunct="1">
              <a:lnSpc>
                <a:spcPct val="110000"/>
              </a:lnSpc>
              <a:spcBef>
                <a:spcPts val="0"/>
              </a:spcBef>
              <a:buNone/>
            </a:pPr>
            <a:r>
              <a:rPr lang="en-US" altLang="zh-CN" sz="3600" dirty="0"/>
              <a:t>vivo</a:t>
            </a:r>
            <a:endParaRPr lang="en-GB" sz="3600" b="1" dirty="0"/>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862E9DDC-520D-4F07-82F4-E106213F5C04}"/>
              </a:ext>
            </a:extLst>
          </p:cNvPr>
          <p:cNvSpPr>
            <a:spLocks noGrp="1"/>
          </p:cNvSpPr>
          <p:nvPr>
            <p:ph idx="1"/>
          </p:nvPr>
        </p:nvSpPr>
        <p:spPr>
          <a:xfrm>
            <a:off x="647700" y="1454151"/>
            <a:ext cx="11184467" cy="4974929"/>
          </a:xfrm>
        </p:spPr>
        <p:txBody>
          <a:bodyPr>
            <a:normAutofit fontScale="55000" lnSpcReduction="20000"/>
          </a:bodyPr>
          <a:lstStyle/>
          <a:p>
            <a:pPr>
              <a:lnSpc>
                <a:spcPct val="170000"/>
              </a:lnSpc>
            </a:pPr>
            <a:r>
              <a:rPr lang="en-GB" altLang="zh-CN" dirty="0"/>
              <a:t>As introduced by rel17, the AF (not TSN AF) provides the parameters of traffic characteristics (i.e. periodicity, etc.) to the 5GS. When the AF is untrusted, the NEF forward those parameters to the TSCTSF to generate TSC Assistance Container. The PCF forwards the TSC Assistance Container received from the TSCTSF to the SMF. </a:t>
            </a:r>
            <a:endParaRPr lang="zh-CN" altLang="zh-CN" dirty="0"/>
          </a:p>
          <a:p>
            <a:pPr>
              <a:lnSpc>
                <a:spcPct val="170000"/>
              </a:lnSpc>
            </a:pPr>
            <a:r>
              <a:rPr lang="en-GB" altLang="zh-CN" dirty="0"/>
              <a:t>When XRM is introduced, </a:t>
            </a:r>
            <a:r>
              <a:rPr lang="en-GB" altLang="zh-CN" b="1" dirty="0"/>
              <a:t>there used to be a proposal to reuse TSCAC for XRM. </a:t>
            </a:r>
            <a:r>
              <a:rPr lang="en-GB" altLang="zh-CN" dirty="0"/>
              <a:t>For this proposal, the following concerns have been received:</a:t>
            </a:r>
            <a:endParaRPr lang="zh-CN" altLang="zh-CN" dirty="0"/>
          </a:p>
          <a:p>
            <a:pPr lvl="1" fontAlgn="auto" hangingPunct="1">
              <a:lnSpc>
                <a:spcPct val="170000"/>
              </a:lnSpc>
            </a:pPr>
            <a:r>
              <a:rPr lang="en-GB" altLang="zh-CN" b="1" dirty="0"/>
              <a:t>Concern1</a:t>
            </a:r>
            <a:r>
              <a:rPr lang="zh-CN" altLang="zh-CN" dirty="0"/>
              <a:t>：</a:t>
            </a:r>
            <a:r>
              <a:rPr lang="en-GB" altLang="zh-CN" dirty="0"/>
              <a:t>The AF has supported to provide parameters (i.e. periodicity, etc.) of traffic characteristics to 5G network. In theory, parameters of traffic characteristics are possible be provided to the PCF directly when the AF is trusted. Why the AF repeat to provide TSC Assistance Container.</a:t>
            </a:r>
            <a:endParaRPr lang="zh-CN" altLang="zh-CN" dirty="0"/>
          </a:p>
          <a:p>
            <a:pPr lvl="1" fontAlgn="auto" hangingPunct="1">
              <a:lnSpc>
                <a:spcPct val="170000"/>
              </a:lnSpc>
            </a:pPr>
            <a:r>
              <a:rPr lang="en-GB" altLang="zh-CN" b="1" dirty="0"/>
              <a:t>Concern2</a:t>
            </a:r>
            <a:r>
              <a:rPr lang="zh-CN" altLang="zh-CN" dirty="0"/>
              <a:t>：</a:t>
            </a:r>
            <a:r>
              <a:rPr lang="en-GB" altLang="zh-CN" dirty="0"/>
              <a:t>The proposal makes both AF and TSCTSF generate TSCAC and work being repeated. </a:t>
            </a:r>
            <a:endParaRPr lang="zh-CN" altLang="zh-CN" dirty="0"/>
          </a:p>
          <a:p>
            <a:pPr lvl="1" fontAlgn="auto" hangingPunct="1">
              <a:lnSpc>
                <a:spcPct val="170000"/>
              </a:lnSpc>
            </a:pPr>
            <a:r>
              <a:rPr lang="en-GB" altLang="zh-CN" b="1" dirty="0"/>
              <a:t>Concern3</a:t>
            </a:r>
            <a:r>
              <a:rPr lang="zh-CN" altLang="zh-CN" dirty="0"/>
              <a:t>：</a:t>
            </a:r>
            <a:r>
              <a:rPr lang="en-GB" altLang="zh-CN" dirty="0"/>
              <a:t>TSC Assistance Container literally is used for TSC scenario and is not sufficiently forward compatible to the non-TSC traffic. It can be foreseen more and more traffic characteristic information may be considered in the network and the traffic can be non-TSC, so the TSC Assistance Container is not sufficiently forward compatible.</a:t>
            </a:r>
            <a:endParaRPr lang="zh-CN" altLang="zh-CN" dirty="0"/>
          </a:p>
          <a:p>
            <a:pPr>
              <a:lnSpc>
                <a:spcPct val="170000"/>
              </a:lnSpc>
            </a:pPr>
            <a:endParaRPr lang="en-GB" altLang="zh-CN" b="1" u="sng" dirty="0"/>
          </a:p>
          <a:p>
            <a:pPr>
              <a:lnSpc>
                <a:spcPct val="170000"/>
              </a:lnSpc>
            </a:pPr>
            <a:r>
              <a:rPr lang="en-GB" altLang="zh-CN" b="1" u="sng" dirty="0"/>
              <a:t>Observation1:</a:t>
            </a:r>
            <a:r>
              <a:rPr lang="en-GB" altLang="zh-CN" u="sng" dirty="0"/>
              <a:t> The issue is not as simple as “reusing TSCAC or not” only, but also about whether the same handling is needed for both TSC and XRM or not.</a:t>
            </a:r>
            <a:endParaRPr lang="zh-CN" altLang="zh-CN" dirty="0"/>
          </a:p>
          <a:p>
            <a:endParaRPr lang="zh-CN" altLang="en-US" dirty="0"/>
          </a:p>
        </p:txBody>
      </p:sp>
      <p:sp>
        <p:nvSpPr>
          <p:cNvPr id="3" name="标题 2">
            <a:extLst>
              <a:ext uri="{FF2B5EF4-FFF2-40B4-BE49-F238E27FC236}">
                <a16:creationId xmlns:a16="http://schemas.microsoft.com/office/drawing/2014/main" id="{85A401D1-AC04-4112-B1B8-ACF261945572}"/>
              </a:ext>
            </a:extLst>
          </p:cNvPr>
          <p:cNvSpPr>
            <a:spLocks noGrp="1"/>
          </p:cNvSpPr>
          <p:nvPr>
            <p:ph type="title"/>
          </p:nvPr>
        </p:nvSpPr>
        <p:spPr/>
        <p:txBody>
          <a:bodyPr/>
          <a:lstStyle/>
          <a:p>
            <a:pPr algn="l"/>
            <a:r>
              <a:rPr lang="en-GB" altLang="zh-CN" dirty="0"/>
              <a:t>Editor’s note: The method used to provide the Periodicity information to SMF is FFS.</a:t>
            </a:r>
            <a:endParaRPr lang="zh-CN" altLang="en-US" dirty="0">
              <a:solidFill>
                <a:schemeClr val="tx1"/>
              </a:solidFill>
            </a:endParaRPr>
          </a:p>
        </p:txBody>
      </p:sp>
    </p:spTree>
    <p:extLst>
      <p:ext uri="{BB962C8B-B14F-4D97-AF65-F5344CB8AC3E}">
        <p14:creationId xmlns:p14="http://schemas.microsoft.com/office/powerpoint/2010/main" val="297993693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4484734"/>
          </a:xfrm>
        </p:spPr>
        <p:txBody>
          <a:bodyPr>
            <a:normAutofit fontScale="55000" lnSpcReduction="20000"/>
          </a:bodyPr>
          <a:lstStyle/>
          <a:p>
            <a:pPr>
              <a:lnSpc>
                <a:spcPct val="170000"/>
              </a:lnSpc>
            </a:pPr>
            <a:r>
              <a:rPr lang="en-GB" altLang="zh-CN" dirty="0"/>
              <a:t>During the CC discussion, there are many options are proposed to be considered. In our view, they can be categorized as the following:</a:t>
            </a:r>
            <a:endParaRPr lang="zh-CN" altLang="zh-CN" dirty="0"/>
          </a:p>
          <a:p>
            <a:pPr lvl="0" fontAlgn="auto" hangingPunct="1">
              <a:lnSpc>
                <a:spcPct val="170000"/>
              </a:lnSpc>
            </a:pPr>
            <a:r>
              <a:rPr lang="en-GB" altLang="zh-CN" b="1" dirty="0"/>
              <a:t>Category 1</a:t>
            </a:r>
            <a:r>
              <a:rPr lang="en-GB" altLang="zh-CN" dirty="0"/>
              <a:t>, Legacy for TSC in unchanged, </a:t>
            </a:r>
            <a:r>
              <a:rPr lang="en-GB" altLang="zh-CN" dirty="0">
                <a:solidFill>
                  <a:srgbClr val="FF0000"/>
                </a:solidFill>
              </a:rPr>
              <a:t>different handling for TSC and XRM in AF, PCF and/or SMF.</a:t>
            </a:r>
            <a:endParaRPr lang="zh-CN" altLang="zh-CN" sz="6600" dirty="0">
              <a:solidFill>
                <a:srgbClr val="FF0000"/>
              </a:solidFill>
            </a:endParaRPr>
          </a:p>
          <a:p>
            <a:pPr lvl="0" fontAlgn="auto" hangingPunct="1">
              <a:lnSpc>
                <a:spcPct val="170000"/>
              </a:lnSpc>
            </a:pPr>
            <a:r>
              <a:rPr lang="en-GB" altLang="zh-CN" b="1" dirty="0"/>
              <a:t>Category 2</a:t>
            </a:r>
            <a:r>
              <a:rPr lang="en-GB" altLang="zh-CN" dirty="0"/>
              <a:t>: </a:t>
            </a:r>
            <a:r>
              <a:rPr lang="en-GB" altLang="zh-CN" dirty="0">
                <a:solidFill>
                  <a:srgbClr val="FF0000"/>
                </a:solidFill>
              </a:rPr>
              <a:t>Same handling </a:t>
            </a:r>
            <a:r>
              <a:rPr lang="en-GB" altLang="zh-CN" dirty="0"/>
              <a:t>for TSC and XRM in AF/PCF/SMF </a:t>
            </a:r>
            <a:r>
              <a:rPr lang="en-GB" altLang="zh-CN" dirty="0">
                <a:solidFill>
                  <a:srgbClr val="FF0000"/>
                </a:solidFill>
              </a:rPr>
              <a:t>with one container</a:t>
            </a:r>
            <a:r>
              <a:rPr lang="en-GB" altLang="zh-CN" dirty="0"/>
              <a:t>: </a:t>
            </a:r>
            <a:endParaRPr lang="zh-CN" altLang="zh-CN" sz="6600" dirty="0"/>
          </a:p>
          <a:p>
            <a:pPr lvl="1" fontAlgn="auto" hangingPunct="1">
              <a:lnSpc>
                <a:spcPct val="170000"/>
              </a:lnSpc>
            </a:pPr>
            <a:r>
              <a:rPr lang="en-GB" altLang="zh-CN" dirty="0"/>
              <a:t>AF provide one container, PCF forwards the received container to SMF.</a:t>
            </a:r>
            <a:endParaRPr lang="zh-CN" altLang="zh-CN" dirty="0"/>
          </a:p>
          <a:p>
            <a:pPr lvl="1" fontAlgn="auto" hangingPunct="1">
              <a:lnSpc>
                <a:spcPct val="170000"/>
              </a:lnSpc>
            </a:pPr>
            <a:r>
              <a:rPr lang="en-GB" altLang="zh-CN" dirty="0"/>
              <a:t>TSCTSF doesn’t generate container anymore but forwards the received container to the PCF</a:t>
            </a:r>
            <a:endParaRPr lang="zh-CN" altLang="zh-CN" dirty="0"/>
          </a:p>
          <a:p>
            <a:pPr lvl="0" fontAlgn="auto" hangingPunct="1">
              <a:lnSpc>
                <a:spcPct val="170000"/>
              </a:lnSpc>
            </a:pPr>
            <a:r>
              <a:rPr lang="en-GB" altLang="zh-CN" b="1" dirty="0"/>
              <a:t>Category 3</a:t>
            </a:r>
            <a:r>
              <a:rPr lang="en-GB" altLang="zh-CN" dirty="0">
                <a:solidFill>
                  <a:srgbClr val="FF0000"/>
                </a:solidFill>
              </a:rPr>
              <a:t>: Same handling </a:t>
            </a:r>
            <a:r>
              <a:rPr lang="en-GB" altLang="zh-CN" dirty="0"/>
              <a:t>for TSC and XR in AF/PCF/SMF </a:t>
            </a:r>
            <a:r>
              <a:rPr lang="en-GB" altLang="zh-CN" dirty="0">
                <a:solidFill>
                  <a:srgbClr val="FF0000"/>
                </a:solidFill>
              </a:rPr>
              <a:t>with explicit parameters</a:t>
            </a:r>
            <a:r>
              <a:rPr lang="en-GB" altLang="zh-CN" dirty="0"/>
              <a:t>: </a:t>
            </a:r>
            <a:endParaRPr lang="zh-CN" altLang="zh-CN" sz="6600" dirty="0"/>
          </a:p>
          <a:p>
            <a:pPr lvl="1" fontAlgn="auto" hangingPunct="1">
              <a:lnSpc>
                <a:spcPct val="170000"/>
              </a:lnSpc>
            </a:pPr>
            <a:r>
              <a:rPr lang="en-GB" altLang="zh-CN" dirty="0"/>
              <a:t>AF provide parameters, PCF receives and forwards the parameters to SMF</a:t>
            </a:r>
            <a:endParaRPr lang="zh-CN" altLang="zh-CN" dirty="0"/>
          </a:p>
          <a:p>
            <a:pPr lvl="1" fontAlgn="auto" hangingPunct="1">
              <a:lnSpc>
                <a:spcPct val="170000"/>
              </a:lnSpc>
            </a:pPr>
            <a:r>
              <a:rPr lang="en-GB" altLang="zh-CN" dirty="0"/>
              <a:t>TSCTSF doesn’t generate container anymore but forwards the received parameters to the PCF.</a:t>
            </a:r>
            <a:endParaRPr lang="zh-CN" altLang="zh-CN" dirty="0"/>
          </a:p>
          <a:p>
            <a:pPr>
              <a:lnSpc>
                <a:spcPct val="170000"/>
              </a:lnSpc>
            </a:pPr>
            <a:r>
              <a:rPr lang="en-GB" altLang="zh-CN" dirty="0"/>
              <a:t> </a:t>
            </a:r>
            <a:endParaRPr lang="zh-CN" altLang="zh-CN" sz="2400" dirty="0"/>
          </a:p>
          <a:p>
            <a:pPr>
              <a:lnSpc>
                <a:spcPct val="170000"/>
              </a:lnSpc>
            </a:pPr>
            <a:r>
              <a:rPr lang="en-GB" altLang="zh-CN" b="1" u="sng" dirty="0"/>
              <a:t>Proposal1</a:t>
            </a:r>
            <a:r>
              <a:rPr lang="en-GB" altLang="zh-CN" b="1" u="sng" dirty="0">
                <a:solidFill>
                  <a:srgbClr val="FF0000"/>
                </a:solidFill>
              </a:rPr>
              <a:t>: </a:t>
            </a:r>
            <a:r>
              <a:rPr lang="en-GB" altLang="zh-CN" u="sng" dirty="0">
                <a:solidFill>
                  <a:srgbClr val="FF0000"/>
                </a:solidFill>
              </a:rPr>
              <a:t>In both catergory1 and 2, TSCAC or new container is under consideration. We should determine different handling or the same handling of TSC and XR firstly, the TSCAC or new container later.</a:t>
            </a:r>
            <a:endParaRPr lang="zh-CN" altLang="zh-CN" sz="2400" dirty="0">
              <a:solidFill>
                <a:srgbClr val="FF0000"/>
              </a:solidFill>
            </a:endParaRPr>
          </a:p>
          <a:p>
            <a:pPr lvl="1"/>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Options</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5279053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1"/>
            <a:ext cx="11184467" cy="1421017"/>
          </a:xfrm>
        </p:spPr>
        <p:txBody>
          <a:bodyPr>
            <a:normAutofit fontScale="62500" lnSpcReduction="20000"/>
          </a:bodyPr>
          <a:lstStyle/>
          <a:p>
            <a:pPr>
              <a:lnSpc>
                <a:spcPct val="170000"/>
              </a:lnSpc>
            </a:pPr>
            <a:r>
              <a:rPr lang="en-GB" altLang="zh-CN" dirty="0"/>
              <a:t>Option1.1 and Option 1.3: handling in AF, PCF and SMF are different</a:t>
            </a:r>
          </a:p>
          <a:p>
            <a:pPr>
              <a:lnSpc>
                <a:spcPct val="170000"/>
              </a:lnSpc>
            </a:pPr>
            <a:r>
              <a:rPr lang="en-GB" altLang="zh-CN" dirty="0"/>
              <a:t>Option1.2: handling in AF is different, handling in PCF and SMF are same</a:t>
            </a:r>
          </a:p>
          <a:p>
            <a:pPr>
              <a:lnSpc>
                <a:spcPct val="170000"/>
              </a:lnSpc>
            </a:pPr>
            <a:r>
              <a:rPr lang="en-GB" altLang="zh-CN" dirty="0"/>
              <a:t>Option1.4: different in AF, PCF, handling in SMF is same</a:t>
            </a:r>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Catetory1:</a:t>
            </a:r>
            <a:r>
              <a:rPr lang="en-GB" altLang="zh-CN" dirty="0"/>
              <a:t>Legacy for TSC in unchanged, different handling for TSC and XR in AF, PCF and/or SMF</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1">
            <a:extLst>
              <a:ext uri="{FF2B5EF4-FFF2-40B4-BE49-F238E27FC236}">
                <a16:creationId xmlns:a16="http://schemas.microsoft.com/office/drawing/2014/main" id="{406B87F2-3D93-4331-9807-602FC04538B8}"/>
              </a:ext>
            </a:extLst>
          </p:cNvPr>
          <p:cNvSpPr txBox="1">
            <a:spLocks/>
          </p:cNvSpPr>
          <p:nvPr/>
        </p:nvSpPr>
        <p:spPr bwMode="auto">
          <a:xfrm>
            <a:off x="647699" y="5403848"/>
            <a:ext cx="11184467" cy="97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170000"/>
              </a:lnSpc>
            </a:pPr>
            <a:r>
              <a:rPr lang="en-GB" altLang="zh-CN" b="1" u="sng" kern="0" dirty="0"/>
              <a:t>Proposal2: </a:t>
            </a:r>
            <a:r>
              <a:rPr lang="en-GB" altLang="zh-CN" u="sng" kern="0" dirty="0"/>
              <a:t>Option1.4 should be excluded, since the motivation of PCF is transparent to the PCF, it is wired to let PCF to generate TSCAC based on parameter.</a:t>
            </a:r>
            <a:endParaRPr lang="zh-CN" altLang="zh-CN" kern="0" dirty="0"/>
          </a:p>
          <a:p>
            <a:pPr lvl="1"/>
            <a:endParaRPr lang="zh-CN" altLang="en-US" kern="0" dirty="0"/>
          </a:p>
        </p:txBody>
      </p:sp>
      <p:graphicFrame>
        <p:nvGraphicFramePr>
          <p:cNvPr id="11" name="表格 10">
            <a:extLst>
              <a:ext uri="{FF2B5EF4-FFF2-40B4-BE49-F238E27FC236}">
                <a16:creationId xmlns:a16="http://schemas.microsoft.com/office/drawing/2014/main" id="{10E986AE-D9F9-45C3-9E59-A769AAB524AB}"/>
              </a:ext>
            </a:extLst>
          </p:cNvPr>
          <p:cNvGraphicFramePr>
            <a:graphicFrameLocks noGrp="1"/>
          </p:cNvGraphicFramePr>
          <p:nvPr>
            <p:extLst>
              <p:ext uri="{D42A27DB-BD31-4B8C-83A1-F6EECF244321}">
                <p14:modId xmlns:p14="http://schemas.microsoft.com/office/powerpoint/2010/main" val="2758323816"/>
              </p:ext>
            </p:extLst>
          </p:nvPr>
        </p:nvGraphicFramePr>
        <p:xfrm>
          <a:off x="2223173" y="3346103"/>
          <a:ext cx="7071658" cy="1664387"/>
        </p:xfrm>
        <a:graphic>
          <a:graphicData uri="http://schemas.openxmlformats.org/drawingml/2006/table">
            <a:tbl>
              <a:tblPr firstRow="1" firstCol="1" bandRow="1"/>
              <a:tblGrid>
                <a:gridCol w="1647556">
                  <a:extLst>
                    <a:ext uri="{9D8B030D-6E8A-4147-A177-3AD203B41FA5}">
                      <a16:colId xmlns:a16="http://schemas.microsoft.com/office/drawing/2014/main" val="2211875144"/>
                    </a:ext>
                  </a:extLst>
                </a:gridCol>
                <a:gridCol w="990498">
                  <a:extLst>
                    <a:ext uri="{9D8B030D-6E8A-4147-A177-3AD203B41FA5}">
                      <a16:colId xmlns:a16="http://schemas.microsoft.com/office/drawing/2014/main" val="4275135948"/>
                    </a:ext>
                  </a:extLst>
                </a:gridCol>
                <a:gridCol w="1108401">
                  <a:extLst>
                    <a:ext uri="{9D8B030D-6E8A-4147-A177-3AD203B41FA5}">
                      <a16:colId xmlns:a16="http://schemas.microsoft.com/office/drawing/2014/main" val="1090761969"/>
                    </a:ext>
                  </a:extLst>
                </a:gridCol>
                <a:gridCol w="1108401">
                  <a:extLst>
                    <a:ext uri="{9D8B030D-6E8A-4147-A177-3AD203B41FA5}">
                      <a16:colId xmlns:a16="http://schemas.microsoft.com/office/drawing/2014/main" val="219996452"/>
                    </a:ext>
                  </a:extLst>
                </a:gridCol>
                <a:gridCol w="1108401">
                  <a:extLst>
                    <a:ext uri="{9D8B030D-6E8A-4147-A177-3AD203B41FA5}">
                      <a16:colId xmlns:a16="http://schemas.microsoft.com/office/drawing/2014/main" val="3074385579"/>
                    </a:ext>
                  </a:extLst>
                </a:gridCol>
                <a:gridCol w="1108401">
                  <a:extLst>
                    <a:ext uri="{9D8B030D-6E8A-4147-A177-3AD203B41FA5}">
                      <a16:colId xmlns:a16="http://schemas.microsoft.com/office/drawing/2014/main" val="1358413439"/>
                    </a:ext>
                  </a:extLst>
                </a:gridCol>
              </a:tblGrid>
              <a:tr h="790583">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 </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t>
                      </a:r>
                    </a:p>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(Legacy)</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1.1</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1.2</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1.3</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XR </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Option 1.4</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303147027"/>
                  </a:ext>
                </a:extLst>
              </a:tr>
              <a:tr h="291268">
                <a:tc>
                  <a:txBody>
                    <a:bodyPr/>
                    <a:lstStyle/>
                    <a:p>
                      <a:pPr hangingPunct="0">
                        <a:spcAft>
                          <a:spcPts val="900"/>
                        </a:spcAft>
                      </a:pPr>
                      <a:r>
                        <a:rPr lang="en-US" altLang="zh-CN" sz="1200" dirty="0">
                          <a:solidFill>
                            <a:srgbClr val="000000"/>
                          </a:solidFill>
                          <a:effectLst/>
                          <a:latin typeface="Times New Roman" panose="02020603050405020304" pitchFamily="18" charset="0"/>
                          <a:ea typeface="Malgun Gothic" panose="020B0503020000020004" pitchFamily="34" charset="-127"/>
                        </a:rPr>
                        <a:t>AF -&gt;</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Parameter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Parameter</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Parameter</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635044001"/>
                  </a:ext>
                </a:extLst>
              </a:tr>
              <a:tr h="291268">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NF-&gt;PCF </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Parameter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Parameter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766111967"/>
                  </a:ext>
                </a:extLst>
              </a:tr>
              <a:tr h="291268">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PCF-&gt; SMF</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Parameter</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83800617"/>
                  </a:ext>
                </a:extLst>
              </a:tr>
            </a:tbl>
          </a:graphicData>
        </a:graphic>
      </p:graphicFrame>
      <p:cxnSp>
        <p:nvCxnSpPr>
          <p:cNvPr id="12" name="直接连接符 11">
            <a:extLst>
              <a:ext uri="{FF2B5EF4-FFF2-40B4-BE49-F238E27FC236}">
                <a16:creationId xmlns:a16="http://schemas.microsoft.com/office/drawing/2014/main" id="{A84116C6-8B33-4825-8B51-A50C15D8C1EF}"/>
              </a:ext>
            </a:extLst>
          </p:cNvPr>
          <p:cNvCxnSpPr>
            <a:cxnSpLocks/>
          </p:cNvCxnSpPr>
          <p:nvPr/>
        </p:nvCxnSpPr>
        <p:spPr bwMode="auto">
          <a:xfrm flipH="1">
            <a:off x="8182466" y="3346103"/>
            <a:ext cx="1112364" cy="166438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4D5B6D68-BF29-42F2-AFD0-D8A044979F4A}"/>
              </a:ext>
            </a:extLst>
          </p:cNvPr>
          <p:cNvCxnSpPr>
            <a:cxnSpLocks/>
          </p:cNvCxnSpPr>
          <p:nvPr/>
        </p:nvCxnSpPr>
        <p:spPr bwMode="auto">
          <a:xfrm>
            <a:off x="8182466" y="3346103"/>
            <a:ext cx="1112364" cy="1593542"/>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19354492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0" y="1454153"/>
            <a:ext cx="11184467" cy="707476"/>
          </a:xfrm>
        </p:spPr>
        <p:txBody>
          <a:bodyPr>
            <a:normAutofit fontScale="77500" lnSpcReduction="20000"/>
          </a:bodyPr>
          <a:lstStyle/>
          <a:p>
            <a:pPr fontAlgn="auto" hangingPunct="1"/>
            <a:r>
              <a:rPr lang="en-GB" altLang="zh-CN" dirty="0"/>
              <a:t>AF provide one container, PCF forwards the received container to SMF.</a:t>
            </a:r>
            <a:endParaRPr lang="zh-CN" altLang="zh-CN" dirty="0"/>
          </a:p>
          <a:p>
            <a:pPr fontAlgn="auto" hangingPunct="1"/>
            <a:r>
              <a:rPr lang="en-GB" altLang="zh-CN" dirty="0"/>
              <a:t>TSCTSF doesn’t generate container anymore but forwards the received container to the PCF.</a:t>
            </a:r>
            <a:endParaRPr lang="zh-CN" altLang="zh-CN" dirty="0"/>
          </a:p>
          <a:p>
            <a:pPr lvl="1"/>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Catetory2:</a:t>
            </a:r>
            <a:r>
              <a:rPr lang="en-GB" altLang="zh-CN" dirty="0"/>
              <a:t> Same handling for TSC and XR in AF/PCF/SMF with one container</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1">
            <a:extLst>
              <a:ext uri="{FF2B5EF4-FFF2-40B4-BE49-F238E27FC236}">
                <a16:creationId xmlns:a16="http://schemas.microsoft.com/office/drawing/2014/main" id="{406B87F2-3D93-4331-9807-602FC04538B8}"/>
              </a:ext>
            </a:extLst>
          </p:cNvPr>
          <p:cNvSpPr txBox="1">
            <a:spLocks/>
          </p:cNvSpPr>
          <p:nvPr/>
        </p:nvSpPr>
        <p:spPr bwMode="auto">
          <a:xfrm>
            <a:off x="647699" y="4893416"/>
            <a:ext cx="11184467" cy="150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00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170000"/>
              </a:lnSpc>
            </a:pPr>
            <a:r>
              <a:rPr lang="en-GB" altLang="zh-CN" sz="4000" dirty="0"/>
              <a:t>Traffic characteristics is a kind of objective information, the time sensitive traffic and non-time sensitive traffic might have different characteristics but some characteristics are common (e.g. periodicity). Same transfer handling of Traffic characteristics is good for future extension and avoid unnecessary of determinisation of TSC or non TSC.</a:t>
            </a:r>
            <a:endParaRPr lang="zh-CN" altLang="zh-CN" sz="4000" dirty="0"/>
          </a:p>
          <a:p>
            <a:pPr lvl="1">
              <a:lnSpc>
                <a:spcPct val="170000"/>
              </a:lnSpc>
            </a:pPr>
            <a:endParaRPr lang="zh-CN" altLang="en-US" kern="0" dirty="0"/>
          </a:p>
        </p:txBody>
      </p:sp>
      <p:graphicFrame>
        <p:nvGraphicFramePr>
          <p:cNvPr id="5" name="表格 4">
            <a:extLst>
              <a:ext uri="{FF2B5EF4-FFF2-40B4-BE49-F238E27FC236}">
                <a16:creationId xmlns:a16="http://schemas.microsoft.com/office/drawing/2014/main" id="{EF03C1F5-2DB4-487A-A9A4-D20965AC0F68}"/>
              </a:ext>
            </a:extLst>
          </p:cNvPr>
          <p:cNvGraphicFramePr>
            <a:graphicFrameLocks noGrp="1"/>
          </p:cNvGraphicFramePr>
          <p:nvPr>
            <p:extLst>
              <p:ext uri="{D42A27DB-BD31-4B8C-83A1-F6EECF244321}">
                <p14:modId xmlns:p14="http://schemas.microsoft.com/office/powerpoint/2010/main" val="3107260563"/>
              </p:ext>
            </p:extLst>
          </p:nvPr>
        </p:nvGraphicFramePr>
        <p:xfrm>
          <a:off x="1223351" y="2519732"/>
          <a:ext cx="5683353" cy="1966035"/>
        </p:xfrm>
        <a:graphic>
          <a:graphicData uri="http://schemas.openxmlformats.org/drawingml/2006/table">
            <a:tbl>
              <a:tblPr firstRow="1" firstCol="1" bandRow="1"/>
              <a:tblGrid>
                <a:gridCol w="2587708">
                  <a:extLst>
                    <a:ext uri="{9D8B030D-6E8A-4147-A177-3AD203B41FA5}">
                      <a16:colId xmlns:a16="http://schemas.microsoft.com/office/drawing/2014/main" val="134584871"/>
                    </a:ext>
                  </a:extLst>
                </a:gridCol>
                <a:gridCol w="1701128">
                  <a:extLst>
                    <a:ext uri="{9D8B030D-6E8A-4147-A177-3AD203B41FA5}">
                      <a16:colId xmlns:a16="http://schemas.microsoft.com/office/drawing/2014/main" val="2045300032"/>
                    </a:ext>
                  </a:extLst>
                </a:gridCol>
                <a:gridCol w="1394517">
                  <a:extLst>
                    <a:ext uri="{9D8B030D-6E8A-4147-A177-3AD203B41FA5}">
                      <a16:colId xmlns:a16="http://schemas.microsoft.com/office/drawing/2014/main" val="3401211704"/>
                    </a:ext>
                  </a:extLst>
                </a:gridCol>
              </a:tblGrid>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TSC</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XR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9619650"/>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AF -&gt;</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Container</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Container</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110182"/>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等线" panose="02010600030101010101" pitchFamily="2" charset="-122"/>
                        </a:rPr>
                        <a:t>NF-&gt; TSCTSF</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Container</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等线" panose="02010600030101010101" pitchFamily="2" charset="-122"/>
                        </a:rPr>
                        <a:t>Not related</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48911739"/>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NF-&gt; PCF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Container</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Container</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049588"/>
                  </a:ext>
                </a:extLst>
              </a:tr>
              <a:tr h="393207">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PCF-&gt; SMF</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Container</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Container</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2820374"/>
                  </a:ext>
                </a:extLst>
              </a:tr>
            </a:tbl>
          </a:graphicData>
        </a:graphic>
      </p:graphicFrame>
      <p:sp>
        <p:nvSpPr>
          <p:cNvPr id="7" name="矩形 6">
            <a:extLst>
              <a:ext uri="{FF2B5EF4-FFF2-40B4-BE49-F238E27FC236}">
                <a16:creationId xmlns:a16="http://schemas.microsoft.com/office/drawing/2014/main" id="{04E84BE9-2CDF-4682-AD65-0C6C3A8849F7}"/>
              </a:ext>
            </a:extLst>
          </p:cNvPr>
          <p:cNvSpPr/>
          <p:nvPr/>
        </p:nvSpPr>
        <p:spPr>
          <a:xfrm>
            <a:off x="7051248" y="2391900"/>
            <a:ext cx="4912893" cy="1284967"/>
          </a:xfrm>
          <a:prstGeom prst="rect">
            <a:avLst/>
          </a:prstGeom>
        </p:spPr>
        <p:txBody>
          <a:bodyPr wrap="square">
            <a:spAutoFit/>
          </a:bodyPr>
          <a:lstStyle/>
          <a:p>
            <a:pPr>
              <a:spcAft>
                <a:spcPts val="900"/>
              </a:spcAft>
            </a:pPr>
            <a:r>
              <a:rPr lang="en-GB" altLang="zh-CN" sz="1400" dirty="0">
                <a:solidFill>
                  <a:srgbClr val="000000"/>
                </a:solidFill>
                <a:ea typeface="Malgun Gothic" panose="020B0503020000020004" pitchFamily="34" charset="-127"/>
              </a:rPr>
              <a:t> The Category2 unified container can be:</a:t>
            </a:r>
            <a:endParaRPr lang="zh-CN" altLang="zh-CN" sz="1400" dirty="0">
              <a:solidFill>
                <a:srgbClr val="000000"/>
              </a:solidFill>
              <a:ea typeface="Malgun Gothic" panose="020B0503020000020004" pitchFamily="34" charset="-127"/>
            </a:endParaRPr>
          </a:p>
          <a:p>
            <a:pPr marL="342900" lvl="0" indent="-342900" fontAlgn="auto" hangingPunct="1">
              <a:buFont typeface="Times New Roman" panose="02020603050405020304" pitchFamily="18" charset="0"/>
              <a:buChar char="-"/>
            </a:pPr>
            <a:r>
              <a:rPr lang="en-GB" altLang="zh-CN" sz="1400" dirty="0">
                <a:ea typeface="等线" panose="02010600030101010101" pitchFamily="2" charset="-122"/>
              </a:rPr>
              <a:t>Option2.1 Rename TSCAC as a generic container or new container for both TSC and XR</a:t>
            </a:r>
            <a:endParaRPr lang="zh-CN" altLang="zh-CN" sz="1400" dirty="0">
              <a:ea typeface="等线" panose="02010600030101010101" pitchFamily="2" charset="-122"/>
            </a:endParaRPr>
          </a:p>
          <a:p>
            <a:pPr marL="342900" lvl="0" indent="-342900" fontAlgn="auto" hangingPunct="1">
              <a:buFont typeface="Times New Roman" panose="02020603050405020304" pitchFamily="18" charset="0"/>
              <a:buChar char="-"/>
            </a:pPr>
            <a:r>
              <a:rPr lang="en-GB" altLang="zh-CN" sz="1400" dirty="0">
                <a:ea typeface="等线" panose="02010600030101010101" pitchFamily="2" charset="-122"/>
              </a:rPr>
              <a:t>Option2.2 Reuse TSCAC for both TSC and XRM</a:t>
            </a:r>
            <a:endParaRPr lang="zh-CN" altLang="zh-CN" sz="1400" dirty="0">
              <a:ea typeface="等线" panose="02010600030101010101" pitchFamily="2" charset="-122"/>
            </a:endParaRPr>
          </a:p>
          <a:p>
            <a:pPr marL="228600"/>
            <a:r>
              <a:rPr lang="en-GB" altLang="zh-CN" sz="1400" dirty="0"/>
              <a:t> </a:t>
            </a:r>
            <a:endParaRPr lang="zh-CN" altLang="zh-CN" sz="1400" dirty="0">
              <a:effectLst/>
            </a:endParaRPr>
          </a:p>
        </p:txBody>
      </p:sp>
    </p:spTree>
    <p:extLst>
      <p:ext uri="{BB962C8B-B14F-4D97-AF65-F5344CB8AC3E}">
        <p14:creationId xmlns:p14="http://schemas.microsoft.com/office/powerpoint/2010/main" val="389567602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647701" y="1454151"/>
            <a:ext cx="10221404" cy="2090325"/>
          </a:xfrm>
        </p:spPr>
        <p:txBody>
          <a:bodyPr>
            <a:normAutofit fontScale="77500" lnSpcReduction="20000"/>
          </a:bodyPr>
          <a:lstStyle/>
          <a:p>
            <a:pPr lvl="0" fontAlgn="auto" hangingPunct="1"/>
            <a:r>
              <a:rPr lang="en-GB" altLang="zh-CN" dirty="0"/>
              <a:t>Option3.1 Same handling for TSC and XR in AF/PCF/SMF with explicit parameters: </a:t>
            </a:r>
            <a:endParaRPr lang="zh-CN" altLang="zh-CN" sz="6200" dirty="0"/>
          </a:p>
          <a:p>
            <a:pPr lvl="1" fontAlgn="auto" hangingPunct="1">
              <a:lnSpc>
                <a:spcPct val="170000"/>
              </a:lnSpc>
            </a:pPr>
            <a:r>
              <a:rPr lang="en-GB" altLang="zh-CN" dirty="0"/>
              <a:t>AF provide parameters, PCF receives and forwards the parameters to SMF</a:t>
            </a:r>
            <a:endParaRPr lang="zh-CN" altLang="zh-CN" dirty="0"/>
          </a:p>
          <a:p>
            <a:pPr lvl="1" fontAlgn="auto" hangingPunct="1">
              <a:lnSpc>
                <a:spcPct val="170000"/>
              </a:lnSpc>
            </a:pPr>
            <a:r>
              <a:rPr lang="en-GB" altLang="zh-CN" dirty="0"/>
              <a:t>TSCTSF doesn’t generate container anymore but forwards the received parameters to the PCF.</a:t>
            </a:r>
          </a:p>
          <a:p>
            <a:pPr lvl="2"/>
            <a:endParaRPr lang="zh-CN" altLang="zh-CN" dirty="0"/>
          </a:p>
          <a:p>
            <a:pPr lvl="1"/>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Catetory3 </a:t>
            </a:r>
            <a:r>
              <a:rPr lang="en-GB" altLang="zh-CN" dirty="0"/>
              <a:t>Same handling for TSC and XR in AF/PCF/SMF with explicit parameters: </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a:extLst>
              <a:ext uri="{FF2B5EF4-FFF2-40B4-BE49-F238E27FC236}">
                <a16:creationId xmlns:a16="http://schemas.microsoft.com/office/drawing/2014/main" id="{EF03C1F5-2DB4-487A-A9A4-D20965AC0F68}"/>
              </a:ext>
            </a:extLst>
          </p:cNvPr>
          <p:cNvGraphicFramePr>
            <a:graphicFrameLocks noGrp="1"/>
          </p:cNvGraphicFramePr>
          <p:nvPr>
            <p:extLst>
              <p:ext uri="{D42A27DB-BD31-4B8C-83A1-F6EECF244321}">
                <p14:modId xmlns:p14="http://schemas.microsoft.com/office/powerpoint/2010/main" val="4146212648"/>
              </p:ext>
            </p:extLst>
          </p:nvPr>
        </p:nvGraphicFramePr>
        <p:xfrm>
          <a:off x="1629096" y="3034032"/>
          <a:ext cx="4466904" cy="1966035"/>
        </p:xfrm>
        <a:graphic>
          <a:graphicData uri="http://schemas.openxmlformats.org/drawingml/2006/table">
            <a:tbl>
              <a:tblPr firstRow="1" firstCol="1" bandRow="1"/>
              <a:tblGrid>
                <a:gridCol w="1266166">
                  <a:extLst>
                    <a:ext uri="{9D8B030D-6E8A-4147-A177-3AD203B41FA5}">
                      <a16:colId xmlns:a16="http://schemas.microsoft.com/office/drawing/2014/main" val="134584871"/>
                    </a:ext>
                  </a:extLst>
                </a:gridCol>
                <a:gridCol w="1504304">
                  <a:extLst>
                    <a:ext uri="{9D8B030D-6E8A-4147-A177-3AD203B41FA5}">
                      <a16:colId xmlns:a16="http://schemas.microsoft.com/office/drawing/2014/main" val="2045300032"/>
                    </a:ext>
                  </a:extLst>
                </a:gridCol>
                <a:gridCol w="1696434">
                  <a:extLst>
                    <a:ext uri="{9D8B030D-6E8A-4147-A177-3AD203B41FA5}">
                      <a16:colId xmlns:a16="http://schemas.microsoft.com/office/drawing/2014/main" val="3401211704"/>
                    </a:ext>
                  </a:extLst>
                </a:gridCol>
              </a:tblGrid>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TSC</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a:solidFill>
                            <a:srgbClr val="000000"/>
                          </a:solidFill>
                          <a:effectLst/>
                          <a:latin typeface="Times New Roman" panose="02020603050405020304" pitchFamily="18" charset="0"/>
                          <a:ea typeface="Malgun Gothic" panose="020B0503020000020004" pitchFamily="34" charset="-127"/>
                        </a:rPr>
                        <a:t>XR </a:t>
                      </a:r>
                      <a:endParaRPr lang="zh-CN" sz="14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9619650"/>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AF -&gt;</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Parameter</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110182"/>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等线" panose="02010600030101010101" pitchFamily="2" charset="-122"/>
                        </a:rPr>
                        <a:t>NF-&gt; TSCTSF</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400" dirty="0">
                          <a:solidFill>
                            <a:srgbClr val="000000"/>
                          </a:solidFill>
                          <a:effectLst/>
                          <a:latin typeface="Times New Roman" panose="02020603050405020304" pitchFamily="18" charset="0"/>
                          <a:ea typeface="等线" panose="02010600030101010101" pitchFamily="2" charset="-122"/>
                        </a:rPr>
                        <a:t>Not related</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48911739"/>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NF-&gt;PCF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049588"/>
                  </a:ext>
                </a:extLst>
              </a:tr>
              <a:tr h="393207">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PCF-&gt; SMF</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400" dirty="0">
                          <a:solidFill>
                            <a:srgbClr val="000000"/>
                          </a:solidFill>
                          <a:effectLst/>
                          <a:latin typeface="Times New Roman" panose="02020603050405020304" pitchFamily="18" charset="0"/>
                          <a:ea typeface="Malgun Gothic" panose="020B0503020000020004" pitchFamily="34" charset="-127"/>
                        </a:rPr>
                        <a:t>Parameter</a:t>
                      </a:r>
                      <a:endParaRPr lang="zh-CN" alt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2820374"/>
                  </a:ext>
                </a:extLst>
              </a:tr>
            </a:tbl>
          </a:graphicData>
        </a:graphic>
      </p:graphicFrame>
    </p:spTree>
    <p:extLst>
      <p:ext uri="{BB962C8B-B14F-4D97-AF65-F5344CB8AC3E}">
        <p14:creationId xmlns:p14="http://schemas.microsoft.com/office/powerpoint/2010/main" val="406034075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FF1B7B91-621B-4B2F-AA3F-C8C8D8A9A172}"/>
              </a:ext>
            </a:extLst>
          </p:cNvPr>
          <p:cNvSpPr>
            <a:spLocks noGrp="1"/>
          </p:cNvSpPr>
          <p:nvPr>
            <p:ph idx="1"/>
          </p:nvPr>
        </p:nvSpPr>
        <p:spPr>
          <a:xfrm>
            <a:off x="5125237" y="1159563"/>
            <a:ext cx="3396616" cy="1298476"/>
          </a:xfrm>
        </p:spPr>
        <p:txBody>
          <a:bodyPr>
            <a:normAutofit fontScale="62500" lnSpcReduction="20000"/>
          </a:bodyPr>
          <a:lstStyle/>
          <a:p>
            <a:r>
              <a:rPr lang="en-GB" altLang="zh-CN" b="1" dirty="0"/>
              <a:t>(Alt3)Category 1:</a:t>
            </a:r>
            <a:endParaRPr lang="en-GB" altLang="zh-CN" dirty="0"/>
          </a:p>
          <a:p>
            <a:pPr lvl="1"/>
            <a:r>
              <a:rPr lang="en-GB" altLang="zh-CN" dirty="0"/>
              <a:t>Legacy for TSC in unchanged, different handling in XR at AF, PCF and/or SMF</a:t>
            </a:r>
          </a:p>
          <a:p>
            <a:pPr lvl="1"/>
            <a:r>
              <a:rPr lang="en-GB" altLang="zh-CN" dirty="0"/>
              <a:t>Option1.1.(</a:t>
            </a:r>
            <a:r>
              <a:rPr lang="en-GB" altLang="zh-CN" dirty="0">
                <a:solidFill>
                  <a:srgbClr val="FF0000"/>
                </a:solidFill>
              </a:rPr>
              <a:t>S2-2304399</a:t>
            </a:r>
            <a:r>
              <a:rPr lang="en-GB" altLang="zh-CN" dirty="0"/>
              <a:t>)</a:t>
            </a:r>
            <a:endParaRPr lang="zh-CN" altLang="zh-CN" dirty="0"/>
          </a:p>
          <a:p>
            <a:pPr lvl="2"/>
            <a:endParaRPr lang="zh-CN" altLang="zh-CN" dirty="0"/>
          </a:p>
          <a:p>
            <a:pPr lvl="1"/>
            <a:endParaRPr lang="zh-CN" altLang="en-US" dirty="0"/>
          </a:p>
        </p:txBody>
      </p:sp>
      <p:sp>
        <p:nvSpPr>
          <p:cNvPr id="3" name="标题 2">
            <a:extLst>
              <a:ext uri="{FF2B5EF4-FFF2-40B4-BE49-F238E27FC236}">
                <a16:creationId xmlns:a16="http://schemas.microsoft.com/office/drawing/2014/main" id="{C70E6CAE-0360-4E4F-8051-65F1072BF022}"/>
              </a:ext>
            </a:extLst>
          </p:cNvPr>
          <p:cNvSpPr>
            <a:spLocks noGrp="1"/>
          </p:cNvSpPr>
          <p:nvPr>
            <p:ph type="title"/>
          </p:nvPr>
        </p:nvSpPr>
        <p:spPr>
          <a:xfrm>
            <a:off x="651933" y="228600"/>
            <a:ext cx="9103784" cy="1143000"/>
          </a:xfrm>
        </p:spPr>
        <p:txBody>
          <a:bodyPr/>
          <a:lstStyle/>
          <a:p>
            <a:pPr algn="l"/>
            <a:r>
              <a:rPr lang="en-US" altLang="zh-CN" dirty="0">
                <a:solidFill>
                  <a:schemeClr val="tx1"/>
                </a:solidFill>
              </a:rPr>
              <a:t>Options proposed to be took into consideration </a:t>
            </a:r>
            <a:endParaRPr lang="zh-CN" altLang="en-US" dirty="0">
              <a:solidFill>
                <a:schemeClr val="tx1"/>
              </a:solidFill>
            </a:endParaRPr>
          </a:p>
        </p:txBody>
      </p:sp>
      <p:sp>
        <p:nvSpPr>
          <p:cNvPr id="6" name="Rectangle 4">
            <a:extLst>
              <a:ext uri="{FF2B5EF4-FFF2-40B4-BE49-F238E27FC236}">
                <a16:creationId xmlns:a16="http://schemas.microsoft.com/office/drawing/2014/main" id="{55829658-5B8F-4E21-8AC1-A3514C25951C}"/>
              </a:ext>
            </a:extLst>
          </p:cNvPr>
          <p:cNvSpPr>
            <a:spLocks noChangeArrowheads="1"/>
          </p:cNvSpPr>
          <p:nvPr/>
        </p:nvSpPr>
        <p:spPr bwMode="auto">
          <a:xfrm>
            <a:off x="647700" y="37452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a:extLst>
              <a:ext uri="{FF2B5EF4-FFF2-40B4-BE49-F238E27FC236}">
                <a16:creationId xmlns:a16="http://schemas.microsoft.com/office/drawing/2014/main" id="{7DF13ADA-1384-4C65-AEA3-C5614AFFA58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内容占位符 1">
            <a:extLst>
              <a:ext uri="{FF2B5EF4-FFF2-40B4-BE49-F238E27FC236}">
                <a16:creationId xmlns:a16="http://schemas.microsoft.com/office/drawing/2014/main" id="{406B87F2-3D93-4331-9807-602FC04538B8}"/>
              </a:ext>
            </a:extLst>
          </p:cNvPr>
          <p:cNvSpPr txBox="1">
            <a:spLocks/>
          </p:cNvSpPr>
          <p:nvPr/>
        </p:nvSpPr>
        <p:spPr bwMode="auto">
          <a:xfrm>
            <a:off x="1093408" y="5116895"/>
            <a:ext cx="10005183" cy="151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475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170000"/>
              </a:lnSpc>
            </a:pPr>
            <a:r>
              <a:rPr lang="en-GB" altLang="zh-CN" sz="4000" b="1" u="sng" dirty="0"/>
              <a:t>Proposal3</a:t>
            </a:r>
            <a:r>
              <a:rPr lang="en-GB" altLang="zh-CN" sz="4000" u="sng" dirty="0"/>
              <a:t>: </a:t>
            </a:r>
          </a:p>
          <a:p>
            <a:pPr lvl="1">
              <a:lnSpc>
                <a:spcPct val="170000"/>
              </a:lnSpc>
            </a:pPr>
            <a:r>
              <a:rPr lang="en-US" altLang="zh-CN" sz="3600" u="sng" dirty="0"/>
              <a:t>If WF is category2,  better to have a new name of TSCAC but is OK with TSCAC as well.</a:t>
            </a:r>
          </a:p>
          <a:p>
            <a:pPr lvl="1">
              <a:lnSpc>
                <a:spcPct val="170000"/>
              </a:lnSpc>
            </a:pPr>
            <a:r>
              <a:rPr lang="en-US" altLang="zh-CN" sz="3600" u="sng" dirty="0"/>
              <a:t>If WF is category 1, favor new container as Option1.1.</a:t>
            </a:r>
          </a:p>
          <a:p>
            <a:pPr>
              <a:lnSpc>
                <a:spcPct val="170000"/>
              </a:lnSpc>
            </a:pPr>
            <a:endParaRPr lang="en-US" altLang="zh-CN" kern="0" dirty="0"/>
          </a:p>
          <a:p>
            <a:pPr marL="0" indent="0">
              <a:lnSpc>
                <a:spcPct val="170000"/>
              </a:lnSpc>
              <a:buNone/>
            </a:pPr>
            <a:endParaRPr lang="zh-CN" altLang="en-US" kern="0" dirty="0"/>
          </a:p>
        </p:txBody>
      </p:sp>
      <p:sp>
        <p:nvSpPr>
          <p:cNvPr id="12" name="内容占位符 1">
            <a:extLst>
              <a:ext uri="{FF2B5EF4-FFF2-40B4-BE49-F238E27FC236}">
                <a16:creationId xmlns:a16="http://schemas.microsoft.com/office/drawing/2014/main" id="{2FEB743D-2FA0-4BED-B6E4-3EBF5C28D922}"/>
              </a:ext>
            </a:extLst>
          </p:cNvPr>
          <p:cNvSpPr txBox="1">
            <a:spLocks/>
          </p:cNvSpPr>
          <p:nvPr/>
        </p:nvSpPr>
        <p:spPr bwMode="auto">
          <a:xfrm>
            <a:off x="9059610" y="1132538"/>
            <a:ext cx="2799783" cy="1143000"/>
          </a:xfrm>
          <a:prstGeom prst="rect">
            <a:avLst/>
          </a:prstGeom>
          <a:solidFill>
            <a:schemeClr val="bg1"/>
          </a:solidFill>
          <a:ln>
            <a:noFill/>
          </a:ln>
          <a:extLst/>
        </p:spPr>
        <p:txBody>
          <a:bodyPr vert="horz" wrap="square" lIns="91440" tIns="45720" rIns="91440" bIns="45720" numCol="1" anchor="t" anchorCtr="0" compatLnSpc="1">
            <a:prstTxWarp prst="textNoShape">
              <a:avLst/>
            </a:prstTxWarp>
            <a:normAutofit fontScale="550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fontAlgn="auto" hangingPunct="1"/>
            <a:r>
              <a:rPr lang="en-GB" altLang="zh-CN" b="1" kern="0" dirty="0"/>
              <a:t>Category 3 is not proposed since its doesn’t show extra benefit comparing to Category 2 </a:t>
            </a:r>
            <a:r>
              <a:rPr lang="en-GB" altLang="zh-CN" kern="0" dirty="0"/>
              <a:t> </a:t>
            </a:r>
          </a:p>
          <a:p>
            <a:pPr lvl="1"/>
            <a:endParaRPr lang="zh-CN" altLang="en-US" kern="0" dirty="0"/>
          </a:p>
        </p:txBody>
      </p:sp>
      <p:sp>
        <p:nvSpPr>
          <p:cNvPr id="16" name="内容占位符 1">
            <a:extLst>
              <a:ext uri="{FF2B5EF4-FFF2-40B4-BE49-F238E27FC236}">
                <a16:creationId xmlns:a16="http://schemas.microsoft.com/office/drawing/2014/main" id="{EFCB5714-B34B-45FF-975A-7A4D20D069B0}"/>
              </a:ext>
            </a:extLst>
          </p:cNvPr>
          <p:cNvSpPr txBox="1">
            <a:spLocks/>
          </p:cNvSpPr>
          <p:nvPr/>
        </p:nvSpPr>
        <p:spPr bwMode="auto">
          <a:xfrm>
            <a:off x="484139" y="1294609"/>
            <a:ext cx="4357438" cy="2134391"/>
          </a:xfrm>
          <a:prstGeom prst="rect">
            <a:avLst/>
          </a:prstGeom>
          <a:solidFill>
            <a:schemeClr val="bg1"/>
          </a:solidFill>
          <a:ln>
            <a:noFill/>
          </a:ln>
          <a:extLst/>
        </p:spPr>
        <p:txBody>
          <a:bodyPr vert="horz" wrap="square" lIns="91440" tIns="45720" rIns="91440" bIns="45720" numCol="1" anchor="t" anchorCtr="0" compatLnSpc="1">
            <a:prstTxWarp prst="textNoShape">
              <a:avLst/>
            </a:prstTxWarp>
            <a:normAutofit fontScale="62500" lnSpcReduction="20000"/>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fontAlgn="auto" hangingPunct="1"/>
            <a:r>
              <a:rPr lang="en-GB" altLang="zh-CN" b="1" kern="0" dirty="0"/>
              <a:t>(Alt1) Category 2</a:t>
            </a:r>
            <a:r>
              <a:rPr lang="en-GB" altLang="zh-CN" kern="0" dirty="0"/>
              <a:t>: </a:t>
            </a:r>
          </a:p>
          <a:p>
            <a:pPr lvl="1" fontAlgn="auto" hangingPunct="1"/>
            <a:r>
              <a:rPr lang="en-GB" altLang="zh-CN" dirty="0"/>
              <a:t>Option 2.1  Same handling for TSC and XR in AF/PCF/SMF with TSCAC (</a:t>
            </a:r>
            <a:r>
              <a:rPr lang="en-GB" altLang="zh-CN" dirty="0">
                <a:solidFill>
                  <a:srgbClr val="FF0000"/>
                </a:solidFill>
              </a:rPr>
              <a:t>S2-2304397</a:t>
            </a:r>
            <a:r>
              <a:rPr lang="en-GB" altLang="zh-CN" dirty="0"/>
              <a:t>)</a:t>
            </a:r>
          </a:p>
          <a:p>
            <a:pPr lvl="1" fontAlgn="auto" hangingPunct="1"/>
            <a:endParaRPr lang="en-GB" altLang="zh-CN" kern="0" dirty="0"/>
          </a:p>
          <a:p>
            <a:pPr fontAlgn="auto" hangingPunct="1"/>
            <a:r>
              <a:rPr lang="en-GB" altLang="zh-CN" b="1" kern="0" dirty="0"/>
              <a:t>(Alt2) Category 2</a:t>
            </a:r>
            <a:r>
              <a:rPr lang="en-GB" altLang="zh-CN" kern="0" dirty="0"/>
              <a:t>: </a:t>
            </a:r>
          </a:p>
          <a:p>
            <a:pPr lvl="1" fontAlgn="auto" hangingPunct="1"/>
            <a:r>
              <a:rPr lang="en-GB" altLang="zh-CN" dirty="0"/>
              <a:t>Option 2.2  Same handling for TSC and XR in AF/PCF/SMF with TSCAC </a:t>
            </a:r>
            <a:r>
              <a:rPr lang="en-GB" altLang="zh-CN" dirty="0">
                <a:solidFill>
                  <a:srgbClr val="FF0000"/>
                </a:solidFill>
              </a:rPr>
              <a:t>and rename TSCAC to a general name(S2-2304398)</a:t>
            </a:r>
            <a:endParaRPr lang="zh-CN" altLang="en-US" kern="0" dirty="0">
              <a:solidFill>
                <a:srgbClr val="FF0000"/>
              </a:solidFill>
            </a:endParaRPr>
          </a:p>
          <a:p>
            <a:pPr lvl="1" fontAlgn="auto" hangingPunct="1"/>
            <a:endParaRPr lang="zh-CN" altLang="en-US" kern="0" dirty="0"/>
          </a:p>
        </p:txBody>
      </p:sp>
      <p:graphicFrame>
        <p:nvGraphicFramePr>
          <p:cNvPr id="17" name="表格 16">
            <a:extLst>
              <a:ext uri="{FF2B5EF4-FFF2-40B4-BE49-F238E27FC236}">
                <a16:creationId xmlns:a16="http://schemas.microsoft.com/office/drawing/2014/main" id="{126FF432-37DE-4528-A9D9-5ECE7FD89E9D}"/>
              </a:ext>
            </a:extLst>
          </p:cNvPr>
          <p:cNvGraphicFramePr>
            <a:graphicFrameLocks noGrp="1"/>
          </p:cNvGraphicFramePr>
          <p:nvPr>
            <p:extLst>
              <p:ext uri="{D42A27DB-BD31-4B8C-83A1-F6EECF244321}">
                <p14:modId xmlns:p14="http://schemas.microsoft.com/office/powerpoint/2010/main" val="2652428397"/>
              </p:ext>
            </p:extLst>
          </p:nvPr>
        </p:nvGraphicFramePr>
        <p:xfrm>
          <a:off x="647700" y="3447711"/>
          <a:ext cx="3349887" cy="1562987"/>
        </p:xfrm>
        <a:graphic>
          <a:graphicData uri="http://schemas.openxmlformats.org/drawingml/2006/table">
            <a:tbl>
              <a:tblPr firstRow="1" firstCol="1" bandRow="1"/>
              <a:tblGrid>
                <a:gridCol w="1043981">
                  <a:extLst>
                    <a:ext uri="{9D8B030D-6E8A-4147-A177-3AD203B41FA5}">
                      <a16:colId xmlns:a16="http://schemas.microsoft.com/office/drawing/2014/main" val="134584871"/>
                    </a:ext>
                  </a:extLst>
                </a:gridCol>
                <a:gridCol w="1099275">
                  <a:extLst>
                    <a:ext uri="{9D8B030D-6E8A-4147-A177-3AD203B41FA5}">
                      <a16:colId xmlns:a16="http://schemas.microsoft.com/office/drawing/2014/main" val="2045300032"/>
                    </a:ext>
                  </a:extLst>
                </a:gridCol>
                <a:gridCol w="1206631">
                  <a:extLst>
                    <a:ext uri="{9D8B030D-6E8A-4147-A177-3AD203B41FA5}">
                      <a16:colId xmlns:a16="http://schemas.microsoft.com/office/drawing/2014/main" val="3401211704"/>
                    </a:ext>
                  </a:extLst>
                </a:gridCol>
              </a:tblGrid>
              <a:tr h="276488">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 </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a:solidFill>
                            <a:srgbClr val="000000"/>
                          </a:solidFill>
                          <a:effectLst/>
                          <a:latin typeface="Times New Roman" panose="02020603050405020304" pitchFamily="18" charset="0"/>
                          <a:ea typeface="Malgun Gothic" panose="020B0503020000020004" pitchFamily="34" charset="-127"/>
                        </a:rPr>
                        <a:t>TSC</a:t>
                      </a:r>
                      <a:endParaRPr lang="zh-CN" sz="12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a:solidFill>
                            <a:srgbClr val="000000"/>
                          </a:solidFill>
                          <a:effectLst/>
                          <a:latin typeface="Times New Roman" panose="02020603050405020304" pitchFamily="18" charset="0"/>
                          <a:ea typeface="Malgun Gothic" panose="020B0503020000020004" pitchFamily="34" charset="-127"/>
                        </a:rPr>
                        <a:t>XR </a:t>
                      </a:r>
                      <a:endParaRPr lang="zh-CN" sz="120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9619650"/>
                  </a:ext>
                </a:extLst>
              </a:tr>
              <a:tr h="276488">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AF -&gt;</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extLst>
                  <a:ext uri="{0D108BD9-81ED-4DB2-BD59-A6C34878D82A}">
                    <a16:rowId xmlns:a16="http://schemas.microsoft.com/office/drawing/2014/main" val="425110182"/>
                  </a:ext>
                </a:extLst>
              </a:tr>
              <a:tr h="457035">
                <a:tc>
                  <a:txBody>
                    <a:bodyPr/>
                    <a:lstStyle/>
                    <a:p>
                      <a:pPr hangingPunct="0">
                        <a:spcAft>
                          <a:spcPts val="900"/>
                        </a:spcAft>
                      </a:pPr>
                      <a:r>
                        <a:rPr lang="en-GB" sz="1400" dirty="0">
                          <a:solidFill>
                            <a:srgbClr val="000000"/>
                          </a:solidFill>
                          <a:effectLst/>
                          <a:latin typeface="Times New Roman" panose="02020603050405020304" pitchFamily="18" charset="0"/>
                          <a:ea typeface="等线" panose="02010600030101010101" pitchFamily="2" charset="-122"/>
                        </a:rPr>
                        <a:t>NF-&gt; TSCTSF</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等线" panose="02010600030101010101" pitchFamily="2" charset="-122"/>
                        </a:rPr>
                        <a:t>Not related</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048911739"/>
                  </a:ext>
                </a:extLst>
              </a:tr>
              <a:tr h="276488">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NF-&gt;PCF </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extLst>
                  <a:ext uri="{0D108BD9-81ED-4DB2-BD59-A6C34878D82A}">
                    <a16:rowId xmlns:a16="http://schemas.microsoft.com/office/drawing/2014/main" val="1922049588"/>
                  </a:ext>
                </a:extLst>
              </a:tr>
              <a:tr h="276488">
                <a:tc>
                  <a:txBody>
                    <a:bodyPr/>
                    <a:lstStyle/>
                    <a:p>
                      <a:pPr hangingPunct="0">
                        <a:spcAft>
                          <a:spcPts val="900"/>
                        </a:spcAft>
                      </a:pPr>
                      <a:r>
                        <a:rPr lang="en-GB" sz="1400" dirty="0">
                          <a:solidFill>
                            <a:srgbClr val="000000"/>
                          </a:solidFill>
                          <a:effectLst/>
                          <a:latin typeface="Times New Roman" panose="02020603050405020304" pitchFamily="18" charset="0"/>
                          <a:ea typeface="Malgun Gothic" panose="020B0503020000020004" pitchFamily="34" charset="-127"/>
                        </a:rPr>
                        <a:t>PCF-&gt; SMF</a:t>
                      </a:r>
                      <a:endParaRPr lang="zh-CN" sz="14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TSCAC</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extLst>
                  <a:ext uri="{0D108BD9-81ED-4DB2-BD59-A6C34878D82A}">
                    <a16:rowId xmlns:a16="http://schemas.microsoft.com/office/drawing/2014/main" val="3682820374"/>
                  </a:ext>
                </a:extLst>
              </a:tr>
            </a:tbl>
          </a:graphicData>
        </a:graphic>
      </p:graphicFrame>
      <p:graphicFrame>
        <p:nvGraphicFramePr>
          <p:cNvPr id="19" name="表格 18">
            <a:extLst>
              <a:ext uri="{FF2B5EF4-FFF2-40B4-BE49-F238E27FC236}">
                <a16:creationId xmlns:a16="http://schemas.microsoft.com/office/drawing/2014/main" id="{53B6B80C-38A5-4BF4-9BAC-90A79173BA4F}"/>
              </a:ext>
            </a:extLst>
          </p:cNvPr>
          <p:cNvGraphicFramePr>
            <a:graphicFrameLocks noGrp="1"/>
          </p:cNvGraphicFramePr>
          <p:nvPr>
            <p:extLst>
              <p:ext uri="{D42A27DB-BD31-4B8C-83A1-F6EECF244321}">
                <p14:modId xmlns:p14="http://schemas.microsoft.com/office/powerpoint/2010/main" val="1241097592"/>
              </p:ext>
            </p:extLst>
          </p:nvPr>
        </p:nvGraphicFramePr>
        <p:xfrm>
          <a:off x="4841577" y="3341879"/>
          <a:ext cx="4549465" cy="1951680"/>
        </p:xfrm>
        <a:graphic>
          <a:graphicData uri="http://schemas.openxmlformats.org/drawingml/2006/table">
            <a:tbl>
              <a:tblPr firstRow="1" firstCol="1" bandRow="1"/>
              <a:tblGrid>
                <a:gridCol w="1064224">
                  <a:extLst>
                    <a:ext uri="{9D8B030D-6E8A-4147-A177-3AD203B41FA5}">
                      <a16:colId xmlns:a16="http://schemas.microsoft.com/office/drawing/2014/main" val="2468243600"/>
                    </a:ext>
                  </a:extLst>
                </a:gridCol>
                <a:gridCol w="826883">
                  <a:extLst>
                    <a:ext uri="{9D8B030D-6E8A-4147-A177-3AD203B41FA5}">
                      <a16:colId xmlns:a16="http://schemas.microsoft.com/office/drawing/2014/main" val="1359985719"/>
                    </a:ext>
                  </a:extLst>
                </a:gridCol>
                <a:gridCol w="895546">
                  <a:extLst>
                    <a:ext uri="{9D8B030D-6E8A-4147-A177-3AD203B41FA5}">
                      <a16:colId xmlns:a16="http://schemas.microsoft.com/office/drawing/2014/main" val="513743001"/>
                    </a:ext>
                  </a:extLst>
                </a:gridCol>
                <a:gridCol w="970961">
                  <a:extLst>
                    <a:ext uri="{9D8B030D-6E8A-4147-A177-3AD203B41FA5}">
                      <a16:colId xmlns:a16="http://schemas.microsoft.com/office/drawing/2014/main" val="2947736822"/>
                    </a:ext>
                  </a:extLst>
                </a:gridCol>
                <a:gridCol w="791851">
                  <a:extLst>
                    <a:ext uri="{9D8B030D-6E8A-4147-A177-3AD203B41FA5}">
                      <a16:colId xmlns:a16="http://schemas.microsoft.com/office/drawing/2014/main" val="2220681716"/>
                    </a:ext>
                  </a:extLst>
                </a:gridCol>
              </a:tblGrid>
              <a:tr h="854400">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 </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t>
                      </a:r>
                    </a:p>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(Legacy)</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1.1</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1.2</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XR </a:t>
                      </a:r>
                      <a:endParaRPr lang="zh-CN" sz="1200" dirty="0">
                        <a:solidFill>
                          <a:srgbClr val="000000"/>
                        </a:solidFill>
                        <a:effectLst/>
                        <a:latin typeface="Times New Roman" panose="02020603050405020304" pitchFamily="18" charset="0"/>
                        <a:ea typeface="Malgun Gothic" panose="020B0503020000020004" pitchFamily="34" charset="-127"/>
                      </a:endParaRPr>
                    </a:p>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Option 1.3</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260002428"/>
                  </a:ext>
                </a:extLst>
              </a:tr>
              <a:tr h="291268">
                <a:tc>
                  <a:txBody>
                    <a:bodyPr/>
                    <a:lstStyle/>
                    <a:p>
                      <a:pPr hangingPunct="0">
                        <a:spcAft>
                          <a:spcPts val="900"/>
                        </a:spcAft>
                      </a:pPr>
                      <a:r>
                        <a:rPr lang="en-US" altLang="zh-CN" sz="1200" dirty="0">
                          <a:solidFill>
                            <a:srgbClr val="000000"/>
                          </a:solidFill>
                          <a:effectLst/>
                          <a:latin typeface="Times New Roman" panose="02020603050405020304" pitchFamily="18" charset="0"/>
                          <a:ea typeface="Malgun Gothic" panose="020B0503020000020004" pitchFamily="34" charset="-127"/>
                        </a:rPr>
                        <a:t>AF -&gt;</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Parameter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Parameter</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04261674"/>
                  </a:ext>
                </a:extLst>
              </a:tr>
              <a:tr h="291268">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NF-&gt;PCF </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Parameter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55140535"/>
                  </a:ext>
                </a:extLst>
              </a:tr>
              <a:tr h="291268">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PCF-&gt; SMF</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New Container</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1D254"/>
                    </a:solidFill>
                  </a:tcPr>
                </a:tc>
                <a:tc>
                  <a:txBody>
                    <a:bodyPr/>
                    <a:lstStyle/>
                    <a:p>
                      <a:pPr hangingPunct="0">
                        <a:spcAft>
                          <a:spcPts val="900"/>
                        </a:spcAft>
                      </a:pPr>
                      <a:r>
                        <a:rPr lang="en-GB" sz="1200" dirty="0">
                          <a:solidFill>
                            <a:srgbClr val="000000"/>
                          </a:solidFill>
                          <a:effectLst/>
                          <a:latin typeface="Times New Roman" panose="02020603050405020304" pitchFamily="18" charset="0"/>
                          <a:ea typeface="Malgun Gothic" panose="020B0503020000020004" pitchFamily="34" charset="-127"/>
                        </a:rPr>
                        <a:t>TSCAC</a:t>
                      </a:r>
                      <a:endParaRPr 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GB" altLang="zh-CN" sz="1200" dirty="0">
                          <a:solidFill>
                            <a:srgbClr val="000000"/>
                          </a:solidFill>
                          <a:effectLst/>
                          <a:latin typeface="Times New Roman" panose="02020603050405020304" pitchFamily="18" charset="0"/>
                          <a:ea typeface="Malgun Gothic" panose="020B0503020000020004" pitchFamily="34" charset="-127"/>
                        </a:rPr>
                        <a:t>Parameter</a:t>
                      </a:r>
                      <a:endParaRPr lang="zh-CN" altLang="zh-CN" sz="1200" dirty="0">
                        <a:solidFill>
                          <a:srgbClr val="000000"/>
                        </a:solidFill>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27119586"/>
                  </a:ext>
                </a:extLst>
              </a:tr>
            </a:tbl>
          </a:graphicData>
        </a:graphic>
      </p:graphicFrame>
    </p:spTree>
    <p:extLst>
      <p:ext uri="{BB962C8B-B14F-4D97-AF65-F5344CB8AC3E}">
        <p14:creationId xmlns:p14="http://schemas.microsoft.com/office/powerpoint/2010/main" val="247573452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txBox="1">
            <a:spLocks/>
          </p:cNvSpPr>
          <p:nvPr/>
        </p:nvSpPr>
        <p:spPr bwMode="auto">
          <a:xfrm>
            <a:off x="1977477" y="2718262"/>
            <a:ext cx="7772400" cy="797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eaLnBrk="1" hangingPunct="1">
              <a:buFontTx/>
              <a:buNone/>
            </a:pPr>
            <a:r>
              <a:rPr lang="en-US" altLang="de-DE" sz="4400" dirty="0"/>
              <a:t>Thank You!</a:t>
            </a:r>
            <a:endParaRPr lang="en-US" altLang="de-DE" sz="4400" dirty="0">
              <a:solidFill>
                <a:srgbClr val="FF0000"/>
              </a:solidFill>
            </a:endParaRPr>
          </a:p>
          <a:p>
            <a:pPr algn="ctr" eaLnBrk="1" hangingPunct="1">
              <a:buFontTx/>
              <a:buNone/>
            </a:pPr>
            <a:endParaRPr lang="en-US" altLang="de-DE" sz="4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15951</TotalTime>
  <Words>1044</Words>
  <Application>Microsoft Office PowerPoint</Application>
  <PresentationFormat>宽屏</PresentationFormat>
  <Paragraphs>153</Paragraphs>
  <Slides>8</Slides>
  <Notes>2</Notes>
  <HiddenSlides>0</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8</vt:i4>
      </vt:variant>
    </vt:vector>
  </HeadingPairs>
  <TitlesOfParts>
    <vt:vector size="21" baseType="lpstr">
      <vt:lpstr>Arial </vt:lpstr>
      <vt:lpstr>Malgun Gothic</vt:lpstr>
      <vt:lpstr>等线</vt:lpstr>
      <vt:lpstr>宋体</vt:lpstr>
      <vt:lpstr>Arial</vt:lpstr>
      <vt:lpstr>Calibri</vt:lpstr>
      <vt:lpstr>Calibri Light</vt:lpstr>
      <vt:lpstr>Times New Roman</vt:lpstr>
      <vt:lpstr>Office Theme</vt:lpstr>
      <vt:lpstr>3_Custom Design</vt:lpstr>
      <vt:lpstr>2_Custom Design</vt:lpstr>
      <vt:lpstr>1_Custom Design</vt:lpstr>
      <vt:lpstr>Custom Design</vt:lpstr>
      <vt:lpstr>PowerPoint 演示文稿</vt:lpstr>
      <vt:lpstr>Editor’s note: The method used to provide the Periodicity information to SMF is FFS.</vt:lpstr>
      <vt:lpstr>Options</vt:lpstr>
      <vt:lpstr>Catetory1:Legacy for TSC in unchanged, different handling for TSC and XR in AF, PCF and/or SMF</vt:lpstr>
      <vt:lpstr>Catetory2: Same handling for TSC and XR in AF/PCF/SMF with one container</vt:lpstr>
      <vt:lpstr>Catetory3 Same handling for TSC and XR in AF/PCF/SMF with explicit parameters: </vt:lpstr>
      <vt:lpstr>Options proposed to be took into consideration </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vivo2</cp:lastModifiedBy>
  <cp:revision>2097</cp:revision>
  <dcterms:created xsi:type="dcterms:W3CDTF">2008-08-30T09:32:10Z</dcterms:created>
  <dcterms:modified xsi:type="dcterms:W3CDTF">2023-04-07T18:49:29Z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ies>
</file>