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45" r:id="rId3"/>
    <p:sldId id="344" r:id="rId4"/>
    <p:sldId id="346" r:id="rId5"/>
    <p:sldId id="347" r:id="rId6"/>
    <p:sldId id="348" r:id="rId7"/>
    <p:sldId id="34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2" d="100"/>
          <a:sy n="82" d="100"/>
        </p:scale>
        <p:origin x="60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6BB25-FBCF-0F76-2F9B-01C75A2A50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BC0D82-780D-1C4A-64FC-170B7F61D0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0B27E9-7211-03CF-EC12-067E638977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D7D0E-5A6C-419E-AECE-105A67DECEE6}" type="datetimeFigureOut">
              <a:rPr lang="en-US" smtClean="0"/>
              <a:t>12/7/2022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4339A2-D5AA-F474-7509-F254BD11C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304D45-4C7A-122A-3D6B-6A2A0A6A0C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F832F-409D-4764-A341-FAE2E22833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015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A42C0-01AB-3B56-5E41-F53C9845F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4A7804-DA13-754C-40C3-3ED9A91A6D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CDD239-A83B-53CE-6D6B-82B85C2D3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D7D0E-5A6C-419E-AECE-105A67DECEE6}" type="datetimeFigureOut">
              <a:rPr lang="en-US" smtClean="0"/>
              <a:t>12/7/2022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8D8229-D946-6622-8393-253F9602C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8244AA-FB4A-0096-1317-E80AB73CF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F832F-409D-4764-A341-FAE2E22833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647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5E84462-54BE-4677-8D90-CB6868836F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1CAA23-6FEF-5A97-4703-1AFF590B57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8BEB5C-D075-8D60-EFE7-ACCB93CE71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D7D0E-5A6C-419E-AECE-105A67DECEE6}" type="datetimeFigureOut">
              <a:rPr lang="en-US" smtClean="0"/>
              <a:t>12/7/2022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23DA62-E195-DE62-AE4C-FB4F0C576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C55993-912F-14E3-0858-FA8D9D4E45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F832F-409D-4764-A341-FAE2E22833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124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EA04D-5A57-980E-34FA-47C76FF2EA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69756A-6CF8-69F4-D6A3-38AAB2609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D245D-86A4-2519-BB66-63E9AE1B8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D7D0E-5A6C-419E-AECE-105A67DECEE6}" type="datetimeFigureOut">
              <a:rPr lang="en-US" smtClean="0"/>
              <a:t>12/7/2022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E7B07D-4840-6253-534D-23E4E9282C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DE6DCC-6B98-91EA-D46B-A1BFF238EE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F832F-409D-4764-A341-FAE2E22833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3713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0041C-A50D-8D87-378C-8445CE7B8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9B75AF-7D03-091C-C3CE-9C6B58F903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4C8F2E-BCC4-54A9-24DA-6CE37E354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D7D0E-5A6C-419E-AECE-105A67DECEE6}" type="datetimeFigureOut">
              <a:rPr lang="en-US" smtClean="0"/>
              <a:t>12/7/2022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948485-09F3-E6D5-AB19-B4194622A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D6B2BB-E866-ED88-7149-71A8FEDDD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F832F-409D-4764-A341-FAE2E22833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149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ED6B6A-2998-5A2E-D916-C149DB2F6D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C126BB-6C7D-FA0E-2D06-6E9437E26C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72734A-C90A-E6AE-97CF-21190FF4C9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726A88-D199-1437-3A6E-A37BB221B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D7D0E-5A6C-419E-AECE-105A67DECEE6}" type="datetimeFigureOut">
              <a:rPr lang="en-US" smtClean="0"/>
              <a:t>12/7/2022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E90426-1301-B127-34F4-A8A65FD6E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B6F522-E0CC-27BC-58EF-60F348B9A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F832F-409D-4764-A341-FAE2E22833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436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0608CF-58E8-1879-E5EA-E823309504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3B7B4A-5B15-A542-059D-9A91D63741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9C0ACB-BEE1-8846-DFCB-4BCCF44878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30D50BC-4B89-8DEE-FCDA-92D1AB2ED6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BB92CAF-B9A7-5822-AECE-CB31AD63FB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31AE83F-749D-F9EE-0D54-883D0EC89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D7D0E-5A6C-419E-AECE-105A67DECEE6}" type="datetimeFigureOut">
              <a:rPr lang="en-US" smtClean="0"/>
              <a:t>12/7/2022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E993857-DFC1-5993-2856-FC7383EAE7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7F9EE5-5034-4C9C-D16D-3B8836B453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F832F-409D-4764-A341-FAE2E22833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0042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AB4B2-19C3-662D-453D-9ECB71DDD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C7E08E-551B-926E-6B6A-26DA0F972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D7D0E-5A6C-419E-AECE-105A67DECEE6}" type="datetimeFigureOut">
              <a:rPr lang="en-US" smtClean="0"/>
              <a:t>12/7/2022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95C31D-0636-8363-05F4-038CB8A1D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DBEFCF-AB62-56B8-AC28-E101112AE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F832F-409D-4764-A341-FAE2E22833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524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1BBC5E-D4B6-F472-9AA1-7C091C9FAB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D7D0E-5A6C-419E-AECE-105A67DECEE6}" type="datetimeFigureOut">
              <a:rPr lang="en-US" smtClean="0"/>
              <a:t>12/7/2022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EBF9CAF-F40C-EA30-5D95-B72D03581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5AC5AA-CD68-FEBB-CEFB-1FC17B865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F832F-409D-4764-A341-FAE2E22833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983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107D0-F887-D18C-09C5-2E4E5D8221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8AD210-369E-B5A9-6DEE-42DB0239DD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FC4811-EE52-AC9B-5555-B5B7821E77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95E652-354E-1E32-E7DC-4C9208C4A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D7D0E-5A6C-419E-AECE-105A67DECEE6}" type="datetimeFigureOut">
              <a:rPr lang="en-US" smtClean="0"/>
              <a:t>12/7/2022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1F8E59-27F2-992B-1A1E-7290DCE2A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CC4DD5-191A-6EA3-042C-78C2437BB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F832F-409D-4764-A341-FAE2E22833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859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782DD1-0ECF-9DBE-31D6-1AE759109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D2424D-A344-4FD0-25CF-7527060B53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104BD4-8225-4D33-896E-DE56812B06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A5F7D3-A3C9-8CC1-98ED-608F72EC28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D7D0E-5A6C-419E-AECE-105A67DECEE6}" type="datetimeFigureOut">
              <a:rPr lang="en-US" smtClean="0"/>
              <a:t>12/7/2022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701B0A-15CA-0000-9E2C-6552D3541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DE6FC2-9697-2603-74A1-21837303C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F832F-409D-4764-A341-FAE2E22833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701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F00A8B1-3F2E-701F-C41C-37A374E689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9BE9AD-D0D9-BE24-8B2F-66F61F57D3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41415F-079A-47D1-69BD-0208A0FB01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4D7D0E-5A6C-419E-AECE-105A67DECEE6}" type="datetimeFigureOut">
              <a:rPr lang="en-US" smtClean="0"/>
              <a:t>12/7/2022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FC0B72-40EE-E483-EE4E-9A93B8597B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FCE48A-42E7-A149-DCDE-C61FA2E24C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3F832F-409D-4764-A341-FAE2E22833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794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4A5F508-794A-F6F5-D878-727C8F1A45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TR-369 (USP) on the 5G-RG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2D10FF6B-393D-2535-0F4A-C955B94A6C1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 quick guide for 3GPP writers looking to map to new BBF standards</a:t>
            </a:r>
          </a:p>
        </p:txBody>
      </p:sp>
    </p:spTree>
    <p:extLst>
      <p:ext uri="{BB962C8B-B14F-4D97-AF65-F5344CB8AC3E}">
        <p14:creationId xmlns:p14="http://schemas.microsoft.com/office/powerpoint/2010/main" val="34741303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915FB7-E1A2-4116-3219-3026FFA60A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About </a:t>
            </a:r>
            <a:r>
              <a:rPr lang="en-US"/>
              <a:t>TR-369 – The User </a:t>
            </a:r>
            <a:r>
              <a:rPr lang="en-US" dirty="0"/>
              <a:t>Services Platform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571330-DFD9-5DF1-85E2-BADE269B7B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200"/>
              </a:spcAft>
            </a:pPr>
            <a:r>
              <a:rPr lang="en-US" dirty="0"/>
              <a:t>USP is the successor to TR-069</a:t>
            </a:r>
            <a:r>
              <a:rPr lang="en-US"/>
              <a:t>, though </a:t>
            </a:r>
            <a:r>
              <a:rPr lang="en-US" dirty="0"/>
              <a:t>TR-069 is still being deployed.</a:t>
            </a:r>
          </a:p>
          <a:p>
            <a:pPr>
              <a:spcAft>
                <a:spcPts val="1200"/>
              </a:spcAft>
            </a:pPr>
            <a:r>
              <a:rPr lang="en-US" dirty="0"/>
              <a:t>The biggest features for your use case questions are:</a:t>
            </a:r>
          </a:p>
          <a:p>
            <a:pPr lvl="1">
              <a:spcAft>
                <a:spcPts val="1200"/>
              </a:spcAft>
            </a:pPr>
            <a:r>
              <a:rPr lang="en-US" dirty="0"/>
              <a:t>Multi-controller architecture</a:t>
            </a:r>
          </a:p>
          <a:p>
            <a:pPr lvl="1">
              <a:spcAft>
                <a:spcPts val="1200"/>
              </a:spcAft>
            </a:pPr>
            <a:r>
              <a:rPr lang="en-US" dirty="0"/>
              <a:t>Re-use of the TR-181 Device:2 data model</a:t>
            </a:r>
          </a:p>
          <a:p>
            <a:pPr lvl="1">
              <a:spcAft>
                <a:spcPts val="12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41456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itle 3">
            <a:extLst>
              <a:ext uri="{FF2B5EF4-FFF2-40B4-BE49-F238E27FC236}">
                <a16:creationId xmlns:a16="http://schemas.microsoft.com/office/drawing/2014/main" id="{FF7EADC9-4362-244B-97B3-ACA41A21C7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3052"/>
            <a:ext cx="12192000" cy="374881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en-US" sz="2000" b="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The USP ecosystem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B3B6673D-653F-4E0C-B8C0-72C7F54BECEB}"/>
              </a:ext>
            </a:extLst>
          </p:cNvPr>
          <p:cNvGrpSpPr/>
          <p:nvPr/>
        </p:nvGrpSpPr>
        <p:grpSpPr>
          <a:xfrm>
            <a:off x="5799838" y="670932"/>
            <a:ext cx="6356751" cy="3823804"/>
            <a:chOff x="1386237" y="1555485"/>
            <a:chExt cx="2592288" cy="2233555"/>
          </a:xfrm>
        </p:grpSpPr>
        <p:sp>
          <p:nvSpPr>
            <p:cNvPr id="59" name="Rectangle 7">
              <a:extLst>
                <a:ext uri="{FF2B5EF4-FFF2-40B4-BE49-F238E27FC236}">
                  <a16:creationId xmlns:a16="http://schemas.microsoft.com/office/drawing/2014/main" id="{47835BE3-1B43-45F2-8D9B-E7122F84D38E}"/>
                </a:ext>
              </a:extLst>
            </p:cNvPr>
            <p:cNvSpPr/>
            <p:nvPr/>
          </p:nvSpPr>
          <p:spPr>
            <a:xfrm>
              <a:off x="1386237" y="1555485"/>
              <a:ext cx="2592288" cy="2233555"/>
            </a:xfrm>
            <a:custGeom>
              <a:avLst/>
              <a:gdLst/>
              <a:ahLst/>
              <a:cxnLst/>
              <a:rect l="l" t="t" r="r" b="b"/>
              <a:pathLst>
                <a:path w="2592288" h="2233555">
                  <a:moveTo>
                    <a:pt x="449459" y="0"/>
                  </a:moveTo>
                  <a:lnTo>
                    <a:pt x="737491" y="0"/>
                  </a:lnTo>
                  <a:lnTo>
                    <a:pt x="737491" y="310363"/>
                  </a:lnTo>
                  <a:lnTo>
                    <a:pt x="1296144" y="0"/>
                  </a:lnTo>
                  <a:lnTo>
                    <a:pt x="2592288" y="720080"/>
                  </a:lnTo>
                  <a:lnTo>
                    <a:pt x="2160240" y="720080"/>
                  </a:lnTo>
                  <a:lnTo>
                    <a:pt x="2160240" y="2233555"/>
                  </a:lnTo>
                  <a:lnTo>
                    <a:pt x="432048" y="2233555"/>
                  </a:lnTo>
                  <a:lnTo>
                    <a:pt x="432048" y="720080"/>
                  </a:lnTo>
                  <a:lnTo>
                    <a:pt x="0" y="720080"/>
                  </a:lnTo>
                  <a:lnTo>
                    <a:pt x="449459" y="470381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7132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04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08F7C442-9E83-4C13-A917-6C010B3297DD}"/>
                </a:ext>
              </a:extLst>
            </p:cNvPr>
            <p:cNvCxnSpPr/>
            <p:nvPr/>
          </p:nvCxnSpPr>
          <p:spPr>
            <a:xfrm flipV="1">
              <a:off x="1838325" y="1860551"/>
              <a:ext cx="301625" cy="165099"/>
            </a:xfrm>
            <a:prstGeom prst="lin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" name="Cloud 2">
            <a:extLst>
              <a:ext uri="{FF2B5EF4-FFF2-40B4-BE49-F238E27FC236}">
                <a16:creationId xmlns:a16="http://schemas.microsoft.com/office/drawing/2014/main" id="{0C4D0D45-C0AE-40E7-A28B-D4431B708FCF}"/>
              </a:ext>
            </a:extLst>
          </p:cNvPr>
          <p:cNvSpPr/>
          <p:nvPr/>
        </p:nvSpPr>
        <p:spPr>
          <a:xfrm>
            <a:off x="1909359" y="3978827"/>
            <a:ext cx="1828800" cy="9144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Internet</a:t>
            </a:r>
          </a:p>
        </p:txBody>
      </p:sp>
      <p:sp>
        <p:nvSpPr>
          <p:cNvPr id="73" name="Cloud 72">
            <a:extLst>
              <a:ext uri="{FF2B5EF4-FFF2-40B4-BE49-F238E27FC236}">
                <a16:creationId xmlns:a16="http://schemas.microsoft.com/office/drawing/2014/main" id="{07A754DA-7AB7-4A48-9FA2-9D86527123A0}"/>
              </a:ext>
            </a:extLst>
          </p:cNvPr>
          <p:cNvSpPr/>
          <p:nvPr/>
        </p:nvSpPr>
        <p:spPr>
          <a:xfrm>
            <a:off x="2545234" y="3371410"/>
            <a:ext cx="1828800" cy="914400"/>
          </a:xfrm>
          <a:prstGeom prst="cloud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Broadband Network</a:t>
            </a:r>
          </a:p>
        </p:txBody>
      </p:sp>
      <p:pic>
        <p:nvPicPr>
          <p:cNvPr id="77" name="Picture 76">
            <a:extLst>
              <a:ext uri="{FF2B5EF4-FFF2-40B4-BE49-F238E27FC236}">
                <a16:creationId xmlns:a16="http://schemas.microsoft.com/office/drawing/2014/main" id="{3C54C994-DB17-47FC-9A45-A03463091A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4186" y="2175685"/>
            <a:ext cx="548640" cy="5486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59B33D6-1D58-42C0-80DD-67FAC78471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193" y="5319518"/>
            <a:ext cx="548640" cy="54864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F57F9F3-7EAD-4E61-94CA-213A9067926C}"/>
              </a:ext>
            </a:extLst>
          </p:cNvPr>
          <p:cNvSpPr txBox="1"/>
          <p:nvPr/>
        </p:nvSpPr>
        <p:spPr>
          <a:xfrm>
            <a:off x="3717022" y="2219172"/>
            <a:ext cx="2069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USP Controller as ACS, or co-existence with TR-069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82F32B69-F3B4-4E0D-9BC7-C43DBCCC7415}"/>
              </a:ext>
            </a:extLst>
          </p:cNvPr>
          <p:cNvSpPr txBox="1"/>
          <p:nvPr/>
        </p:nvSpPr>
        <p:spPr>
          <a:xfrm>
            <a:off x="1481284" y="5398293"/>
            <a:ext cx="2069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Third party MSP, vendor, or application provider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AB2B2FF-4B80-45DF-A887-54B5FB82B9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3297" y="5213206"/>
            <a:ext cx="548640" cy="548640"/>
          </a:xfrm>
          <a:prstGeom prst="rect">
            <a:avLst/>
          </a:prstGeom>
        </p:spPr>
      </p:pic>
      <p:sp>
        <p:nvSpPr>
          <p:cNvPr id="85" name="TextBox 84">
            <a:extLst>
              <a:ext uri="{FF2B5EF4-FFF2-40B4-BE49-F238E27FC236}">
                <a16:creationId xmlns:a16="http://schemas.microsoft.com/office/drawing/2014/main" id="{71568292-E848-4711-B075-36745D2788E8}"/>
              </a:ext>
            </a:extLst>
          </p:cNvPr>
          <p:cNvSpPr txBox="1"/>
          <p:nvPr/>
        </p:nvSpPr>
        <p:spPr>
          <a:xfrm>
            <a:off x="4498367" y="5281827"/>
            <a:ext cx="1976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Mobile end-user with app on computing device</a:t>
            </a:r>
          </a:p>
        </p:txBody>
      </p:sp>
      <p:pic>
        <p:nvPicPr>
          <p:cNvPr id="86" name="Picture 85">
            <a:extLst>
              <a:ext uri="{FF2B5EF4-FFF2-40B4-BE49-F238E27FC236}">
                <a16:creationId xmlns:a16="http://schemas.microsoft.com/office/drawing/2014/main" id="{387B83A6-8356-488F-B312-4ABD16F87A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92775" y="2894373"/>
            <a:ext cx="306396" cy="457200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ADFE6D76-1D4E-45DE-B17C-D587E82797C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42076" y="3533297"/>
            <a:ext cx="365760" cy="365760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0B186D8D-7B08-412E-A931-14FDC86F5AF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16097" y="2818017"/>
            <a:ext cx="365760" cy="365760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45092F4E-8AFE-4232-967C-2D5589BB7A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5960" y="1503038"/>
            <a:ext cx="548640" cy="548640"/>
          </a:xfrm>
          <a:prstGeom prst="rect">
            <a:avLst/>
          </a:prstGeom>
        </p:spPr>
      </p:pic>
      <p:sp>
        <p:nvSpPr>
          <p:cNvPr id="94" name="TextBox 93">
            <a:extLst>
              <a:ext uri="{FF2B5EF4-FFF2-40B4-BE49-F238E27FC236}">
                <a16:creationId xmlns:a16="http://schemas.microsoft.com/office/drawing/2014/main" id="{D05B9438-1A2C-4D96-9AC1-A44B42BAB5EE}"/>
              </a:ext>
            </a:extLst>
          </p:cNvPr>
          <p:cNvSpPr txBox="1"/>
          <p:nvPr/>
        </p:nvSpPr>
        <p:spPr>
          <a:xfrm>
            <a:off x="7770908" y="1494912"/>
            <a:ext cx="1892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Local end-user with app on computing device</a:t>
            </a:r>
          </a:p>
        </p:txBody>
      </p:sp>
      <p:pic>
        <p:nvPicPr>
          <p:cNvPr id="95" name="Picture 94">
            <a:extLst>
              <a:ext uri="{FF2B5EF4-FFF2-40B4-BE49-F238E27FC236}">
                <a16:creationId xmlns:a16="http://schemas.microsoft.com/office/drawing/2014/main" id="{923CD33B-8567-4077-BC52-6303EDCAE2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697" y="2905179"/>
            <a:ext cx="548640" cy="548640"/>
          </a:xfrm>
          <a:prstGeom prst="rect">
            <a:avLst/>
          </a:prstGeom>
        </p:spPr>
      </p:pic>
      <p:sp>
        <p:nvSpPr>
          <p:cNvPr id="96" name="TextBox 95">
            <a:extLst>
              <a:ext uri="{FF2B5EF4-FFF2-40B4-BE49-F238E27FC236}">
                <a16:creationId xmlns:a16="http://schemas.microsoft.com/office/drawing/2014/main" id="{8207CFDA-C2D7-4033-8869-44AE139C4753}"/>
              </a:ext>
            </a:extLst>
          </p:cNvPr>
          <p:cNvSpPr txBox="1"/>
          <p:nvPr/>
        </p:nvSpPr>
        <p:spPr>
          <a:xfrm>
            <a:off x="1627723" y="3032912"/>
            <a:ext cx="12869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Data collector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06356999-48D5-4C97-BE58-67CF360584B6}"/>
              </a:ext>
            </a:extLst>
          </p:cNvPr>
          <p:cNvSpPr txBox="1"/>
          <p:nvPr/>
        </p:nvSpPr>
        <p:spPr>
          <a:xfrm>
            <a:off x="9154247" y="2831545"/>
            <a:ext cx="19243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Device and application capabilities managed and controlled with standard TR-181 data model, directly or by proxy</a:t>
            </a:r>
          </a:p>
        </p:txBody>
      </p: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C095CA5A-6804-41A4-A6C6-19BF87C7B744}"/>
              </a:ext>
            </a:extLst>
          </p:cNvPr>
          <p:cNvCxnSpPr>
            <a:cxnSpLocks/>
            <a:stCxn id="17" idx="0"/>
            <a:endCxn id="3" idx="0"/>
          </p:cNvCxnSpPr>
          <p:nvPr/>
        </p:nvCxnSpPr>
        <p:spPr>
          <a:xfrm flipH="1" flipV="1">
            <a:off x="3736635" y="4436027"/>
            <a:ext cx="550982" cy="777179"/>
          </a:xfrm>
          <a:prstGeom prst="line">
            <a:avLst/>
          </a:prstGeom>
          <a:ln w="38100">
            <a:solidFill>
              <a:schemeClr val="tx2"/>
            </a:solidFill>
            <a:prstDash val="sysDash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D0AF5EAF-2D63-4D4F-8F09-3E649D2D8EAB}"/>
              </a:ext>
            </a:extLst>
          </p:cNvPr>
          <p:cNvCxnSpPr>
            <a:cxnSpLocks/>
            <a:stCxn id="3" idx="2"/>
          </p:cNvCxnSpPr>
          <p:nvPr/>
        </p:nvCxnSpPr>
        <p:spPr>
          <a:xfrm flipH="1">
            <a:off x="1237643" y="4436027"/>
            <a:ext cx="677389" cy="898836"/>
          </a:xfrm>
          <a:prstGeom prst="line">
            <a:avLst/>
          </a:prstGeom>
          <a:ln w="38100">
            <a:solidFill>
              <a:schemeClr val="tx2"/>
            </a:solidFill>
            <a:prstDash val="sysDash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A37CE999-D9B7-4C6E-BA74-B2CC3123214F}"/>
              </a:ext>
            </a:extLst>
          </p:cNvPr>
          <p:cNvCxnSpPr>
            <a:cxnSpLocks/>
            <a:stCxn id="95" idx="2"/>
            <a:endCxn id="73" idx="2"/>
          </p:cNvCxnSpPr>
          <p:nvPr/>
        </p:nvCxnSpPr>
        <p:spPr>
          <a:xfrm>
            <a:off x="1302017" y="3453819"/>
            <a:ext cx="1248890" cy="374791"/>
          </a:xfrm>
          <a:prstGeom prst="line">
            <a:avLst/>
          </a:prstGeom>
          <a:ln w="38100">
            <a:solidFill>
              <a:schemeClr val="tx2"/>
            </a:solidFill>
            <a:prstDash val="sysDash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2A781A70-1764-4BF0-9566-247718EEF375}"/>
              </a:ext>
            </a:extLst>
          </p:cNvPr>
          <p:cNvCxnSpPr>
            <a:cxnSpLocks/>
            <a:stCxn id="77" idx="2"/>
            <a:endCxn id="73" idx="3"/>
          </p:cNvCxnSpPr>
          <p:nvPr/>
        </p:nvCxnSpPr>
        <p:spPr>
          <a:xfrm>
            <a:off x="3458506" y="2724325"/>
            <a:ext cx="1128" cy="699367"/>
          </a:xfrm>
          <a:prstGeom prst="line">
            <a:avLst/>
          </a:prstGeom>
          <a:ln w="38100">
            <a:solidFill>
              <a:schemeClr val="tx2"/>
            </a:solidFill>
            <a:prstDash val="sysDash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994D325A-459D-4B9C-B31F-F8F7025F0416}"/>
              </a:ext>
            </a:extLst>
          </p:cNvPr>
          <p:cNvCxnSpPr>
            <a:cxnSpLocks/>
            <a:stCxn id="73" idx="0"/>
            <a:endCxn id="103" idx="2"/>
          </p:cNvCxnSpPr>
          <p:nvPr/>
        </p:nvCxnSpPr>
        <p:spPr>
          <a:xfrm flipV="1">
            <a:off x="4372510" y="3304333"/>
            <a:ext cx="2842927" cy="524277"/>
          </a:xfrm>
          <a:prstGeom prst="line">
            <a:avLst/>
          </a:prstGeom>
          <a:ln w="38100">
            <a:solidFill>
              <a:schemeClr val="tx2"/>
            </a:solidFill>
            <a:prstDash val="sysDash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03" name="Cloud 102">
            <a:extLst>
              <a:ext uri="{FF2B5EF4-FFF2-40B4-BE49-F238E27FC236}">
                <a16:creationId xmlns:a16="http://schemas.microsoft.com/office/drawing/2014/main" id="{9473BEAC-5C40-49F9-9118-16274E0E0A4A}"/>
              </a:ext>
            </a:extLst>
          </p:cNvPr>
          <p:cNvSpPr/>
          <p:nvPr/>
        </p:nvSpPr>
        <p:spPr>
          <a:xfrm>
            <a:off x="7209468" y="2498193"/>
            <a:ext cx="1924315" cy="1612280"/>
          </a:xfrm>
          <a:prstGeom prst="cloud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90E64429-8197-4C60-96C8-D95836B4F6C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45091" y="2679372"/>
            <a:ext cx="365760" cy="36576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E933B839-1B52-4C53-B44F-2F10F68905E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78832" y="3244723"/>
            <a:ext cx="365760" cy="365760"/>
          </a:xfrm>
          <a:prstGeom prst="rect">
            <a:avLst/>
          </a:prstGeom>
        </p:spPr>
      </p:pic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803DD79E-B629-441A-A338-17D7E94767A3}"/>
              </a:ext>
            </a:extLst>
          </p:cNvPr>
          <p:cNvCxnSpPr>
            <a:cxnSpLocks/>
            <a:stCxn id="93" idx="2"/>
            <a:endCxn id="103" idx="3"/>
          </p:cNvCxnSpPr>
          <p:nvPr/>
        </p:nvCxnSpPr>
        <p:spPr>
          <a:xfrm>
            <a:off x="7600280" y="2051678"/>
            <a:ext cx="571346" cy="538699"/>
          </a:xfrm>
          <a:prstGeom prst="line">
            <a:avLst/>
          </a:prstGeom>
          <a:ln w="38100">
            <a:solidFill>
              <a:schemeClr val="tx2"/>
            </a:solidFill>
            <a:prstDash val="sysDash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09" name="TextBox 108">
            <a:extLst>
              <a:ext uri="{FF2B5EF4-FFF2-40B4-BE49-F238E27FC236}">
                <a16:creationId xmlns:a16="http://schemas.microsoft.com/office/drawing/2014/main" id="{6469C7EB-1051-4EBA-9A56-8545BCF66701}"/>
              </a:ext>
            </a:extLst>
          </p:cNvPr>
          <p:cNvSpPr txBox="1"/>
          <p:nvPr/>
        </p:nvSpPr>
        <p:spPr>
          <a:xfrm>
            <a:off x="4013297" y="4688094"/>
            <a:ext cx="13484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USP messages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30DB517D-2C8A-4C1C-B9C7-10248ED2E603}"/>
              </a:ext>
            </a:extLst>
          </p:cNvPr>
          <p:cNvSpPr txBox="1"/>
          <p:nvPr/>
        </p:nvSpPr>
        <p:spPr>
          <a:xfrm>
            <a:off x="813387" y="3640198"/>
            <a:ext cx="13841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USP messages or HTTP bulk data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422C3D47-7952-45F8-80D1-B71CD33867F4}"/>
              </a:ext>
            </a:extLst>
          </p:cNvPr>
          <p:cNvSpPr txBox="1"/>
          <p:nvPr/>
        </p:nvSpPr>
        <p:spPr>
          <a:xfrm>
            <a:off x="1476699" y="4961332"/>
            <a:ext cx="15119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USP messages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1D95A72E-E8BF-4079-8D29-67D69ED260BB}"/>
              </a:ext>
            </a:extLst>
          </p:cNvPr>
          <p:cNvSpPr txBox="1"/>
          <p:nvPr/>
        </p:nvSpPr>
        <p:spPr>
          <a:xfrm>
            <a:off x="3472579" y="2820598"/>
            <a:ext cx="1344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USP messages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5313A5A4-EE02-478C-8729-F8377428F073}"/>
              </a:ext>
            </a:extLst>
          </p:cNvPr>
          <p:cNvSpPr txBox="1"/>
          <p:nvPr/>
        </p:nvSpPr>
        <p:spPr>
          <a:xfrm>
            <a:off x="4984375" y="3692542"/>
            <a:ext cx="14765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USP messages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4FC8ABD8-DA46-4166-A5C6-32821AAEFD59}"/>
              </a:ext>
            </a:extLst>
          </p:cNvPr>
          <p:cNvSpPr txBox="1"/>
          <p:nvPr/>
        </p:nvSpPr>
        <p:spPr>
          <a:xfrm>
            <a:off x="7858582" y="2052885"/>
            <a:ext cx="16704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USP messages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56A6E9D0-1E84-466D-8C46-F0F69B17A293}"/>
              </a:ext>
            </a:extLst>
          </p:cNvPr>
          <p:cNvGrpSpPr/>
          <p:nvPr/>
        </p:nvGrpSpPr>
        <p:grpSpPr>
          <a:xfrm>
            <a:off x="9693509" y="1907571"/>
            <a:ext cx="766213" cy="520596"/>
            <a:chOff x="2106918" y="2540470"/>
            <a:chExt cx="856128" cy="520596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216A405F-67AE-4E65-AEB2-7A7E66E08FB0}"/>
                </a:ext>
              </a:extLst>
            </p:cNvPr>
            <p:cNvGrpSpPr/>
            <p:nvPr/>
          </p:nvGrpSpPr>
          <p:grpSpPr>
            <a:xfrm>
              <a:off x="2106918" y="2540470"/>
              <a:ext cx="856128" cy="150022"/>
              <a:chOff x="7130435" y="4315392"/>
              <a:chExt cx="337165" cy="152399"/>
            </a:xfrm>
          </p:grpSpPr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9842F4D7-89B0-44D2-9F2E-09E655508C15}"/>
                  </a:ext>
                </a:extLst>
              </p:cNvPr>
              <p:cNvSpPr/>
              <p:nvPr/>
            </p:nvSpPr>
            <p:spPr>
              <a:xfrm rot="16200000" flipH="1">
                <a:off x="7222818" y="4223009"/>
                <a:ext cx="152399" cy="337165"/>
              </a:xfrm>
              <a:prstGeom prst="rect">
                <a:avLst/>
              </a:prstGeom>
              <a:gradFill>
                <a:gsLst>
                  <a:gs pos="12054">
                    <a:sysClr val="window" lastClr="FFFFFF">
                      <a:lumMod val="75000"/>
                    </a:sysClr>
                  </a:gs>
                  <a:gs pos="0">
                    <a:sysClr val="window" lastClr="FFFFFF">
                      <a:lumMod val="50000"/>
                    </a:sysClr>
                  </a:gs>
                  <a:gs pos="100000">
                    <a:sysClr val="windowText" lastClr="000000">
                      <a:lumMod val="75000"/>
                      <a:lumOff val="25000"/>
                    </a:sysClr>
                  </a:gs>
                  <a:gs pos="21000">
                    <a:srgbClr val="7BC043"/>
                  </a:gs>
                  <a:gs pos="92000">
                    <a:srgbClr val="00703C"/>
                  </a:gs>
                  <a:gs pos="83000">
                    <a:sysClr val="windowText" lastClr="000000">
                      <a:lumMod val="75000"/>
                      <a:lumOff val="25000"/>
                    </a:sysClr>
                  </a:gs>
                  <a:gs pos="30000">
                    <a:sysClr val="window" lastClr="FFFFFF">
                      <a:lumMod val="75000"/>
                    </a:sysClr>
                  </a:gs>
                </a:gsLst>
                <a:lin ang="1800000" scaled="0"/>
              </a:gradFill>
              <a:ln w="9525" cap="flat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0582E426-D247-444B-8893-01345815AD1E}"/>
                  </a:ext>
                </a:extLst>
              </p:cNvPr>
              <p:cNvSpPr/>
              <p:nvPr/>
            </p:nvSpPr>
            <p:spPr>
              <a:xfrm rot="16200000" flipH="1">
                <a:off x="7198282" y="4307920"/>
                <a:ext cx="45719" cy="116682"/>
              </a:xfrm>
              <a:prstGeom prst="rect">
                <a:avLst/>
              </a:prstGeom>
              <a:solidFill>
                <a:srgbClr val="00703C"/>
              </a:solidFill>
              <a:ln w="9525" cap="flat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B51E4862-E0B0-4C53-AED8-FE5732BA947B}"/>
                </a:ext>
              </a:extLst>
            </p:cNvPr>
            <p:cNvGrpSpPr/>
            <p:nvPr/>
          </p:nvGrpSpPr>
          <p:grpSpPr>
            <a:xfrm>
              <a:off x="2106918" y="2725757"/>
              <a:ext cx="856128" cy="150022"/>
              <a:chOff x="7130435" y="4315392"/>
              <a:chExt cx="337165" cy="152399"/>
            </a:xfrm>
          </p:grpSpPr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E0BB2749-9883-4672-BEFB-A09526186957}"/>
                  </a:ext>
                </a:extLst>
              </p:cNvPr>
              <p:cNvSpPr/>
              <p:nvPr/>
            </p:nvSpPr>
            <p:spPr>
              <a:xfrm rot="16200000" flipH="1">
                <a:off x="7222818" y="4223009"/>
                <a:ext cx="152399" cy="337165"/>
              </a:xfrm>
              <a:prstGeom prst="rect">
                <a:avLst/>
              </a:prstGeom>
              <a:gradFill>
                <a:gsLst>
                  <a:gs pos="12054">
                    <a:sysClr val="window" lastClr="FFFFFF">
                      <a:lumMod val="75000"/>
                    </a:sysClr>
                  </a:gs>
                  <a:gs pos="0">
                    <a:sysClr val="window" lastClr="FFFFFF">
                      <a:lumMod val="50000"/>
                    </a:sysClr>
                  </a:gs>
                  <a:gs pos="100000">
                    <a:sysClr val="windowText" lastClr="000000">
                      <a:lumMod val="75000"/>
                      <a:lumOff val="25000"/>
                    </a:sysClr>
                  </a:gs>
                  <a:gs pos="21000">
                    <a:srgbClr val="7BC043"/>
                  </a:gs>
                  <a:gs pos="92000">
                    <a:srgbClr val="00703C"/>
                  </a:gs>
                  <a:gs pos="83000">
                    <a:sysClr val="windowText" lastClr="000000">
                      <a:lumMod val="75000"/>
                      <a:lumOff val="25000"/>
                    </a:sysClr>
                  </a:gs>
                  <a:gs pos="30000">
                    <a:sysClr val="window" lastClr="FFFFFF">
                      <a:lumMod val="75000"/>
                    </a:sysClr>
                  </a:gs>
                </a:gsLst>
                <a:lin ang="1800000" scaled="0"/>
              </a:gradFill>
              <a:ln w="9525" cap="flat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0D7248C3-F072-4376-8BA7-6B5B4C88820C}"/>
                  </a:ext>
                </a:extLst>
              </p:cNvPr>
              <p:cNvSpPr/>
              <p:nvPr/>
            </p:nvSpPr>
            <p:spPr>
              <a:xfrm rot="16200000" flipH="1">
                <a:off x="7198282" y="4307920"/>
                <a:ext cx="45719" cy="116682"/>
              </a:xfrm>
              <a:prstGeom prst="rect">
                <a:avLst/>
              </a:prstGeom>
              <a:solidFill>
                <a:srgbClr val="00703C"/>
              </a:solidFill>
              <a:ln w="9525" cap="flat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EBD7263A-DF4E-40F5-9B5B-E0E38AD684E6}"/>
                </a:ext>
              </a:extLst>
            </p:cNvPr>
            <p:cNvGrpSpPr/>
            <p:nvPr/>
          </p:nvGrpSpPr>
          <p:grpSpPr>
            <a:xfrm>
              <a:off x="2106918" y="2911044"/>
              <a:ext cx="856128" cy="150022"/>
              <a:chOff x="7130435" y="4315392"/>
              <a:chExt cx="337165" cy="152399"/>
            </a:xfrm>
          </p:grpSpPr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B1E172C1-1CFC-4970-8825-191AE3C49207}"/>
                  </a:ext>
                </a:extLst>
              </p:cNvPr>
              <p:cNvSpPr/>
              <p:nvPr/>
            </p:nvSpPr>
            <p:spPr>
              <a:xfrm rot="16200000" flipH="1">
                <a:off x="7222818" y="4223009"/>
                <a:ext cx="152399" cy="337165"/>
              </a:xfrm>
              <a:prstGeom prst="rect">
                <a:avLst/>
              </a:prstGeom>
              <a:gradFill>
                <a:gsLst>
                  <a:gs pos="12054">
                    <a:sysClr val="window" lastClr="FFFFFF">
                      <a:lumMod val="75000"/>
                    </a:sysClr>
                  </a:gs>
                  <a:gs pos="0">
                    <a:sysClr val="window" lastClr="FFFFFF">
                      <a:lumMod val="50000"/>
                    </a:sysClr>
                  </a:gs>
                  <a:gs pos="100000">
                    <a:sysClr val="windowText" lastClr="000000">
                      <a:lumMod val="75000"/>
                      <a:lumOff val="25000"/>
                    </a:sysClr>
                  </a:gs>
                  <a:gs pos="21000">
                    <a:srgbClr val="7BC043"/>
                  </a:gs>
                  <a:gs pos="92000">
                    <a:srgbClr val="00703C"/>
                  </a:gs>
                  <a:gs pos="83000">
                    <a:sysClr val="windowText" lastClr="000000">
                      <a:lumMod val="75000"/>
                      <a:lumOff val="25000"/>
                    </a:sysClr>
                  </a:gs>
                  <a:gs pos="30000">
                    <a:sysClr val="window" lastClr="FFFFFF">
                      <a:lumMod val="75000"/>
                    </a:sysClr>
                  </a:gs>
                </a:gsLst>
                <a:lin ang="1800000" scaled="0"/>
              </a:gradFill>
              <a:ln w="9525" cap="flat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7E0DBCFD-B860-45F4-90D7-F2E6AF8A2DCF}"/>
                  </a:ext>
                </a:extLst>
              </p:cNvPr>
              <p:cNvSpPr/>
              <p:nvPr/>
            </p:nvSpPr>
            <p:spPr>
              <a:xfrm rot="16200000" flipH="1">
                <a:off x="7198282" y="4307920"/>
                <a:ext cx="45719" cy="116682"/>
              </a:xfrm>
              <a:prstGeom prst="rect">
                <a:avLst/>
              </a:prstGeom>
              <a:solidFill>
                <a:srgbClr val="00703C"/>
              </a:solidFill>
              <a:ln w="9525" cap="flat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673F0E51-A5AC-4E3B-A191-C3ED191F79DF}"/>
              </a:ext>
            </a:extLst>
          </p:cNvPr>
          <p:cNvCxnSpPr>
            <a:cxnSpLocks/>
          </p:cNvCxnSpPr>
          <p:nvPr/>
        </p:nvCxnSpPr>
        <p:spPr>
          <a:xfrm flipV="1">
            <a:off x="8890008" y="2217102"/>
            <a:ext cx="773128" cy="373306"/>
          </a:xfrm>
          <a:prstGeom prst="line">
            <a:avLst/>
          </a:prstGeom>
          <a:ln w="38100">
            <a:solidFill>
              <a:schemeClr val="tx2"/>
            </a:solidFill>
            <a:prstDash val="sysDash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8194CC26-4337-48CE-9CCC-CD7BEE4BC5EC}"/>
              </a:ext>
            </a:extLst>
          </p:cNvPr>
          <p:cNvSpPr txBox="1"/>
          <p:nvPr/>
        </p:nvSpPr>
        <p:spPr>
          <a:xfrm>
            <a:off x="9767060" y="1253549"/>
            <a:ext cx="13986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Home automation gateway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4A0056E-CA5A-4CAD-8B87-238D4A0D5A93}"/>
              </a:ext>
            </a:extLst>
          </p:cNvPr>
          <p:cNvSpPr/>
          <p:nvPr/>
        </p:nvSpPr>
        <p:spPr>
          <a:xfrm>
            <a:off x="6858421" y="4504076"/>
            <a:ext cx="3920930" cy="19082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182880" tIns="91440" bIns="91440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ü"/>
              <a:defRPr/>
            </a:pPr>
            <a:r>
              <a:rPr lang="en-US" sz="1400" dirty="0">
                <a:solidFill>
                  <a:srgbClr val="44546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Network setup and config</a:t>
            </a:r>
          </a:p>
          <a:p>
            <a:pPr marL="285750" lvl="0" indent="-285750">
              <a:buFont typeface="Wingdings" panose="05000000000000000000" pitchFamily="2" charset="2"/>
              <a:buChar char="ü"/>
              <a:defRPr/>
            </a:pPr>
            <a:r>
              <a:rPr lang="en-US" sz="1400" dirty="0">
                <a:solidFill>
                  <a:srgbClr val="44546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Network and security feature control</a:t>
            </a:r>
          </a:p>
          <a:p>
            <a:pPr marL="285750" lvl="0" indent="-285750">
              <a:buFont typeface="Wingdings" panose="05000000000000000000" pitchFamily="2" charset="2"/>
              <a:buChar char="ü"/>
              <a:defRPr/>
            </a:pPr>
            <a:r>
              <a:rPr lang="en-US" sz="1400" dirty="0">
                <a:solidFill>
                  <a:srgbClr val="44546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Software container management</a:t>
            </a:r>
          </a:p>
          <a:p>
            <a:pPr marL="285750" lvl="0" indent="-285750">
              <a:buFont typeface="Wingdings" panose="05000000000000000000" pitchFamily="2" charset="2"/>
              <a:buChar char="ü"/>
              <a:defRPr/>
            </a:pPr>
            <a:r>
              <a:rPr lang="en-US" sz="1400" dirty="0">
                <a:solidFill>
                  <a:srgbClr val="44546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Firmware and software upgrades</a:t>
            </a:r>
          </a:p>
          <a:p>
            <a:pPr marL="285750" lvl="0" indent="-285750">
              <a:buFont typeface="Wingdings" panose="05000000000000000000" pitchFamily="2" charset="2"/>
              <a:buChar char="ü"/>
              <a:defRPr/>
            </a:pPr>
            <a:r>
              <a:rPr lang="en-US" sz="1400" dirty="0">
                <a:solidFill>
                  <a:srgbClr val="44546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Diagnostic commands</a:t>
            </a:r>
          </a:p>
          <a:p>
            <a:pPr marL="285750" lvl="0" indent="-285750">
              <a:buFont typeface="Wingdings" panose="05000000000000000000" pitchFamily="2" charset="2"/>
              <a:buChar char="ü"/>
              <a:defRPr/>
            </a:pPr>
            <a:r>
              <a:rPr lang="en-US" sz="1400" dirty="0">
                <a:solidFill>
                  <a:srgbClr val="44546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Bulk data telemetry</a:t>
            </a:r>
          </a:p>
          <a:p>
            <a:pPr marL="285750" lvl="0" indent="-285750">
              <a:buFont typeface="Wingdings" panose="05000000000000000000" pitchFamily="2" charset="2"/>
              <a:buChar char="ü"/>
              <a:defRPr/>
            </a:pPr>
            <a:r>
              <a:rPr lang="en-US" sz="1400" dirty="0">
                <a:solidFill>
                  <a:srgbClr val="44546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Custom commands &amp; events</a:t>
            </a:r>
          </a:p>
          <a:p>
            <a:pPr marL="285750" lvl="0" indent="-285750">
              <a:spcAft>
                <a:spcPts val="600"/>
              </a:spcAft>
              <a:buFont typeface="Wingdings" panose="05000000000000000000" pitchFamily="2" charset="2"/>
              <a:buChar char="ü"/>
              <a:defRPr/>
            </a:pPr>
            <a:r>
              <a:rPr lang="en-US" sz="1400" dirty="0">
                <a:solidFill>
                  <a:srgbClr val="44546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IoT sensors and controls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954E62D-C11C-41B9-9D7D-475804CD9BEF}"/>
              </a:ext>
            </a:extLst>
          </p:cNvPr>
          <p:cNvSpPr txBox="1"/>
          <p:nvPr/>
        </p:nvSpPr>
        <p:spPr>
          <a:xfrm>
            <a:off x="10192339" y="5084491"/>
            <a:ext cx="1999661" cy="1107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182880" tIns="182880" rIns="182880" bIns="182880" rtlCol="0">
            <a:spAutoFit/>
          </a:bodyPr>
          <a:lstStyle/>
          <a:p>
            <a:r>
              <a:rPr lang="en-US" sz="1600" dirty="0">
                <a:solidFill>
                  <a:srgbClr val="44546A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TR-181/Device:2 Data Model Capabilities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762438-BB5F-432D-863E-BBFEAA74A7BD}"/>
              </a:ext>
            </a:extLst>
          </p:cNvPr>
          <p:cNvSpPr txBox="1"/>
          <p:nvPr/>
        </p:nvSpPr>
        <p:spPr>
          <a:xfrm>
            <a:off x="107565" y="366853"/>
            <a:ext cx="3727317" cy="2139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defTabSz="713232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>
              <a:spcAft>
                <a:spcPts val="600"/>
              </a:spcAft>
            </a:pPr>
            <a:r>
              <a:rPr lang="en-US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USP Controllers and Agents have: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1" dirty="0"/>
              <a:t>Persistent connections </a:t>
            </a:r>
            <a:r>
              <a:rPr lang="en-US" dirty="0"/>
              <a:t>to reduce handshakes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Clear </a:t>
            </a:r>
            <a:r>
              <a:rPr lang="en-US" b="1" dirty="0"/>
              <a:t>trust relationship </a:t>
            </a:r>
            <a:r>
              <a:rPr lang="en-US" dirty="0"/>
              <a:t>establishment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Optional </a:t>
            </a:r>
            <a:r>
              <a:rPr lang="en-US" b="1" dirty="0"/>
              <a:t>end-to-end application layer TLS </a:t>
            </a:r>
            <a:r>
              <a:rPr lang="en-US" dirty="0"/>
              <a:t>session context</a:t>
            </a:r>
            <a:endParaRPr lang="en-US" b="1" dirty="0"/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1" dirty="0"/>
              <a:t>Role-based access control </a:t>
            </a:r>
            <a:r>
              <a:rPr lang="en-US" dirty="0"/>
              <a:t>to service elements for privacy and security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Flexible transport that can be </a:t>
            </a:r>
            <a:r>
              <a:rPr lang="en-US" b="1" dirty="0"/>
              <a:t>cloud independent </a:t>
            </a:r>
            <a:r>
              <a:rPr lang="en-US" dirty="0"/>
              <a:t>or not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3026F1B-E84D-451A-808E-5FBF17B05CE9}"/>
              </a:ext>
            </a:extLst>
          </p:cNvPr>
          <p:cNvSpPr txBox="1"/>
          <p:nvPr/>
        </p:nvSpPr>
        <p:spPr>
          <a:xfrm>
            <a:off x="7460690" y="4146733"/>
            <a:ext cx="14765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USP Agents</a:t>
            </a:r>
          </a:p>
        </p:txBody>
      </p:sp>
    </p:spTree>
    <p:extLst>
      <p:ext uri="{BB962C8B-B14F-4D97-AF65-F5344CB8AC3E}">
        <p14:creationId xmlns:p14="http://schemas.microsoft.com/office/powerpoint/2010/main" val="38450636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3BDFCA8-03DF-5888-2AA8-17BA67F9F6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Multi-controller architecture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B7AFEAB-99AB-E4C1-14E3-AD057DB90F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Unlike TR-069, a 5G-RG using USP is not bound to a single ACS</a:t>
            </a:r>
          </a:p>
          <a:p>
            <a:r>
              <a:rPr lang="en-US" dirty="0"/>
              <a:t>Multiple “Controllers” can access and manipulate a USP Agent</a:t>
            </a:r>
          </a:p>
          <a:p>
            <a:r>
              <a:rPr lang="en-US" dirty="0"/>
              <a:t>Each Controller is bound by Role Based Access Control (RBAC) to only those objects and parameters (e.g. interfaces and functions) allowed by that Role.</a:t>
            </a:r>
          </a:p>
          <a:p>
            <a:r>
              <a:rPr lang="en-US" dirty="0"/>
              <a:t>Ergo, one Controller can handle some responsibilities while another handles other responsibilities.</a:t>
            </a:r>
          </a:p>
          <a:p>
            <a:r>
              <a:rPr lang="en-US" dirty="0"/>
              <a:t>Those Controllers can be operated by entirely different parties.</a:t>
            </a:r>
          </a:p>
        </p:txBody>
      </p:sp>
    </p:spTree>
    <p:extLst>
      <p:ext uri="{BB962C8B-B14F-4D97-AF65-F5344CB8AC3E}">
        <p14:creationId xmlns:p14="http://schemas.microsoft.com/office/powerpoint/2010/main" val="36494810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66713E-6C8A-7048-3833-8A73C074EE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Re-use of TR-181 Device:2 Data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AD64A7-713E-F26A-4C74-C1870A8977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USP uses the TR-181 Device:2 Data Model to describe device functions and perform operations</a:t>
            </a:r>
          </a:p>
          <a:p>
            <a:r>
              <a:rPr lang="en-US" dirty="0"/>
              <a:t>New 5G interface options have been added since Device:2.14</a:t>
            </a:r>
          </a:p>
          <a:p>
            <a:r>
              <a:rPr lang="en-US" dirty="0"/>
              <a:t>QoS objects and the ability to assign them to interfaces, hosts, and applications have existed for some time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5130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5D74D81-CCD1-5EB9-C2D5-F97E77B9FE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9356" y="3833756"/>
            <a:ext cx="890774" cy="132920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D8A120C-77D5-D0C4-8E28-35E5BFF8FF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4543" y="1694687"/>
            <a:ext cx="879480" cy="8794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7AAED1B-223B-D8C8-31C1-87B26D74DF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8807" y="1675207"/>
            <a:ext cx="879480" cy="87948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5E39655-B713-433C-19D6-DB78D4B1FCA7}"/>
              </a:ext>
            </a:extLst>
          </p:cNvPr>
          <p:cNvSpPr txBox="1"/>
          <p:nvPr/>
        </p:nvSpPr>
        <p:spPr>
          <a:xfrm>
            <a:off x="5251268" y="5135605"/>
            <a:ext cx="11669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5G-RG with USP Agent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EB412E3-8AA9-CC04-AD4D-5C6489FD0481}"/>
              </a:ext>
            </a:extLst>
          </p:cNvPr>
          <p:cNvSpPr txBox="1"/>
          <p:nvPr/>
        </p:nvSpPr>
        <p:spPr>
          <a:xfrm>
            <a:off x="2860808" y="2505670"/>
            <a:ext cx="11669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Operator Function with USP Controller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BAAF348-BE10-33EC-A612-7E6FAE99AD00}"/>
              </a:ext>
            </a:extLst>
          </p:cNvPr>
          <p:cNvSpPr txBox="1"/>
          <p:nvPr/>
        </p:nvSpPr>
        <p:spPr>
          <a:xfrm>
            <a:off x="7765072" y="2486190"/>
            <a:ext cx="11669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Operator Function with USP Controller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28F1AFD-292C-E024-E486-4D41B27AB932}"/>
              </a:ext>
            </a:extLst>
          </p:cNvPr>
          <p:cNvCxnSpPr>
            <a:cxnSpLocks/>
            <a:stCxn id="4" idx="0"/>
            <a:endCxn id="8" idx="2"/>
          </p:cNvCxnSpPr>
          <p:nvPr/>
        </p:nvCxnSpPr>
        <p:spPr>
          <a:xfrm flipH="1" flipV="1">
            <a:off x="3444283" y="3152001"/>
            <a:ext cx="2390460" cy="68175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E949097-9C09-63DC-FD97-C14ED0F82F3A}"/>
              </a:ext>
            </a:extLst>
          </p:cNvPr>
          <p:cNvCxnSpPr>
            <a:cxnSpLocks/>
            <a:endCxn id="9" idx="2"/>
          </p:cNvCxnSpPr>
          <p:nvPr/>
        </p:nvCxnSpPr>
        <p:spPr>
          <a:xfrm flipV="1">
            <a:off x="6191794" y="3132521"/>
            <a:ext cx="2156753" cy="70123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Title 3">
            <a:extLst>
              <a:ext uri="{FF2B5EF4-FFF2-40B4-BE49-F238E27FC236}">
                <a16:creationId xmlns:a16="http://schemas.microsoft.com/office/drawing/2014/main" id="{D40DA396-2482-6185-C01D-4448CBB021C1}"/>
              </a:ext>
            </a:extLst>
          </p:cNvPr>
          <p:cNvSpPr txBox="1">
            <a:spLocks/>
          </p:cNvSpPr>
          <p:nvPr/>
        </p:nvSpPr>
        <p:spPr>
          <a:xfrm>
            <a:off x="0" y="-3052"/>
            <a:ext cx="12192000" cy="374881"/>
          </a:xfrm>
          <a:prstGeom prst="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Example Use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68AD0A0-9666-1C85-5F50-7424DB66CFD1}"/>
              </a:ext>
            </a:extLst>
          </p:cNvPr>
          <p:cNvSpPr txBox="1"/>
          <p:nvPr/>
        </p:nvSpPr>
        <p:spPr>
          <a:xfrm>
            <a:off x="7029973" y="3388708"/>
            <a:ext cx="11669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RBAC to appropriate USP Agent functions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40BE73F-A617-91D6-6174-73C3097A059D}"/>
              </a:ext>
            </a:extLst>
          </p:cNvPr>
          <p:cNvSpPr txBox="1"/>
          <p:nvPr/>
        </p:nvSpPr>
        <p:spPr>
          <a:xfrm>
            <a:off x="3723863" y="3391856"/>
            <a:ext cx="11669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RBAC to appropriate USP Agent functions</a:t>
            </a:r>
          </a:p>
        </p:txBody>
      </p:sp>
    </p:spTree>
    <p:extLst>
      <p:ext uri="{BB962C8B-B14F-4D97-AF65-F5344CB8AC3E}">
        <p14:creationId xmlns:p14="http://schemas.microsoft.com/office/powerpoint/2010/main" val="23171445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66713E-6C8A-7048-3833-8A73C074EE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USP and TR-069 </a:t>
            </a:r>
            <a:r>
              <a:rPr lang="en-US"/>
              <a:t>can operate </a:t>
            </a:r>
            <a:r>
              <a:rPr lang="en-US" dirty="0"/>
              <a:t>together!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AD64A7-713E-F26A-4C74-C1870A8977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Another valid use case is to use TR-069 for traditional ACS functions while operating a USP Agent for other operator functions</a:t>
            </a:r>
          </a:p>
          <a:p>
            <a:r>
              <a:rPr lang="en-US" dirty="0"/>
              <a:t>Unified use of Device:2 data model allows for this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53421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423</Words>
  <Application>Microsoft Office PowerPoint</Application>
  <PresentationFormat>Widescreen</PresentationFormat>
  <Paragraphs>58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Calibri</vt:lpstr>
      <vt:lpstr>Calibri Light</vt:lpstr>
      <vt:lpstr>Open Sans</vt:lpstr>
      <vt:lpstr>Open Sans Extrabold</vt:lpstr>
      <vt:lpstr>Open Sans Semibold</vt:lpstr>
      <vt:lpstr>Wingdings</vt:lpstr>
      <vt:lpstr>Office Theme</vt:lpstr>
      <vt:lpstr>TR-369 (USP) on the 5G-RG</vt:lpstr>
      <vt:lpstr>About TR-369 – The User Services Platform</vt:lpstr>
      <vt:lpstr>The USP ecosystem</vt:lpstr>
      <vt:lpstr>Multi-controller architecture</vt:lpstr>
      <vt:lpstr>Re-use of TR-181 Device:2 Data Model</vt:lpstr>
      <vt:lpstr>PowerPoint Presentation</vt:lpstr>
      <vt:lpstr>USP and TR-069 can operate together!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Jason Walls</dc:creator>
  <cp:lastModifiedBy>Jason Walls</cp:lastModifiedBy>
  <cp:revision>7</cp:revision>
  <dcterms:created xsi:type="dcterms:W3CDTF">2022-12-01T17:16:08Z</dcterms:created>
  <dcterms:modified xsi:type="dcterms:W3CDTF">2022-12-08T00:42:22Z</dcterms:modified>
</cp:coreProperties>
</file>