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13"/>
  </p:notesMasterIdLst>
  <p:sldIdLst>
    <p:sldId id="256" r:id="rId3"/>
    <p:sldId id="388" r:id="rId4"/>
    <p:sldId id="397" r:id="rId5"/>
    <p:sldId id="399" r:id="rId6"/>
    <p:sldId id="400" r:id="rId7"/>
    <p:sldId id="851" r:id="rId8"/>
    <p:sldId id="853" r:id="rId9"/>
    <p:sldId id="852" r:id="rId10"/>
    <p:sldId id="854" r:id="rId11"/>
    <p:sldId id="269"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white 白底" id="{48273BEF-E86D-1E41-894E-82DC393DEF7E}">
          <p14:sldIdLst>
            <p14:sldId id="256"/>
            <p14:sldId id="388"/>
            <p14:sldId id="397"/>
            <p14:sldId id="399"/>
            <p14:sldId id="400"/>
            <p14:sldId id="851"/>
            <p14:sldId id="853"/>
            <p14:sldId id="852"/>
            <p14:sldId id="854"/>
            <p14:sldId id="269"/>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景然(Jorain)" initials="陈景然(Jorain)" lastIdx="1" clrIdx="0">
    <p:extLst>
      <p:ext uri="{19B8F6BF-5375-455C-9EA6-DF929625EA0E}">
        <p15:presenceInfo xmlns:p15="http://schemas.microsoft.com/office/powerpoint/2012/main" userId="S-1-5-21-1439682878-3164288827-2260694920-709163" providerId="AD"/>
      </p:ext>
    </p:extLst>
  </p:cmAuthor>
  <p:cmAuthor id="2" name="OPPO_Haorui" initials="O" lastIdx="3" clrIdx="1">
    <p:extLst>
      <p:ext uri="{19B8F6BF-5375-455C-9EA6-DF929625EA0E}">
        <p15:presenceInfo xmlns:p15="http://schemas.microsoft.com/office/powerpoint/2012/main" userId="OPPO_Haoru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6A38"/>
    <a:srgbClr val="2DC84D"/>
    <a:srgbClr val="5E5E5E"/>
    <a:srgbClr val="CAC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个性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个性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个性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369" autoAdjust="0"/>
  </p:normalViewPr>
  <p:slideViewPr>
    <p:cSldViewPr snapToGrid="0" snapToObjects="1">
      <p:cViewPr varScale="1">
        <p:scale>
          <a:sx n="42" d="100"/>
          <a:sy n="42" d="100"/>
        </p:scale>
        <p:origin x="1458" y="72"/>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5099304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955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362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sz="2200" b="0" i="0" u="none" strike="noStrike" baseline="0" dirty="0">
              <a:latin typeface="Helvetica Neue"/>
              <a:ea typeface="Helvetica Neue"/>
              <a:cs typeface="Helvetica Neue"/>
              <a:sym typeface="Helvetica Neue"/>
            </a:endParaRPr>
          </a:p>
        </p:txBody>
      </p:sp>
    </p:spTree>
    <p:extLst>
      <p:ext uri="{BB962C8B-B14F-4D97-AF65-F5344CB8AC3E}">
        <p14:creationId xmlns:p14="http://schemas.microsoft.com/office/powerpoint/2010/main" val="9904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510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09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970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7465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age 标题页">
    <p:spTree>
      <p:nvGrpSpPr>
        <p:cNvPr id="1" name=""/>
        <p:cNvGrpSpPr/>
        <p:nvPr/>
      </p:nvGrpSpPr>
      <p:grpSpPr>
        <a:xfrm>
          <a:off x="0" y="0"/>
          <a:ext cx="0" cy="0"/>
          <a:chOff x="0" y="0"/>
          <a:chExt cx="0" cy="0"/>
        </a:xfrm>
      </p:grpSpPr>
      <p:sp>
        <p:nvSpPr>
          <p:cNvPr id="3" name="文本框 2"/>
          <p:cNvSpPr txBox="1"/>
          <p:nvPr userDrawn="1"/>
        </p:nvSpPr>
        <p:spPr>
          <a:xfrm>
            <a:off x="776601" y="5189107"/>
            <a:ext cx="440266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fld id="{12F2057F-15F5-E144-AA3F-AC697ED73110}" type="datetime1">
              <a:rPr kumimoji="0" lang="zh-CN" altLang="en-US" sz="5000" b="1" i="0" u="none" strike="noStrike" cap="none" spc="0" normalizeH="0" baseline="0" smtClean="0">
                <a:ln>
                  <a:noFill/>
                </a:ln>
                <a:solidFill>
                  <a:srgbClr val="046A38"/>
                </a:solidFill>
                <a:effectLst/>
                <a:uFillTx/>
                <a:latin typeface="OPPOSans R" charset="-122"/>
                <a:ea typeface="OPPOSans R" charset="-122"/>
                <a:cs typeface="OPPOSans R" charset="-122"/>
                <a:sym typeface="Helvetica Neue"/>
              </a:rPr>
              <a:pPr marL="0" marR="0" indent="0" algn="l" defTabSz="825500" rtl="0" fontAlgn="auto" latinLnBrk="0" hangingPunct="0">
                <a:lnSpc>
                  <a:spcPct val="100000"/>
                </a:lnSpc>
                <a:spcBef>
                  <a:spcPts val="0"/>
                </a:spcBef>
                <a:spcAft>
                  <a:spcPts val="0"/>
                </a:spcAft>
                <a:buClrTx/>
                <a:buSzTx/>
                <a:buFontTx/>
                <a:buNone/>
                <a:tabLst/>
              </a:pPr>
              <a:t>2023/2/9</a:t>
            </a:fld>
            <a:endParaRPr kumimoji="0" lang="zh-CN" altLang="en-US" sz="5000" b="1" i="0" u="none" strike="noStrike" cap="none" spc="0" normalizeH="0" baseline="0" dirty="0">
              <a:ln>
                <a:noFill/>
              </a:ln>
              <a:solidFill>
                <a:srgbClr val="046A38"/>
              </a:solidFill>
              <a:effectLst/>
              <a:uFillTx/>
              <a:latin typeface="OPPOSans R" charset="-122"/>
              <a:ea typeface="OPPOSans R" charset="-122"/>
              <a:cs typeface="OPPOSans R" charset="-122"/>
              <a:sym typeface="Helvetica Neue"/>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8" y="12677574"/>
            <a:ext cx="2377165" cy="565200"/>
          </a:xfrm>
          <a:prstGeom prst="rect">
            <a:avLst/>
          </a:prstGeom>
        </p:spPr>
      </p:pic>
      <p:sp>
        <p:nvSpPr>
          <p:cNvPr id="5" name="标题 4"/>
          <p:cNvSpPr>
            <a:spLocks noGrp="1"/>
          </p:cNvSpPr>
          <p:nvPr>
            <p:ph type="title"/>
          </p:nvPr>
        </p:nvSpPr>
        <p:spPr>
          <a:xfrm>
            <a:off x="776601" y="508993"/>
            <a:ext cx="22841775" cy="1607674"/>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extLst>
              <p:ext uri="{D42A27DB-BD31-4B8C-83A1-F6EECF244321}">
                <p14:modId xmlns:p14="http://schemas.microsoft.com/office/powerpoint/2010/main" val="1336038233"/>
              </p:ext>
            </p:extLst>
          </p:nvPr>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A 内容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0" name="文本占位符 9"/>
          <p:cNvSpPr>
            <a:spLocks noGrp="1"/>
          </p:cNvSpPr>
          <p:nvPr>
            <p:ph type="body" sz="quarter" idx="10"/>
          </p:nvPr>
        </p:nvSpPr>
        <p:spPr>
          <a:xfrm>
            <a:off x="776506" y="3423684"/>
            <a:ext cx="22841774" cy="9200693"/>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文本占位符 5"/>
          <p:cNvSpPr>
            <a:spLocks noGrp="1"/>
          </p:cNvSpPr>
          <p:nvPr>
            <p:ph type="body" sz="quarter" idx="11"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B 内容页2拦">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3" name="文本占位符 12"/>
          <p:cNvSpPr>
            <a:spLocks noGrp="1"/>
          </p:cNvSpPr>
          <p:nvPr>
            <p:ph type="body" sz="quarter" idx="12"/>
          </p:nvPr>
        </p:nvSpPr>
        <p:spPr>
          <a:xfrm>
            <a:off x="776288" y="3424238"/>
            <a:ext cx="10111452"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0" name="文本占位符 19"/>
          <p:cNvSpPr>
            <a:spLocks noGrp="1"/>
          </p:cNvSpPr>
          <p:nvPr>
            <p:ph type="body" sz="quarter" idx="13"/>
          </p:nvPr>
        </p:nvSpPr>
        <p:spPr>
          <a:xfrm>
            <a:off x="13163550" y="3424238"/>
            <a:ext cx="1045472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C 图文内容页">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a:t>单击此处编辑母版标题样式</a:t>
            </a:r>
          </a:p>
        </p:txBody>
      </p:sp>
      <p:sp>
        <p:nvSpPr>
          <p:cNvPr id="7" name="文本占位符 5"/>
          <p:cNvSpPr>
            <a:spLocks noGrp="1"/>
          </p:cNvSpPr>
          <p:nvPr>
            <p:ph type="body" sz="quarter" idx="10"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
        <p:nvSpPr>
          <p:cNvPr id="9" name="图片占位符 8"/>
          <p:cNvSpPr>
            <a:spLocks noGrp="1"/>
          </p:cNvSpPr>
          <p:nvPr>
            <p:ph type="pic" sz="quarter" idx="11"/>
          </p:nvPr>
        </p:nvSpPr>
        <p:spPr>
          <a:xfrm>
            <a:off x="12503150" y="2168525"/>
            <a:ext cx="11115675" cy="10455275"/>
          </a:xfrm>
          <a:prstGeom prst="rect">
            <a:avLst/>
          </a:prstGeom>
        </p:spPr>
        <p:txBody>
          <a:bodyPr/>
          <a:lstStyle/>
          <a:p>
            <a:endParaRPr kumimoji="1" lang="zh-CN" altLang="en-US" dirty="0"/>
          </a:p>
        </p:txBody>
      </p:sp>
      <p:sp>
        <p:nvSpPr>
          <p:cNvPr id="12" name="内容占位符 11"/>
          <p:cNvSpPr>
            <a:spLocks noGrp="1"/>
          </p:cNvSpPr>
          <p:nvPr>
            <p:ph sz="quarter" idx="12"/>
          </p:nvPr>
        </p:nvSpPr>
        <p:spPr>
          <a:xfrm>
            <a:off x="776288" y="3424238"/>
            <a:ext cx="8686689"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a:t>单击此处编辑母版标题样式</a:t>
            </a:r>
          </a:p>
        </p:txBody>
      </p:sp>
      <p:sp>
        <p:nvSpPr>
          <p:cNvPr id="5" name="图片占位符 4"/>
          <p:cNvSpPr>
            <a:spLocks noGrp="1"/>
          </p:cNvSpPr>
          <p:nvPr>
            <p:ph type="pic" sz="quarter" idx="10"/>
          </p:nvPr>
        </p:nvSpPr>
        <p:spPr>
          <a:xfrm>
            <a:off x="733425" y="2147888"/>
            <a:ext cx="11409363" cy="10504487"/>
          </a:xfrm>
          <a:prstGeom prst="rect">
            <a:avLst/>
          </a:prstGeom>
        </p:spPr>
        <p:txBody>
          <a:bodyPr/>
          <a:lstStyle/>
          <a:p>
            <a:endParaRPr kumimoji="1" lang="zh-CN" altLang="en-US"/>
          </a:p>
        </p:txBody>
      </p:sp>
      <p:sp>
        <p:nvSpPr>
          <p:cNvPr id="7" name="图片占位符 6"/>
          <p:cNvSpPr>
            <a:spLocks noGrp="1"/>
          </p:cNvSpPr>
          <p:nvPr>
            <p:ph type="pic" sz="quarter" idx="11"/>
          </p:nvPr>
        </p:nvSpPr>
        <p:spPr>
          <a:xfrm>
            <a:off x="12758739" y="2147888"/>
            <a:ext cx="10859542" cy="10504487"/>
          </a:xfrm>
          <a:prstGeom prst="rect">
            <a:avLst/>
          </a:prstGeom>
        </p:spPr>
        <p:txBody>
          <a:bodyPr/>
          <a:lstStyle/>
          <a:p>
            <a:endParaRPr kumimoji="1" lang="zh-CN" altLang="en-US"/>
          </a:p>
        </p:txBody>
      </p:sp>
      <p:sp>
        <p:nvSpPr>
          <p:cNvPr id="14"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Page E 纯图片">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24384000" cy="13716000"/>
          </a:xfrm>
          <a:prstGeom prst="rect">
            <a:avLst/>
          </a:prstGeom>
        </p:spPr>
        <p:txBody>
          <a:bodyPr/>
          <a:lstStyle/>
          <a:p>
            <a:endParaRPr kumimoji="1" lang="zh-CN" altLang="en-US"/>
          </a:p>
        </p:txBody>
      </p:sp>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Page D 图+标题">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1588"/>
            <a:ext cx="24426401" cy="13717588"/>
          </a:xfrm>
          <a:prstGeom prst="rect">
            <a:avLst/>
          </a:prstGeom>
        </p:spPr>
        <p:txBody>
          <a:bodyPr/>
          <a:lstStyle/>
          <a:p>
            <a:endParaRPr kumimoji="1" lang="zh-CN" altLang="en-US"/>
          </a:p>
        </p:txBody>
      </p:sp>
      <p:sp>
        <p:nvSpPr>
          <p:cNvPr id="96" name="线条"/>
          <p:cNvSpPr/>
          <p:nvPr/>
        </p:nvSpPr>
        <p:spPr>
          <a:xfrm>
            <a:off x="-59199" y="-1259"/>
            <a:ext cx="24443199" cy="13660746"/>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 name="标题 3"/>
          <p:cNvSpPr>
            <a:spLocks noGrp="1"/>
          </p:cNvSpPr>
          <p:nvPr>
            <p:ph type="title"/>
          </p:nvPr>
        </p:nvSpPr>
        <p:spPr>
          <a:xfrm>
            <a:off x="1010691" y="5560397"/>
            <a:ext cx="22841775" cy="1592956"/>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t Page D 图+文本">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0"/>
            <a:ext cx="24423573" cy="13716000"/>
          </a:xfrm>
          <a:prstGeom prst="rect">
            <a:avLst/>
          </a:prstGeom>
        </p:spPr>
        <p:txBody>
          <a:bodyPr/>
          <a:lstStyle/>
          <a:p>
            <a:endParaRPr kumimoji="1" lang="zh-CN" altLang="en-US"/>
          </a:p>
        </p:txBody>
      </p:sp>
      <p:sp>
        <p:nvSpPr>
          <p:cNvPr id="96" name="线条"/>
          <p:cNvSpPr/>
          <p:nvPr/>
        </p:nvSpPr>
        <p:spPr>
          <a:xfrm>
            <a:off x="95718" y="22167"/>
            <a:ext cx="24502401" cy="13693833"/>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8" name="表格 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
        <p:nvSpPr>
          <p:cNvPr id="6" name="内容占位符 5"/>
          <p:cNvSpPr>
            <a:spLocks noGrp="1"/>
          </p:cNvSpPr>
          <p:nvPr>
            <p:ph sz="quarter" idx="11"/>
          </p:nvPr>
        </p:nvSpPr>
        <p:spPr>
          <a:xfrm>
            <a:off x="776288" y="3424238"/>
            <a:ext cx="9388438"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5" name="表格占位符 4"/>
          <p:cNvSpPr>
            <a:spLocks noGrp="1"/>
          </p:cNvSpPr>
          <p:nvPr>
            <p:ph type="tbl" sz="quarter" idx="10"/>
          </p:nvPr>
        </p:nvSpPr>
        <p:spPr>
          <a:xfrm>
            <a:off x="776288" y="2800350"/>
            <a:ext cx="22842537" cy="9229725"/>
          </a:xfrm>
        </p:spPr>
        <p:txBody>
          <a:bodyPr/>
          <a:lstStyle/>
          <a:p>
            <a:endParaRPr kumimoji="1" lang="zh-CN" altLang="en-US"/>
          </a:p>
        </p:txBody>
      </p:sp>
      <p:sp>
        <p:nvSpPr>
          <p:cNvPr id="6"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5E5E5E"/>
                </a:solidFill>
                <a:effectLst/>
                <a:uFillTx/>
                <a:latin typeface="OPPOSans R" charset="-122"/>
                <a:ea typeface="OPPOSans R" charset="-122"/>
                <a:cs typeface="OPPOSans R"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空白页">
    <p:spTree>
      <p:nvGrpSpPr>
        <p:cNvPr id="1" name=""/>
        <p:cNvGrpSpPr/>
        <p:nvPr/>
      </p:nvGrpSpPr>
      <p:grpSpPr>
        <a:xfrm>
          <a:off x="0" y="0"/>
          <a:ext cx="0" cy="0"/>
          <a:chOff x="0" y="0"/>
          <a:chExt cx="0" cy="0"/>
        </a:xfrm>
      </p:grpSpPr>
      <p:graphicFrame>
        <p:nvGraphicFramePr>
          <p:cNvPr id="3" name="表格 2"/>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End Page">
    <p:spTree>
      <p:nvGrpSpPr>
        <p:cNvPr id="1" name=""/>
        <p:cNvGrpSpPr/>
        <p:nvPr/>
      </p:nvGrpSpPr>
      <p:grpSpPr>
        <a:xfrm>
          <a:off x="0" y="0"/>
          <a:ext cx="0" cy="0"/>
          <a:chOff x="0" y="0"/>
          <a:chExt cx="0" cy="0"/>
        </a:xfrm>
      </p:grpSpPr>
      <p:sp>
        <p:nvSpPr>
          <p:cNvPr id="127" name="Thank you"/>
          <p:cNvSpPr txBox="1"/>
          <p:nvPr/>
        </p:nvSpPr>
        <p:spPr>
          <a:xfrm>
            <a:off x="782238" y="5041046"/>
            <a:ext cx="11634867" cy="8720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ct val="20000"/>
              </a:lnSpc>
              <a:defRPr sz="5000" b="0">
                <a:solidFill>
                  <a:srgbClr val="2C683D"/>
                </a:solidFill>
                <a:latin typeface="Helvetica"/>
                <a:ea typeface="Helvetica"/>
                <a:cs typeface="Helvetica"/>
                <a:sym typeface="Helvetica"/>
              </a:defRPr>
            </a:lvl1pPr>
          </a:lstStyle>
          <a:p>
            <a:pPr>
              <a:lnSpc>
                <a:spcPct val="100000"/>
              </a:lnSpc>
            </a:pPr>
            <a:r>
              <a:rPr dirty="0">
                <a:solidFill>
                  <a:srgbClr val="2DC84D"/>
                </a:solidFill>
                <a:latin typeface="OPPOSans R" charset="-122"/>
                <a:ea typeface="OPPOSans R" charset="-122"/>
                <a:cs typeface="OPPOSans R" charset="-122"/>
              </a:rPr>
              <a:t>Thank you</a:t>
            </a:r>
            <a:endParaRPr lang="en-US" dirty="0">
              <a:solidFill>
                <a:srgbClr val="2DC84D"/>
              </a:solidFill>
              <a:latin typeface="OPPOSans R" charset="-122"/>
              <a:ea typeface="OPPOSans R" charset="-122"/>
              <a:cs typeface="OPPOSans R" charset="-122"/>
            </a:endParaRPr>
          </a:p>
        </p:txBody>
      </p:sp>
      <p:graphicFrame>
        <p:nvGraphicFramePr>
          <p:cNvPr id="6" name="表格 5"/>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pic>
        <p:nvPicPr>
          <p:cNvPr id="7" name="图片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76601" y="12677574"/>
            <a:ext cx="2377165" cy="565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
    <p:bg>
      <p:bgPr>
        <a:solidFill>
          <a:srgbClr val="046A38"/>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目录</a:t>
            </a:r>
          </a:p>
        </p:txBody>
      </p:sp>
      <p:sp>
        <p:nvSpPr>
          <p:cNvPr id="7" name="文本占位符 6"/>
          <p:cNvSpPr>
            <a:spLocks noGrp="1"/>
          </p:cNvSpPr>
          <p:nvPr>
            <p:ph type="body" sz="quarter" idx="10"/>
          </p:nvPr>
        </p:nvSpPr>
        <p:spPr>
          <a:xfrm>
            <a:off x="733425" y="3359150"/>
            <a:ext cx="22840950" cy="9272588"/>
          </a:xfrm>
          <a:prstGeom prst="rect">
            <a:avLst/>
          </a:prstGeom>
        </p:spPr>
        <p:txBody>
          <a:bodyPr/>
          <a:lstStyle>
            <a:lvl1pPr marL="685800" indent="-685800">
              <a:lnSpc>
                <a:spcPct val="150000"/>
              </a:lnSpc>
              <a:buFont typeface="Arial" charset="0"/>
              <a:buChar char="•"/>
              <a:defRPr>
                <a:solidFill>
                  <a:srgbClr val="2DC84D"/>
                </a:solidFill>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a:t>
            </a:r>
          </a:p>
        </p:txBody>
      </p:sp>
      <p:graphicFrame>
        <p:nvGraphicFramePr>
          <p:cNvPr id="9" name="表格 8"/>
          <p:cNvGraphicFramePr>
            <a:graphicFrameLocks noGrp="1"/>
          </p:cNvGraphicFramePr>
          <p:nvPr userDrawn="1">
            <p:extLst>
              <p:ext uri="{D42A27DB-BD31-4B8C-83A1-F6EECF244321}">
                <p14:modId xmlns:p14="http://schemas.microsoft.com/office/powerpoint/2010/main" val="1097037456"/>
              </p:ext>
            </p:extLst>
          </p:nvPr>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age A 内容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10" name="文本占位符 9"/>
          <p:cNvSpPr>
            <a:spLocks noGrp="1"/>
          </p:cNvSpPr>
          <p:nvPr>
            <p:ph type="body" sz="quarter" idx="10"/>
          </p:nvPr>
        </p:nvSpPr>
        <p:spPr>
          <a:xfrm>
            <a:off x="776506" y="3423684"/>
            <a:ext cx="22841774" cy="9200693"/>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0" name="文本占位符 5"/>
          <p:cNvSpPr>
            <a:spLocks noGrp="1"/>
          </p:cNvSpPr>
          <p:nvPr>
            <p:ph type="body" sz="quarter" idx="11"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929292"/>
                </a:solidFill>
                <a:effectLst/>
                <a:uFillTx/>
                <a:latin typeface="OPPOSans M" charset="-122"/>
                <a:ea typeface="OPPOSans M" charset="-122"/>
                <a:cs typeface="OPPOSans M"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ent Page D 图+文本">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 y="0"/>
            <a:ext cx="24423573" cy="13716000"/>
          </a:xfrm>
          <a:prstGeom prst="rect">
            <a:avLst/>
          </a:prstGeom>
        </p:spPr>
        <p:txBody>
          <a:bodyPr/>
          <a:lstStyle/>
          <a:p>
            <a:endParaRPr kumimoji="1" lang="zh-CN" altLang="en-US"/>
          </a:p>
        </p:txBody>
      </p:sp>
      <p:sp>
        <p:nvSpPr>
          <p:cNvPr id="96" name="线条"/>
          <p:cNvSpPr/>
          <p:nvPr/>
        </p:nvSpPr>
        <p:spPr>
          <a:xfrm>
            <a:off x="95718" y="22167"/>
            <a:ext cx="24502401" cy="13693833"/>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7" name="线条"/>
          <p:cNvSpPr/>
          <p:nvPr/>
        </p:nvSpPr>
        <p:spPr>
          <a:xfrm flipH="1">
            <a:off x="-130647" y="103915"/>
            <a:ext cx="24514187" cy="13693799"/>
          </a:xfrm>
          <a:prstGeom prst="line">
            <a:avLst/>
          </a:prstGeom>
          <a:ln w="635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8" name="表格 7"/>
          <p:cNvGraphicFramePr>
            <a:graphicFrameLocks noGrp="1"/>
          </p:cNvGraphicFramePr>
          <p:nvPr userDrawn="1">
            <p:extLst>
              <p:ext uri="{D42A27DB-BD31-4B8C-83A1-F6EECF244321}">
                <p14:modId xmlns:p14="http://schemas.microsoft.com/office/powerpoint/2010/main" val="1097037456"/>
              </p:ext>
            </p:extLst>
          </p:nvPr>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
        <p:nvSpPr>
          <p:cNvPr id="6" name="内容占位符 5"/>
          <p:cNvSpPr>
            <a:spLocks noGrp="1"/>
          </p:cNvSpPr>
          <p:nvPr>
            <p:ph sz="quarter" idx="11"/>
          </p:nvPr>
        </p:nvSpPr>
        <p:spPr>
          <a:xfrm>
            <a:off x="776288" y="3424238"/>
            <a:ext cx="9388438" cy="919956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5" name="表格占位符 4"/>
          <p:cNvSpPr>
            <a:spLocks noGrp="1"/>
          </p:cNvSpPr>
          <p:nvPr>
            <p:ph type="tbl" sz="quarter" idx="10"/>
          </p:nvPr>
        </p:nvSpPr>
        <p:spPr>
          <a:xfrm>
            <a:off x="776288" y="2800350"/>
            <a:ext cx="22842537" cy="9229725"/>
          </a:xfrm>
        </p:spPr>
        <p:txBody>
          <a:bodyPr/>
          <a:lstStyle/>
          <a:p>
            <a:endParaRPr kumimoji="1" lang="zh-CN" altLang="en-US"/>
          </a:p>
        </p:txBody>
      </p:sp>
      <p:sp>
        <p:nvSpPr>
          <p:cNvPr id="6" name="文本占位符 5"/>
          <p:cNvSpPr>
            <a:spLocks noGrp="1"/>
          </p:cNvSpPr>
          <p:nvPr>
            <p:ph type="body" sz="quarter" idx="12" hasCustomPrompt="1"/>
          </p:nvPr>
        </p:nvSpPr>
        <p:spPr>
          <a:xfrm>
            <a:off x="2818191" y="12877310"/>
            <a:ext cx="10271642" cy="489615"/>
          </a:xfrm>
          <a:prstGeom prst="rect">
            <a:avLst/>
          </a:prstGeom>
        </p:spPr>
        <p:txBody>
          <a:bodyPr anchor="ctr">
            <a:normAutofit/>
          </a:bodyPr>
          <a:lstStyle>
            <a:lvl1pPr marL="0" marR="0" indent="0" algn="l" defTabSz="825500" rtl="0" fontAlgn="auto" latinLnBrk="0" hangingPunct="0">
              <a:lnSpc>
                <a:spcPct val="100000"/>
              </a:lnSpc>
              <a:spcBef>
                <a:spcPts val="0"/>
              </a:spcBef>
              <a:spcAft>
                <a:spcPts val="0"/>
              </a:spcAft>
              <a:buClrTx/>
              <a:buSzTx/>
              <a:buFontTx/>
              <a:buNone/>
              <a:tabLst/>
              <a:defRPr kumimoji="0" lang="zh-CN" altLang="en-US" sz="2000" b="0" i="0" u="none" strike="noStrike" cap="none" spc="0" normalizeH="0" baseline="0" dirty="0">
                <a:ln>
                  <a:noFill/>
                </a:ln>
                <a:solidFill>
                  <a:srgbClr val="929292"/>
                </a:solidFill>
                <a:effectLst/>
                <a:uFillTx/>
                <a:latin typeface="OPPOSans M" charset="-122"/>
                <a:ea typeface="OPPOSans M" charset="-122"/>
                <a:cs typeface="OPPOSans M"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p>
        </p:txBody>
      </p:sp>
    </p:spTree>
    <p:extLst>
      <p:ext uri="{BB962C8B-B14F-4D97-AF65-F5344CB8AC3E}">
        <p14:creationId xmlns:p14="http://schemas.microsoft.com/office/powerpoint/2010/main" val="147771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End Page">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8" y="12677574"/>
            <a:ext cx="2377165" cy="565200"/>
          </a:xfrm>
          <a:prstGeom prst="rect">
            <a:avLst/>
          </a:prstGeom>
        </p:spPr>
      </p:pic>
      <p:sp>
        <p:nvSpPr>
          <p:cNvPr id="127" name="Thank you"/>
          <p:cNvSpPr txBox="1"/>
          <p:nvPr/>
        </p:nvSpPr>
        <p:spPr>
          <a:xfrm>
            <a:off x="782238" y="5041046"/>
            <a:ext cx="11634867" cy="8720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20000"/>
              </a:lnSpc>
              <a:defRPr sz="5000" b="0">
                <a:solidFill>
                  <a:srgbClr val="2C683D"/>
                </a:solidFill>
                <a:latin typeface="Helvetica"/>
                <a:ea typeface="Helvetica"/>
                <a:cs typeface="Helvetica"/>
                <a:sym typeface="Helvetica"/>
              </a:defRPr>
            </a:lvl1pPr>
          </a:lstStyle>
          <a:p>
            <a:pPr>
              <a:lnSpc>
                <a:spcPct val="100000"/>
              </a:lnSpc>
            </a:pPr>
            <a:r>
              <a:rPr dirty="0">
                <a:latin typeface="OPPOSans R" charset="-122"/>
                <a:ea typeface="OPPOSans R" charset="-122"/>
                <a:cs typeface="OPPOSans R" charset="-122"/>
              </a:rPr>
              <a:t>Thank you</a:t>
            </a:r>
            <a:endParaRPr lang="en-US" dirty="0">
              <a:latin typeface="OPPOSans R" charset="-122"/>
              <a:ea typeface="OPPOSans R" charset="-122"/>
              <a:cs typeface="OPPOSans R" charset="-122"/>
            </a:endParaRPr>
          </a:p>
        </p:txBody>
      </p:sp>
      <p:graphicFrame>
        <p:nvGraphicFramePr>
          <p:cNvPr id="6" name="表格 5"/>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6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标题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76601" y="12677574"/>
            <a:ext cx="2377165" cy="565200"/>
          </a:xfrm>
          <a:prstGeom prst="rect">
            <a:avLst/>
          </a:prstGeom>
        </p:spPr>
      </p:pic>
      <p:sp>
        <p:nvSpPr>
          <p:cNvPr id="3" name="文本框 2"/>
          <p:cNvSpPr txBox="1"/>
          <p:nvPr userDrawn="1"/>
        </p:nvSpPr>
        <p:spPr>
          <a:xfrm>
            <a:off x="776601" y="5189107"/>
            <a:ext cx="4402666"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fld id="{12F2057F-15F5-E144-AA3F-AC697ED73110}" type="datetime1">
              <a:rPr kumimoji="0" lang="zh-CN" altLang="en-US" sz="5000" b="1" i="0" u="none" strike="noStrike" cap="none" spc="0" normalizeH="0" baseline="0" smtClean="0">
                <a:ln>
                  <a:noFill/>
                </a:ln>
                <a:solidFill>
                  <a:srgbClr val="2DC84D"/>
                </a:solidFill>
                <a:effectLst/>
                <a:uFillTx/>
                <a:latin typeface="OPPOSans R" charset="-122"/>
                <a:ea typeface="OPPOSans R" charset="-122"/>
                <a:cs typeface="OPPOSans R" charset="-122"/>
                <a:sym typeface="Helvetica Neue"/>
              </a:rPr>
              <a:pPr marL="0" marR="0" indent="0" algn="l" defTabSz="825500" rtl="0" fontAlgn="auto" latinLnBrk="0" hangingPunct="0">
                <a:lnSpc>
                  <a:spcPct val="100000"/>
                </a:lnSpc>
                <a:spcBef>
                  <a:spcPts val="0"/>
                </a:spcBef>
                <a:spcAft>
                  <a:spcPts val="0"/>
                </a:spcAft>
                <a:buClrTx/>
                <a:buSzTx/>
                <a:buFontTx/>
                <a:buNone/>
                <a:tabLst/>
              </a:pPr>
              <a:t>2023/2/9</a:t>
            </a:fld>
            <a:endParaRPr kumimoji="0" lang="zh-CN" altLang="en-US" sz="5000" b="1" i="0" u="none" strike="noStrike" cap="none" spc="0" normalizeH="0" baseline="0" dirty="0">
              <a:ln>
                <a:noFill/>
              </a:ln>
              <a:solidFill>
                <a:srgbClr val="2DC84D"/>
              </a:solidFill>
              <a:effectLst/>
              <a:uFillTx/>
              <a:latin typeface="OPPOSans R" charset="-122"/>
              <a:ea typeface="OPPOSans R" charset="-122"/>
              <a:cs typeface="OPPOSans R" charset="-122"/>
              <a:sym typeface="Helvetica Neue"/>
            </a:endParaRPr>
          </a:p>
        </p:txBody>
      </p:sp>
      <p:sp>
        <p:nvSpPr>
          <p:cNvPr id="5" name="标题 4"/>
          <p:cNvSpPr>
            <a:spLocks noGrp="1"/>
          </p:cNvSpPr>
          <p:nvPr>
            <p:ph type="title"/>
          </p:nvPr>
        </p:nvSpPr>
        <p:spPr>
          <a:xfrm>
            <a:off x="776601" y="508993"/>
            <a:ext cx="22841775" cy="1607674"/>
          </a:xfrm>
        </p:spPr>
        <p:txBody>
          <a:bodyPr>
            <a:noAutofit/>
          </a:bodyPr>
          <a:lstStyle>
            <a:lvl1pPr>
              <a:defRPr sz="9000"/>
            </a:lvl1pPr>
          </a:lstStyle>
          <a:p>
            <a:r>
              <a:rPr kumimoji="1" lang="zh-CN" altLang="en-US" dirty="0"/>
              <a:t>单击此处编辑母版标题样式</a:t>
            </a:r>
          </a:p>
        </p:txBody>
      </p:sp>
      <p:graphicFrame>
        <p:nvGraphicFramePr>
          <p:cNvPr id="10" name="表格 9"/>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目录页">
    <p:bg>
      <p:bgPr>
        <a:solidFill>
          <a:srgbClr val="046A38"/>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目录</a:t>
            </a:r>
          </a:p>
        </p:txBody>
      </p:sp>
      <p:sp>
        <p:nvSpPr>
          <p:cNvPr id="7" name="文本占位符 6"/>
          <p:cNvSpPr>
            <a:spLocks noGrp="1"/>
          </p:cNvSpPr>
          <p:nvPr>
            <p:ph type="body" sz="quarter" idx="10"/>
          </p:nvPr>
        </p:nvSpPr>
        <p:spPr>
          <a:xfrm>
            <a:off x="733425" y="3359150"/>
            <a:ext cx="22840950" cy="9272588"/>
          </a:xfrm>
          <a:prstGeom prst="rect">
            <a:avLst/>
          </a:prstGeom>
        </p:spPr>
        <p:txBody>
          <a:bodyPr/>
          <a:lstStyle>
            <a:lvl1pPr marL="685800" indent="-685800">
              <a:lnSpc>
                <a:spcPct val="150000"/>
              </a:lnSpc>
              <a:buFont typeface="Arial" charset="0"/>
              <a:buChar char="•"/>
              <a:defRPr>
                <a:solidFill>
                  <a:srgbClr val="2DC84D"/>
                </a:solidFill>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a:t>
            </a:r>
          </a:p>
        </p:txBody>
      </p:sp>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章节页">
    <p:bg>
      <p:bgPr>
        <a:solidFill>
          <a:srgbClr val="046A38"/>
        </a:solidFill>
        <a:effectLst/>
      </p:bgPr>
    </p:bg>
    <p:spTree>
      <p:nvGrpSpPr>
        <p:cNvPr id="1" name=""/>
        <p:cNvGrpSpPr/>
        <p:nvPr/>
      </p:nvGrpSpPr>
      <p:grpSpPr>
        <a:xfrm>
          <a:off x="0" y="0"/>
          <a:ext cx="0" cy="0"/>
          <a:chOff x="0" y="0"/>
          <a:chExt cx="0" cy="0"/>
        </a:xfrm>
      </p:grpSpPr>
      <p:sp>
        <p:nvSpPr>
          <p:cNvPr id="3" name="标题 2"/>
          <p:cNvSpPr>
            <a:spLocks noGrp="1"/>
          </p:cNvSpPr>
          <p:nvPr>
            <p:ph type="title" hasCustomPrompt="1"/>
          </p:nvPr>
        </p:nvSpPr>
        <p:spPr>
          <a:xfrm>
            <a:off x="733190" y="695258"/>
            <a:ext cx="22841775" cy="1073683"/>
          </a:xfrm>
        </p:spPr>
        <p:txBody>
          <a:bodyPr/>
          <a:lstStyle>
            <a:lvl1pPr>
              <a:defRPr>
                <a:solidFill>
                  <a:srgbClr val="2DC84D"/>
                </a:solidFill>
              </a:defRPr>
            </a:lvl1pPr>
          </a:lstStyle>
          <a:p>
            <a:r>
              <a:rPr kumimoji="1" lang="zh-CN" altLang="en-US" dirty="0"/>
              <a:t>单击此处编辑母版标题样式 章节标题</a:t>
            </a:r>
          </a:p>
        </p:txBody>
      </p:sp>
      <p:sp>
        <p:nvSpPr>
          <p:cNvPr id="5" name="文本占位符 4"/>
          <p:cNvSpPr>
            <a:spLocks noGrp="1"/>
          </p:cNvSpPr>
          <p:nvPr>
            <p:ph type="body" sz="quarter" idx="10" hasCustomPrompt="1"/>
          </p:nvPr>
        </p:nvSpPr>
        <p:spPr>
          <a:xfrm>
            <a:off x="733190" y="2464199"/>
            <a:ext cx="11068715" cy="1108341"/>
          </a:xfrm>
          <a:prstGeom prst="rect">
            <a:avLst/>
          </a:prstGeom>
        </p:spPr>
        <p:txBody>
          <a:bodyPr anchor="ctr"/>
          <a:lstStyle>
            <a:lvl1pPr>
              <a:defRPr baseline="0">
                <a:solidFill>
                  <a:srgbClr val="2DC84D"/>
                </a:solidFill>
                <a:latin typeface="OPPOSans B" charset="-122"/>
                <a:ea typeface="OPPOSans B" charset="-122"/>
                <a:cs typeface="OPPOSans B" charset="-122"/>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单击此处编辑母版文本样式 二级标题</a:t>
            </a: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graphicFrame>
        <p:nvGraphicFramePr>
          <p:cNvPr id="9" name="表格 8"/>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3190" y="12963890"/>
            <a:ext cx="1332424" cy="316800"/>
          </a:xfrm>
          <a:prstGeom prst="rect">
            <a:avLst/>
          </a:prstGeom>
        </p:spPr>
      </p:pic>
      <p:sp>
        <p:nvSpPr>
          <p:cNvPr id="5" name="标题占位符 4"/>
          <p:cNvSpPr>
            <a:spLocks noGrp="1"/>
          </p:cNvSpPr>
          <p:nvPr>
            <p:ph type="title"/>
          </p:nvPr>
        </p:nvSpPr>
        <p:spPr>
          <a:xfrm>
            <a:off x="776505" y="627526"/>
            <a:ext cx="22841775" cy="1073683"/>
          </a:xfrm>
          <a:prstGeom prst="rect">
            <a:avLst/>
          </a:prstGeom>
        </p:spPr>
        <p:txBody>
          <a:bodyPr vert="horz" lIns="91440" tIns="45720" rIns="91440" bIns="45720" rtlCol="0" anchor="ctr">
            <a:normAutofit/>
          </a:bodyPr>
          <a:lstStyle/>
          <a:p>
            <a:r>
              <a:rPr kumimoji="1" lang="zh-CN" altLang="en-US" dirty="0"/>
              <a:t>单击此处编辑母版标题样式 </a:t>
            </a:r>
            <a:r>
              <a:rPr kumimoji="1" lang="en-US" altLang="zh-CN" dirty="0"/>
              <a:t>OPPO Sans B 50pt.</a:t>
            </a:r>
            <a:endParaRPr kumimoji="1" lang="zh-CN" altLang="en-US" dirty="0"/>
          </a:p>
        </p:txBody>
      </p:sp>
      <p:sp>
        <p:nvSpPr>
          <p:cNvPr id="11" name="线条"/>
          <p:cNvSpPr/>
          <p:nvPr userDrawn="1"/>
        </p:nvSpPr>
        <p:spPr>
          <a:xfrm>
            <a:off x="765718" y="12807222"/>
            <a:ext cx="22852564" cy="1"/>
          </a:xfrm>
          <a:prstGeom prst="line">
            <a:avLst/>
          </a:prstGeom>
          <a:ln w="25400">
            <a:solidFill>
              <a:srgbClr val="CACAC8"/>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pg. xx"/>
          <p:cNvSpPr txBox="1"/>
          <p:nvPr userDrawn="1"/>
        </p:nvSpPr>
        <p:spPr>
          <a:xfrm>
            <a:off x="20884725" y="12874289"/>
            <a:ext cx="2733557" cy="2872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r">
              <a:defRPr sz="2000" b="0">
                <a:solidFill>
                  <a:srgbClr val="929292"/>
                </a:solidFill>
                <a:latin typeface="Helvetica"/>
                <a:ea typeface="Helvetica"/>
                <a:cs typeface="Helvetica"/>
                <a:sym typeface="Helvetica"/>
              </a:defRPr>
            </a:lvl1pPr>
          </a:lstStyle>
          <a:p>
            <a:fld id="{00E22F85-807F-CA40-8F16-B425A1EE1DAC}" type="slidenum">
              <a:rPr lang="uk-UA" sz="1200" smtClean="0">
                <a:latin typeface="OPPOSans R" charset="-122"/>
                <a:ea typeface="OPPOSans R" charset="-122"/>
                <a:cs typeface="OPPOSans R" charset="-122"/>
              </a:rPr>
              <a:t>‹#›</a:t>
            </a:fld>
            <a:endParaRPr sz="1200" dirty="0">
              <a:latin typeface="OPPOSans R" charset="-122"/>
              <a:ea typeface="OPPOSans R" charset="-122"/>
              <a:cs typeface="OPPOSans R" charset="-122"/>
            </a:endParaRPr>
          </a:p>
        </p:txBody>
      </p:sp>
      <p:graphicFrame>
        <p:nvGraphicFramePr>
          <p:cNvPr id="18" name="表格 17"/>
          <p:cNvGraphicFramePr>
            <a:graphicFrameLocks noGrp="1"/>
          </p:cNvGraphicFramePr>
          <p:nvPr userDrawn="1">
            <p:extLst>
              <p:ext uri="{D42A27DB-BD31-4B8C-83A1-F6EECF244321}">
                <p14:modId xmlns:p14="http://schemas.microsoft.com/office/powerpoint/2010/main" val="1097037456"/>
              </p:ext>
            </p:extLst>
          </p:nvPr>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
        <p:nvSpPr>
          <p:cNvPr id="19" name="文本占位符 18"/>
          <p:cNvSpPr>
            <a:spLocks noGrp="1"/>
          </p:cNvSpPr>
          <p:nvPr>
            <p:ph type="body" idx="1"/>
          </p:nvPr>
        </p:nvSpPr>
        <p:spPr>
          <a:xfrm>
            <a:off x="776504" y="3613150"/>
            <a:ext cx="22841775" cy="8702675"/>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2" r:id="rId3"/>
    <p:sldLayoutId id="2147483661" r:id="rId4"/>
    <p:sldLayoutId id="2147483664" r:id="rId5"/>
    <p:sldLayoutId id="2147483692" r:id="rId6"/>
  </p:sldLayoutIdLst>
  <p:hf sldNum="0" hdr="0" ftr="0"/>
  <p:txStyles>
    <p:title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p:titleStyle>
    <p:body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5" cstate="print">
            <a:biLevel thresh="25000"/>
            <a:extLst>
              <a:ext uri="{28A0092B-C50C-407E-A947-70E740481C1C}">
                <a14:useLocalDpi xmlns:a14="http://schemas.microsoft.com/office/drawing/2010/main" val="0"/>
              </a:ext>
            </a:extLst>
          </a:blip>
          <a:stretch>
            <a:fillRect/>
          </a:stretch>
        </p:blipFill>
        <p:spPr>
          <a:xfrm>
            <a:off x="739303" y="12981820"/>
            <a:ext cx="1332424" cy="316800"/>
          </a:xfrm>
          <a:prstGeom prst="rect">
            <a:avLst/>
          </a:prstGeom>
        </p:spPr>
      </p:pic>
      <p:sp>
        <p:nvSpPr>
          <p:cNvPr id="5" name="标题占位符 4"/>
          <p:cNvSpPr>
            <a:spLocks noGrp="1"/>
          </p:cNvSpPr>
          <p:nvPr>
            <p:ph type="title"/>
          </p:nvPr>
        </p:nvSpPr>
        <p:spPr>
          <a:xfrm>
            <a:off x="776505" y="627526"/>
            <a:ext cx="22841775" cy="1073683"/>
          </a:xfrm>
          <a:prstGeom prst="rect">
            <a:avLst/>
          </a:prstGeom>
        </p:spPr>
        <p:txBody>
          <a:bodyPr vert="horz" lIns="91440" tIns="45720" rIns="91440" bIns="45720" rtlCol="0" anchor="ctr">
            <a:normAutofit/>
          </a:bodyPr>
          <a:lstStyle/>
          <a:p>
            <a:r>
              <a:rPr kumimoji="1" lang="zh-CN" altLang="en-US" dirty="0"/>
              <a:t>单击此处编辑母版标题样式 </a:t>
            </a:r>
            <a:r>
              <a:rPr kumimoji="1" lang="en-US" altLang="zh-CN" dirty="0"/>
              <a:t>OPPO Sans B 50pt.</a:t>
            </a:r>
            <a:endParaRPr kumimoji="1" lang="zh-CN" altLang="en-US" dirty="0"/>
          </a:p>
        </p:txBody>
      </p:sp>
      <p:sp>
        <p:nvSpPr>
          <p:cNvPr id="11" name="线条"/>
          <p:cNvSpPr/>
          <p:nvPr userDrawn="1"/>
        </p:nvSpPr>
        <p:spPr>
          <a:xfrm>
            <a:off x="765718" y="12807222"/>
            <a:ext cx="22852564" cy="1"/>
          </a:xfrm>
          <a:prstGeom prst="line">
            <a:avLst/>
          </a:prstGeom>
          <a:ln w="25400">
            <a:solidFill>
              <a:srgbClr val="5E5E5E"/>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pg. xx"/>
          <p:cNvSpPr txBox="1"/>
          <p:nvPr userDrawn="1"/>
        </p:nvSpPr>
        <p:spPr>
          <a:xfrm>
            <a:off x="20884725" y="12874289"/>
            <a:ext cx="2733557" cy="2872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r">
              <a:defRPr sz="2000" b="0">
                <a:solidFill>
                  <a:srgbClr val="929292"/>
                </a:solidFill>
                <a:latin typeface="Helvetica"/>
                <a:ea typeface="Helvetica"/>
                <a:cs typeface="Helvetica"/>
                <a:sym typeface="Helvetica"/>
              </a:defRPr>
            </a:lvl1pPr>
          </a:lstStyle>
          <a:p>
            <a:fld id="{00E22F85-807F-CA40-8F16-B425A1EE1DAC}" type="slidenum">
              <a:rPr lang="uk-UA" sz="1200" smtClean="0">
                <a:solidFill>
                  <a:srgbClr val="5E5E5E"/>
                </a:solidFill>
                <a:latin typeface="OPPOSans R" charset="-122"/>
                <a:ea typeface="OPPOSans R" charset="-122"/>
                <a:cs typeface="OPPOSans R" charset="-122"/>
              </a:rPr>
              <a:t>‹#›</a:t>
            </a:fld>
            <a:endParaRPr sz="1200" dirty="0">
              <a:solidFill>
                <a:srgbClr val="5E5E5E"/>
              </a:solidFill>
              <a:latin typeface="OPPOSans R" charset="-122"/>
              <a:ea typeface="OPPOSans R" charset="-122"/>
              <a:cs typeface="OPPOSans R" charset="-122"/>
            </a:endParaRPr>
          </a:p>
        </p:txBody>
      </p:sp>
      <p:graphicFrame>
        <p:nvGraphicFramePr>
          <p:cNvPr id="18" name="表格 17"/>
          <p:cNvGraphicFramePr>
            <a:graphicFrameLocks noGrp="1"/>
          </p:cNvGraphicFramePr>
          <p:nvPr userDrawn="1"/>
        </p:nvGraphicFramePr>
        <p:xfrm>
          <a:off x="24789714" y="0"/>
          <a:ext cx="3099486" cy="13716000"/>
        </p:xfrm>
        <a:graphic>
          <a:graphicData uri="http://schemas.openxmlformats.org/drawingml/2006/table">
            <a:tbl>
              <a:tblPr firstRow="1" bandRow="1">
                <a:tableStyleId>{5C22544A-7EE6-4342-B048-85BDC9FD1C3A}</a:tableStyleId>
              </a:tblPr>
              <a:tblGrid>
                <a:gridCol w="3099486">
                  <a:extLst>
                    <a:ext uri="{9D8B030D-6E8A-4147-A177-3AD203B41FA5}">
                      <a16:colId xmlns:a16="http://schemas.microsoft.com/office/drawing/2014/main" val="20000"/>
                    </a:ext>
                  </a:extLst>
                </a:gridCol>
              </a:tblGrid>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a:t>
                      </a:r>
                    </a:p>
                    <a:p>
                      <a:pPr algn="l"/>
                      <a:r>
                        <a:rPr lang="en-US" altLang="zh-CN" sz="2800" b="0" dirty="0">
                          <a:latin typeface="OPPOSans R" charset="-122"/>
                          <a:ea typeface="OPPOSans R" charset="-122"/>
                          <a:cs typeface="OPPOSans R" charset="-122"/>
                        </a:rPr>
                        <a:t>G 106</a:t>
                      </a:r>
                    </a:p>
                    <a:p>
                      <a:pPr algn="l"/>
                      <a:r>
                        <a:rPr lang="en-US" altLang="zh-CN" sz="2800" b="0" dirty="0">
                          <a:latin typeface="OPPOSans R" charset="-122"/>
                          <a:ea typeface="OPPOSans R" charset="-122"/>
                          <a:cs typeface="OPPOSans R" charset="-122"/>
                        </a:rPr>
                        <a:t>B 56</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Dark</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46A38"/>
                    </a:solidFill>
                  </a:tcPr>
                </a:tc>
                <a:extLst>
                  <a:ext uri="{0D108BD9-81ED-4DB2-BD59-A6C34878D82A}">
                    <a16:rowId xmlns:a16="http://schemas.microsoft.com/office/drawing/2014/main" val="10000"/>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45</a:t>
                      </a:r>
                    </a:p>
                    <a:p>
                      <a:pPr algn="l"/>
                      <a:r>
                        <a:rPr lang="en-US" altLang="zh-CN" sz="2800" b="0" dirty="0">
                          <a:latin typeface="OPPOSans R" charset="-122"/>
                          <a:ea typeface="OPPOSans R" charset="-122"/>
                          <a:cs typeface="OPPOSans R" charset="-122"/>
                        </a:rPr>
                        <a:t>G 200</a:t>
                      </a:r>
                    </a:p>
                    <a:p>
                      <a:pPr algn="l"/>
                      <a:r>
                        <a:rPr lang="en-US" altLang="zh-CN" sz="2800" b="0" dirty="0">
                          <a:latin typeface="OPPOSans R" charset="-122"/>
                          <a:ea typeface="OPPOSans R" charset="-122"/>
                          <a:cs typeface="OPPOSans R" charset="-122"/>
                        </a:rPr>
                        <a:t>B 77</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Light</a:t>
                      </a:r>
                      <a:r>
                        <a:rPr lang="zh-CN" altLang="en-US" sz="2800" b="0" dirty="0">
                          <a:latin typeface="OPPOSans R" charset="-122"/>
                          <a:ea typeface="OPPOSans R" charset="-122"/>
                          <a:cs typeface="OPPOSans R" charset="-122"/>
                        </a:rPr>
                        <a:t> </a:t>
                      </a:r>
                      <a:r>
                        <a:rPr lang="en-US" altLang="zh-CN" sz="2800" b="0" dirty="0">
                          <a:latin typeface="OPPOSans R" charset="-122"/>
                          <a:ea typeface="OPPOSans R" charset="-122"/>
                          <a:cs typeface="OPPOSans R" charset="-122"/>
                        </a:rPr>
                        <a:t>Green</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2DC84D"/>
                    </a:solidFill>
                  </a:tcPr>
                </a:tc>
                <a:extLst>
                  <a:ext uri="{0D108BD9-81ED-4DB2-BD59-A6C34878D82A}">
                    <a16:rowId xmlns:a16="http://schemas.microsoft.com/office/drawing/2014/main" val="10001"/>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202</a:t>
                      </a:r>
                    </a:p>
                    <a:p>
                      <a:pPr algn="l"/>
                      <a:r>
                        <a:rPr lang="en-US" altLang="zh-CN" sz="2800" b="0" dirty="0">
                          <a:latin typeface="OPPOSans R" charset="-122"/>
                          <a:ea typeface="OPPOSans R" charset="-122"/>
                          <a:cs typeface="OPPOSans R" charset="-122"/>
                        </a:rPr>
                        <a:t>G 202</a:t>
                      </a:r>
                    </a:p>
                    <a:p>
                      <a:pPr algn="l"/>
                      <a:r>
                        <a:rPr lang="en-US" altLang="zh-CN" sz="2800" b="0" dirty="0">
                          <a:latin typeface="OPPOSans R" charset="-122"/>
                          <a:ea typeface="OPPOSans R" charset="-122"/>
                          <a:cs typeface="OPPOSans R" charset="-122"/>
                        </a:rPr>
                        <a:t>B 200</a:t>
                      </a:r>
                    </a:p>
                    <a:p>
                      <a:pPr algn="l"/>
                      <a:endParaRPr lang="en-US" altLang="zh-CN" sz="2800" b="0" dirty="0">
                        <a:latin typeface="OPPOSans R" charset="-122"/>
                        <a:ea typeface="OPPOSans R" charset="-122"/>
                        <a:cs typeface="OPPOSans R"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kern="1200" dirty="0">
                          <a:solidFill>
                            <a:schemeClr val="dk1"/>
                          </a:solidFill>
                          <a:effectLst/>
                          <a:latin typeface="OPPOSans R" charset="-122"/>
                          <a:ea typeface="OPPOSans R" charset="-122"/>
                          <a:cs typeface="OPPOSans R" charset="-122"/>
                        </a:rPr>
                        <a:t>Platinum </a:t>
                      </a:r>
                      <a:endParaRPr lang="en-US" altLang="zh-CN" sz="2800" b="0" dirty="0">
                        <a:effectLst/>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CAC8"/>
                    </a:solidFill>
                  </a:tcPr>
                </a:tc>
                <a:extLst>
                  <a:ext uri="{0D108BD9-81ED-4DB2-BD59-A6C34878D82A}">
                    <a16:rowId xmlns:a16="http://schemas.microsoft.com/office/drawing/2014/main" val="10002"/>
                  </a:ext>
                </a:extLst>
              </a:tr>
              <a:tr h="3429000">
                <a:tc>
                  <a:txBody>
                    <a:bodyPr/>
                    <a:lstStyle/>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R 250</a:t>
                      </a:r>
                    </a:p>
                    <a:p>
                      <a:pPr algn="l"/>
                      <a:r>
                        <a:rPr lang="en-US" altLang="zh-CN" sz="2800" b="0" dirty="0">
                          <a:latin typeface="OPPOSans R" charset="-122"/>
                          <a:ea typeface="OPPOSans R" charset="-122"/>
                          <a:cs typeface="OPPOSans R" charset="-122"/>
                        </a:rPr>
                        <a:t>G 250</a:t>
                      </a:r>
                    </a:p>
                    <a:p>
                      <a:pPr algn="l"/>
                      <a:r>
                        <a:rPr lang="en-US" altLang="zh-CN" sz="2800" b="0" dirty="0">
                          <a:latin typeface="OPPOSans R" charset="-122"/>
                          <a:ea typeface="OPPOSans R" charset="-122"/>
                          <a:cs typeface="OPPOSans R" charset="-122"/>
                        </a:rPr>
                        <a:t>B 250</a:t>
                      </a:r>
                    </a:p>
                    <a:p>
                      <a:pPr algn="l"/>
                      <a:endParaRPr lang="en-US" altLang="zh-CN" sz="2800" b="0" dirty="0">
                        <a:latin typeface="OPPOSans R" charset="-122"/>
                        <a:ea typeface="OPPOSans R" charset="-122"/>
                        <a:cs typeface="OPPOSans R" charset="-122"/>
                      </a:endParaRPr>
                    </a:p>
                    <a:p>
                      <a:pPr algn="l"/>
                      <a:r>
                        <a:rPr lang="en-US" altLang="zh-CN" sz="2800" b="0" dirty="0">
                          <a:latin typeface="OPPOSans R" charset="-122"/>
                          <a:ea typeface="OPPOSans R" charset="-122"/>
                          <a:cs typeface="OPPOSans R" charset="-122"/>
                        </a:rPr>
                        <a:t>White</a:t>
                      </a:r>
                      <a:endParaRPr lang="zh-CN" altLang="en-US" sz="2800" b="0" dirty="0">
                        <a:latin typeface="OPPOSans R" charset="-122"/>
                        <a:ea typeface="OPPOSans R" charset="-122"/>
                        <a:cs typeface="OPPOSans R"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FAFA"/>
                    </a:solidFill>
                  </a:tcPr>
                </a:tc>
                <a:extLst>
                  <a:ext uri="{0D108BD9-81ED-4DB2-BD59-A6C34878D82A}">
                    <a16:rowId xmlns:a16="http://schemas.microsoft.com/office/drawing/2014/main" val="10003"/>
                  </a:ext>
                </a:extLst>
              </a:tr>
            </a:tbl>
          </a:graphicData>
        </a:graphic>
      </p:graphicFrame>
      <p:sp>
        <p:nvSpPr>
          <p:cNvPr id="19" name="文本占位符 18"/>
          <p:cNvSpPr>
            <a:spLocks noGrp="1"/>
          </p:cNvSpPr>
          <p:nvPr>
            <p:ph type="body" idx="1"/>
          </p:nvPr>
        </p:nvSpPr>
        <p:spPr>
          <a:xfrm>
            <a:off x="776504" y="3613150"/>
            <a:ext cx="22841775" cy="8702675"/>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8026580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p:txStyles>
    <p:title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2DC84D"/>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p:titleStyle>
    <p:body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CACAC8"/>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CACAC8"/>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CACAC8"/>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CACAC8"/>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CACAC8"/>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package" Target="../embeddings/Microsoft_Word_Document1.docx"/><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76601" y="1537693"/>
            <a:ext cx="22540599" cy="1607674"/>
          </a:xfrm>
        </p:spPr>
        <p:txBody>
          <a:bodyPr/>
          <a:lstStyle/>
          <a:p>
            <a:r>
              <a:rPr lang="en-US" altLang="zh-CN" sz="6600" dirty="0"/>
              <a:t>5GS Assistance for Federated Learning Member</a:t>
            </a:r>
            <a:br>
              <a:rPr lang="en-US" altLang="zh-CN" sz="6600" dirty="0"/>
            </a:br>
            <a:r>
              <a:rPr lang="en-US" altLang="zh-CN" sz="6600" dirty="0"/>
              <a:t>Selection</a:t>
            </a:r>
            <a:endParaRPr kumimoji="1" lang="zh-CN" altLang="en-US" sz="6600" dirty="0"/>
          </a:p>
        </p:txBody>
      </p:sp>
      <p:sp>
        <p:nvSpPr>
          <p:cNvPr id="2" name="TextBox 1"/>
          <p:cNvSpPr txBox="1"/>
          <p:nvPr/>
        </p:nvSpPr>
        <p:spPr>
          <a:xfrm>
            <a:off x="-2061653" y="6769230"/>
            <a:ext cx="97536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1" lang="en-US" altLang="zh-CN" sz="4400" b="0" dirty="0" err="1">
                <a:solidFill>
                  <a:srgbClr val="046A38"/>
                </a:solidFill>
                <a:latin typeface="OPPOSans B" charset="-122"/>
                <a:ea typeface="OPPOSans B" charset="-122"/>
                <a:cs typeface="OPPOSans B" charset="-122"/>
              </a:rPr>
              <a:t>Jingran</a:t>
            </a:r>
            <a:r>
              <a:rPr kumimoji="1" lang="en-US" altLang="zh-CN" sz="4400" b="0" dirty="0">
                <a:solidFill>
                  <a:srgbClr val="046A38"/>
                </a:solidFill>
                <a:latin typeface="OPPOSans B" charset="-122"/>
                <a:ea typeface="OPPOSans B" charset="-122"/>
                <a:cs typeface="OPPOSans B" charset="-122"/>
              </a:rPr>
              <a:t> Chen</a:t>
            </a:r>
            <a:endParaRPr kumimoji="1" lang="en-US" sz="4400" b="0" dirty="0">
              <a:solidFill>
                <a:srgbClr val="046A38"/>
              </a:solidFill>
              <a:latin typeface="OPPOSans B" charset="-122"/>
              <a:ea typeface="OPPOSans B" charset="-122"/>
              <a:cs typeface="OPPOSans B"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endParaRPr lang="en-US" dirty="0"/>
          </a:p>
        </p:txBody>
      </p:sp>
      <p:sp>
        <p:nvSpPr>
          <p:cNvPr id="5" name="标题 1">
            <a:extLst>
              <a:ext uri="{FF2B5EF4-FFF2-40B4-BE49-F238E27FC236}">
                <a16:creationId xmlns:a16="http://schemas.microsoft.com/office/drawing/2014/main" id="{AE0C5A45-0402-4204-8E58-DC23ACBC2050}"/>
              </a:ext>
            </a:extLst>
          </p:cNvPr>
          <p:cNvSpPr txBox="1">
            <a:spLocks/>
          </p:cNvSpPr>
          <p:nvPr/>
        </p:nvSpPr>
        <p:spPr>
          <a:xfrm>
            <a:off x="771112" y="627526"/>
            <a:ext cx="22841775" cy="1073683"/>
          </a:xfrm>
          <a:prstGeom prst="rect">
            <a:avLst/>
          </a:prstGeom>
        </p:spPr>
        <p:txBody>
          <a:bodyPr vert="horz" lIns="91440" tIns="45720" rIns="91440" bIns="45720" rtlCol="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r>
              <a:rPr lang="en-US" altLang="zh-CN" dirty="0"/>
              <a:t>Federated learning based trajectory prediction-Application scenarios description</a:t>
            </a:r>
          </a:p>
          <a:p>
            <a:endParaRPr lang="en-US" altLang="zh-CN" dirty="0"/>
          </a:p>
        </p:txBody>
      </p:sp>
      <p:sp>
        <p:nvSpPr>
          <p:cNvPr id="6" name="Rectangle 2">
            <a:extLst>
              <a:ext uri="{FF2B5EF4-FFF2-40B4-BE49-F238E27FC236}">
                <a16:creationId xmlns:a16="http://schemas.microsoft.com/office/drawing/2014/main" id="{137825A0-7C7A-4179-95CE-7AE67A51222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29" name="文本占位符 4">
                <a:extLst>
                  <a:ext uri="{FF2B5EF4-FFF2-40B4-BE49-F238E27FC236}">
                    <a16:creationId xmlns:a16="http://schemas.microsoft.com/office/drawing/2014/main" id="{3AEEAF22-C098-4653-82FD-7D996D9F0CB5}"/>
                  </a:ext>
                </a:extLst>
              </p:cNvPr>
              <p:cNvSpPr txBox="1">
                <a:spLocks/>
              </p:cNvSpPr>
              <p:nvPr/>
            </p:nvSpPr>
            <p:spPr>
              <a:xfrm>
                <a:off x="1219944" y="7636304"/>
                <a:ext cx="21944109" cy="4839968"/>
              </a:xfrm>
              <a:prstGeom prst="rect">
                <a:avLst/>
              </a:prstGeom>
            </p:spPr>
            <p:txBody>
              <a:bodyPr vert="horz" lIns="91440" tIns="45720" rIns="91440" bIns="45720" rtlCol="0">
                <a:noAutofit/>
              </a:bodyPr>
              <a:lst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a:lstStyle>
              <a:p>
                <a:r>
                  <a:rPr lang="en-US" altLang="zh-CN" sz="2400" dirty="0">
                    <a:solidFill>
                      <a:schemeClr val="tx1"/>
                    </a:solidFill>
                    <a:sym typeface="Helvetica Neue"/>
                  </a:rPr>
                  <a:t>Each vehicle is trained locally based on the local data. The  FL server is responsible for the distribution and aggregation of the global model. The specific procedure is described as follows: </a:t>
                </a:r>
              </a:p>
              <a:p>
                <a:pPr marL="342900" indent="-342900">
                  <a:buFont typeface="Arial" panose="020B0604020202020204" pitchFamily="34" charset="0"/>
                  <a:buChar char="•"/>
                </a:pPr>
                <a:r>
                  <a:rPr lang="en-US" altLang="zh-CN" sz="2400" dirty="0">
                    <a:solidFill>
                      <a:schemeClr val="tx1"/>
                    </a:solidFill>
                    <a:sym typeface="Helvetica Neue"/>
                  </a:rPr>
                  <a:t>The total training delay constraint is T. At the beginning of the </a:t>
                </a:r>
                <a14:m>
                  <m:oMath xmlns:m="http://schemas.openxmlformats.org/officeDocument/2006/math">
                    <m:sSup>
                      <m:sSupPr>
                        <m:ctrlPr>
                          <a:rPr lang="en-US" altLang="zh-CN" sz="2400" i="1">
                            <a:solidFill>
                              <a:schemeClr val="tx1"/>
                            </a:solidFill>
                            <a:latin typeface="Cambria Math" panose="02040503050406030204" pitchFamily="18" charset="0"/>
                            <a:sym typeface="Helvetica Neue"/>
                          </a:rPr>
                        </m:ctrlPr>
                      </m:sSupPr>
                      <m:e>
                        <m:r>
                          <m:rPr>
                            <m:nor/>
                          </m:rPr>
                          <a:rPr lang="en-US" altLang="zh-CN" sz="2400" dirty="0">
                            <a:solidFill>
                              <a:schemeClr val="tx1"/>
                            </a:solidFill>
                            <a:sym typeface="Helvetica Neue"/>
                          </a:rPr>
                          <m:t>m</m:t>
                        </m:r>
                      </m:e>
                      <m:sup>
                        <m:r>
                          <m:rPr>
                            <m:sty m:val="p"/>
                          </m:rPr>
                          <a:rPr lang="en-US" altLang="zh-CN" sz="2400">
                            <a:solidFill>
                              <a:schemeClr val="tx1"/>
                            </a:solidFill>
                            <a:latin typeface="Cambria Math" panose="02040503050406030204" pitchFamily="18" charset="0"/>
                            <a:sym typeface="Helvetica Neue"/>
                          </a:rPr>
                          <m:t>th</m:t>
                        </m:r>
                      </m:sup>
                    </m:sSup>
                  </m:oMath>
                </a14:m>
                <a:r>
                  <a:rPr lang="en-US" altLang="zh-CN" sz="2400" dirty="0">
                    <a:solidFill>
                      <a:schemeClr val="tx1"/>
                    </a:solidFill>
                    <a:sym typeface="Helvetica Neue"/>
                  </a:rPr>
                  <a:t> round of FL, the server sends the current global model to the arriving vehicles. </a:t>
                </a:r>
              </a:p>
              <a:p>
                <a:pPr marL="342900" indent="-342900">
                  <a:buFont typeface="Arial" panose="020B0604020202020204" pitchFamily="34" charset="0"/>
                  <a:buChar char="•"/>
                </a:pPr>
                <a:r>
                  <a:rPr lang="en-US" altLang="zh-CN" sz="2400" dirty="0">
                    <a:solidFill>
                      <a:schemeClr val="tx1"/>
                    </a:solidFill>
                    <a:sym typeface="Helvetica Neue"/>
                  </a:rPr>
                  <a:t>The vehicle receives the model and uses it as its own initial local model, and then iteratively updates the local model H times based on local data to get updated local model and uploads it to the server. </a:t>
                </a:r>
              </a:p>
              <a:p>
                <a:pPr marL="342900" indent="-342900">
                  <a:buFont typeface="Arial" panose="020B0604020202020204" pitchFamily="34" charset="0"/>
                  <a:buChar char="•"/>
                </a:pPr>
                <a:r>
                  <a:rPr lang="en-US" altLang="zh-CN" sz="2400" dirty="0">
                    <a:solidFill>
                      <a:schemeClr val="tx1"/>
                    </a:solidFill>
                    <a:sym typeface="Helvetica Neue"/>
                  </a:rPr>
                  <a:t>At the end of the </a:t>
                </a:r>
                <a14:m>
                  <m:oMath xmlns:m="http://schemas.openxmlformats.org/officeDocument/2006/math">
                    <m:sSup>
                      <m:sSupPr>
                        <m:ctrlPr>
                          <a:rPr lang="en-US" altLang="zh-CN" sz="2400" i="1">
                            <a:solidFill>
                              <a:schemeClr val="tx1"/>
                            </a:solidFill>
                            <a:latin typeface="Cambria Math" panose="02040503050406030204" pitchFamily="18" charset="0"/>
                            <a:sym typeface="Helvetica Neue"/>
                          </a:rPr>
                        </m:ctrlPr>
                      </m:sSupPr>
                      <m:e>
                        <m:r>
                          <m:rPr>
                            <m:nor/>
                          </m:rPr>
                          <a:rPr lang="en-US" altLang="zh-CN" sz="2400" dirty="0">
                            <a:solidFill>
                              <a:schemeClr val="tx1"/>
                            </a:solidFill>
                            <a:sym typeface="Helvetica Neue"/>
                          </a:rPr>
                          <m:t>m</m:t>
                        </m:r>
                      </m:e>
                      <m:sup>
                        <m:r>
                          <m:rPr>
                            <m:sty m:val="p"/>
                          </m:rPr>
                          <a:rPr lang="en-US" altLang="zh-CN" sz="2400">
                            <a:solidFill>
                              <a:schemeClr val="tx1"/>
                            </a:solidFill>
                            <a:latin typeface="Cambria Math" panose="02040503050406030204" pitchFamily="18" charset="0"/>
                            <a:sym typeface="Helvetica Neue"/>
                          </a:rPr>
                          <m:t>th</m:t>
                        </m:r>
                      </m:sup>
                    </m:sSup>
                  </m:oMath>
                </a14:m>
                <a:r>
                  <a:rPr lang="en-US" altLang="zh-CN" sz="2400" dirty="0">
                    <a:solidFill>
                      <a:schemeClr val="tx1"/>
                    </a:solidFill>
                    <a:sym typeface="Helvetica Neue"/>
                  </a:rPr>
                  <a:t> round, the server performs a weighted average of the local models collected in this round to obtain the updated global model. </a:t>
                </a:r>
              </a:p>
            </p:txBody>
          </p:sp>
        </mc:Choice>
        <mc:Fallback xmlns="">
          <p:sp>
            <p:nvSpPr>
              <p:cNvPr id="29" name="文本占位符 4">
                <a:extLst>
                  <a:ext uri="{FF2B5EF4-FFF2-40B4-BE49-F238E27FC236}">
                    <a16:creationId xmlns:a16="http://schemas.microsoft.com/office/drawing/2014/main" id="{3AEEAF22-C098-4653-82FD-7D996D9F0CB5}"/>
                  </a:ext>
                </a:extLst>
              </p:cNvPr>
              <p:cNvSpPr txBox="1">
                <a:spLocks noRot="1" noChangeAspect="1" noMove="1" noResize="1" noEditPoints="1" noAdjustHandles="1" noChangeArrowheads="1" noChangeShapeType="1" noTextEdit="1"/>
              </p:cNvSpPr>
              <p:nvPr/>
            </p:nvSpPr>
            <p:spPr>
              <a:xfrm>
                <a:off x="1219944" y="7636304"/>
                <a:ext cx="21944109" cy="4839968"/>
              </a:xfrm>
              <a:prstGeom prst="rect">
                <a:avLst/>
              </a:prstGeom>
              <a:blipFill>
                <a:blip r:embed="rId3"/>
                <a:stretch>
                  <a:fillRect l="-417"/>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A79FBF30-29D6-41EC-9006-17E403EFA68A}"/>
              </a:ext>
            </a:extLst>
          </p:cNvPr>
          <p:cNvPicPr>
            <a:picLocks noChangeAspect="1"/>
          </p:cNvPicPr>
          <p:nvPr/>
        </p:nvPicPr>
        <p:blipFill>
          <a:blip r:embed="rId4"/>
          <a:stretch>
            <a:fillRect/>
          </a:stretch>
        </p:blipFill>
        <p:spPr>
          <a:xfrm>
            <a:off x="4862331" y="1944039"/>
            <a:ext cx="14111469" cy="5291228"/>
          </a:xfrm>
          <a:prstGeom prst="rect">
            <a:avLst/>
          </a:prstGeom>
        </p:spPr>
      </p:pic>
    </p:spTree>
    <p:extLst>
      <p:ext uri="{BB962C8B-B14F-4D97-AF65-F5344CB8AC3E}">
        <p14:creationId xmlns:p14="http://schemas.microsoft.com/office/powerpoint/2010/main" val="379368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endParaRPr lang="en-US" dirty="0"/>
          </a:p>
        </p:txBody>
      </p:sp>
      <p:sp>
        <p:nvSpPr>
          <p:cNvPr id="5" name="标题 1">
            <a:extLst>
              <a:ext uri="{FF2B5EF4-FFF2-40B4-BE49-F238E27FC236}">
                <a16:creationId xmlns:a16="http://schemas.microsoft.com/office/drawing/2014/main" id="{AE0C5A45-0402-4204-8E58-DC23ACBC2050}"/>
              </a:ext>
            </a:extLst>
          </p:cNvPr>
          <p:cNvSpPr txBox="1">
            <a:spLocks/>
          </p:cNvSpPr>
          <p:nvPr/>
        </p:nvSpPr>
        <p:spPr>
          <a:xfrm>
            <a:off x="771112" y="627526"/>
            <a:ext cx="22841775" cy="1073683"/>
          </a:xfrm>
          <a:prstGeom prst="rect">
            <a:avLst/>
          </a:prstGeom>
        </p:spPr>
        <p:txBody>
          <a:bodyPr vert="horz" lIns="91440" tIns="45720" rIns="91440" bIns="45720" rtlCol="0" anchor="ctr">
            <a:normAutofit/>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pPr hangingPunct="1"/>
            <a:r>
              <a:rPr lang="en-US" altLang="zh-CN" dirty="0"/>
              <a:t>Simulation analysis- Dataset</a:t>
            </a:r>
            <a:endParaRPr lang="en-GB" altLang="zh-CN" dirty="0">
              <a:latin typeface="OPPOSans-S B" panose="00020600040101010101" pitchFamily="18" charset="-122"/>
              <a:ea typeface="OPPOSans-S B" panose="00020600040101010101" pitchFamily="18" charset="-122"/>
              <a:cs typeface="OPPOSans-S B" panose="00020600040101010101" pitchFamily="18" charset="-122"/>
            </a:endParaRPr>
          </a:p>
        </p:txBody>
      </p:sp>
      <p:sp>
        <p:nvSpPr>
          <p:cNvPr id="6" name="Rectangle 2">
            <a:extLst>
              <a:ext uri="{FF2B5EF4-FFF2-40B4-BE49-F238E27FC236}">
                <a16:creationId xmlns:a16="http://schemas.microsoft.com/office/drawing/2014/main" id="{137825A0-7C7A-4179-95CE-7AE67A51222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文本占位符 4">
            <a:extLst>
              <a:ext uri="{FF2B5EF4-FFF2-40B4-BE49-F238E27FC236}">
                <a16:creationId xmlns:a16="http://schemas.microsoft.com/office/drawing/2014/main" id="{3AEEAF22-C098-4653-82FD-7D996D9F0CB5}"/>
              </a:ext>
            </a:extLst>
          </p:cNvPr>
          <p:cNvSpPr txBox="1">
            <a:spLocks/>
          </p:cNvSpPr>
          <p:nvPr/>
        </p:nvSpPr>
        <p:spPr>
          <a:xfrm>
            <a:off x="579864" y="2350326"/>
            <a:ext cx="23575536" cy="2446334"/>
          </a:xfrm>
          <a:prstGeom prst="rect">
            <a:avLst/>
          </a:prstGeom>
        </p:spPr>
        <p:txBody>
          <a:bodyPr vert="horz" lIns="91440" tIns="45720" rIns="91440" bIns="45720" rtlCol="0">
            <a:noAutofit/>
          </a:bodyPr>
          <a:lst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a:lstStyle>
          <a:p>
            <a:r>
              <a:rPr lang="en-US" altLang="zh-CN" sz="3200" dirty="0">
                <a:solidFill>
                  <a:schemeClr val="tx1"/>
                </a:solidFill>
              </a:rPr>
              <a:t>Miami (MIA) dataset: historical trajectory data collected from the vehicles in Miami;</a:t>
            </a:r>
          </a:p>
          <a:p>
            <a:r>
              <a:rPr lang="en-US" altLang="zh-CN" sz="3200" dirty="0">
                <a:solidFill>
                  <a:schemeClr val="tx1"/>
                </a:solidFill>
              </a:rPr>
              <a:t>Pittsburgh (PIT) dataset: historical trajectory data collected from the vehicles in Pittsburgh.</a:t>
            </a:r>
          </a:p>
        </p:txBody>
      </p:sp>
      <p:pic>
        <p:nvPicPr>
          <p:cNvPr id="3" name="图片 2">
            <a:extLst>
              <a:ext uri="{FF2B5EF4-FFF2-40B4-BE49-F238E27FC236}">
                <a16:creationId xmlns:a16="http://schemas.microsoft.com/office/drawing/2014/main" id="{5ABDE647-F634-49FA-B418-234073645F8A}"/>
              </a:ext>
            </a:extLst>
          </p:cNvPr>
          <p:cNvPicPr>
            <a:picLocks noChangeAspect="1"/>
          </p:cNvPicPr>
          <p:nvPr/>
        </p:nvPicPr>
        <p:blipFill>
          <a:blip r:embed="rId3"/>
          <a:stretch>
            <a:fillRect/>
          </a:stretch>
        </p:blipFill>
        <p:spPr>
          <a:xfrm>
            <a:off x="5403159" y="4395796"/>
            <a:ext cx="12930725" cy="7369709"/>
          </a:xfrm>
          <a:prstGeom prst="rect">
            <a:avLst/>
          </a:prstGeom>
        </p:spPr>
      </p:pic>
    </p:spTree>
    <p:extLst>
      <p:ext uri="{BB962C8B-B14F-4D97-AF65-F5344CB8AC3E}">
        <p14:creationId xmlns:p14="http://schemas.microsoft.com/office/powerpoint/2010/main" val="328673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endParaRPr lang="en-US" dirty="0"/>
          </a:p>
        </p:txBody>
      </p:sp>
      <p:sp>
        <p:nvSpPr>
          <p:cNvPr id="5" name="标题 1">
            <a:extLst>
              <a:ext uri="{FF2B5EF4-FFF2-40B4-BE49-F238E27FC236}">
                <a16:creationId xmlns:a16="http://schemas.microsoft.com/office/drawing/2014/main" id="{AE0C5A45-0402-4204-8E58-DC23ACBC2050}"/>
              </a:ext>
            </a:extLst>
          </p:cNvPr>
          <p:cNvSpPr txBox="1">
            <a:spLocks/>
          </p:cNvSpPr>
          <p:nvPr/>
        </p:nvSpPr>
        <p:spPr>
          <a:xfrm>
            <a:off x="771112" y="627526"/>
            <a:ext cx="22841775" cy="1073683"/>
          </a:xfrm>
          <a:prstGeom prst="rect">
            <a:avLst/>
          </a:prstGeom>
        </p:spPr>
        <p:txBody>
          <a:bodyPr vert="horz" lIns="91440" tIns="45720" rIns="91440" bIns="45720" rtlCol="0" anchor="ctr">
            <a:normAutofit/>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pPr hangingPunct="1"/>
            <a:r>
              <a:rPr lang="en-US" altLang="zh-CN" dirty="0"/>
              <a:t>Simulation analysis</a:t>
            </a:r>
            <a:endParaRPr lang="en-GB" altLang="zh-CN" dirty="0">
              <a:latin typeface="OPPOSans-S B" panose="00020600040101010101" pitchFamily="18" charset="-122"/>
              <a:ea typeface="OPPOSans-S B" panose="00020600040101010101" pitchFamily="18" charset="-122"/>
              <a:cs typeface="OPPOSans-S B" panose="00020600040101010101" pitchFamily="18" charset="-122"/>
            </a:endParaRPr>
          </a:p>
        </p:txBody>
      </p:sp>
      <p:sp>
        <p:nvSpPr>
          <p:cNvPr id="6" name="Rectangle 2">
            <a:extLst>
              <a:ext uri="{FF2B5EF4-FFF2-40B4-BE49-F238E27FC236}">
                <a16:creationId xmlns:a16="http://schemas.microsoft.com/office/drawing/2014/main" id="{137825A0-7C7A-4179-95CE-7AE67A51222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文本占位符 4">
            <a:extLst>
              <a:ext uri="{FF2B5EF4-FFF2-40B4-BE49-F238E27FC236}">
                <a16:creationId xmlns:a16="http://schemas.microsoft.com/office/drawing/2014/main" id="{3AEEAF22-C098-4653-82FD-7D996D9F0CB5}"/>
              </a:ext>
            </a:extLst>
          </p:cNvPr>
          <p:cNvSpPr txBox="1">
            <a:spLocks/>
          </p:cNvSpPr>
          <p:nvPr/>
        </p:nvSpPr>
        <p:spPr>
          <a:xfrm>
            <a:off x="771112" y="9002585"/>
            <a:ext cx="23369048" cy="3012201"/>
          </a:xfrm>
          <a:prstGeom prst="rect">
            <a:avLst/>
          </a:prstGeom>
        </p:spPr>
        <p:txBody>
          <a:bodyPr vert="horz" lIns="91440" tIns="45720" rIns="91440" bIns="45720" rtlCol="0">
            <a:noAutofit/>
          </a:bodyPr>
          <a:lst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a:lstStyle>
          <a:p>
            <a:pPr marL="342900" indent="-342900">
              <a:buFont typeface="Arial" panose="020B0604020202020204" pitchFamily="34" charset="0"/>
              <a:buChar char="•"/>
            </a:pPr>
            <a:r>
              <a:rPr lang="en-US" altLang="zh-CN" sz="2400" b="1" dirty="0">
                <a:solidFill>
                  <a:schemeClr val="accent5"/>
                </a:solidFill>
              </a:rPr>
              <a:t>Model trained on the MIA dataset achieved good results on the PIT validation dataset. </a:t>
            </a:r>
            <a:endParaRPr lang="zh-CN" altLang="en-US" sz="2400" b="1" dirty="0">
              <a:solidFill>
                <a:schemeClr val="accent5"/>
              </a:solidFill>
            </a:endParaRPr>
          </a:p>
          <a:p>
            <a:pPr marL="457200" indent="-457200">
              <a:buFont typeface="Arial" panose="020B0604020202020204" pitchFamily="34" charset="0"/>
              <a:buChar char="•"/>
            </a:pPr>
            <a:endParaRPr lang="en-US" altLang="zh-CN" sz="2400" dirty="0">
              <a:solidFill>
                <a:schemeClr val="tx1"/>
              </a:solidFill>
            </a:endParaRPr>
          </a:p>
        </p:txBody>
      </p:sp>
      <p:pic>
        <p:nvPicPr>
          <p:cNvPr id="8" name="图片 7">
            <a:extLst>
              <a:ext uri="{FF2B5EF4-FFF2-40B4-BE49-F238E27FC236}">
                <a16:creationId xmlns:a16="http://schemas.microsoft.com/office/drawing/2014/main" id="{69A0A4E9-7671-448E-9001-8618E1AA8BE0}"/>
              </a:ext>
            </a:extLst>
          </p:cNvPr>
          <p:cNvPicPr>
            <a:picLocks noChangeAspect="1"/>
          </p:cNvPicPr>
          <p:nvPr/>
        </p:nvPicPr>
        <p:blipFill>
          <a:blip r:embed="rId3"/>
          <a:stretch>
            <a:fillRect/>
          </a:stretch>
        </p:blipFill>
        <p:spPr>
          <a:xfrm>
            <a:off x="771112" y="1701209"/>
            <a:ext cx="11705494" cy="7070289"/>
          </a:xfrm>
          <a:prstGeom prst="rect">
            <a:avLst/>
          </a:prstGeom>
        </p:spPr>
      </p:pic>
      <p:pic>
        <p:nvPicPr>
          <p:cNvPr id="9" name="图片 8">
            <a:extLst>
              <a:ext uri="{FF2B5EF4-FFF2-40B4-BE49-F238E27FC236}">
                <a16:creationId xmlns:a16="http://schemas.microsoft.com/office/drawing/2014/main" id="{06746874-911D-4BAB-B379-A8AAF974139B}"/>
              </a:ext>
            </a:extLst>
          </p:cNvPr>
          <p:cNvPicPr>
            <a:picLocks noChangeAspect="1"/>
          </p:cNvPicPr>
          <p:nvPr/>
        </p:nvPicPr>
        <p:blipFill>
          <a:blip r:embed="rId4"/>
          <a:stretch>
            <a:fillRect/>
          </a:stretch>
        </p:blipFill>
        <p:spPr>
          <a:xfrm>
            <a:off x="12476606" y="1701209"/>
            <a:ext cx="11198307" cy="7235487"/>
          </a:xfrm>
          <a:prstGeom prst="rect">
            <a:avLst/>
          </a:prstGeom>
        </p:spPr>
      </p:pic>
      <p:sp>
        <p:nvSpPr>
          <p:cNvPr id="10" name="文本占位符 4">
            <a:extLst>
              <a:ext uri="{FF2B5EF4-FFF2-40B4-BE49-F238E27FC236}">
                <a16:creationId xmlns:a16="http://schemas.microsoft.com/office/drawing/2014/main" id="{CFA1F59D-151D-4537-AF14-58E868628201}"/>
              </a:ext>
            </a:extLst>
          </p:cNvPr>
          <p:cNvSpPr txBox="1">
            <a:spLocks/>
          </p:cNvSpPr>
          <p:nvPr/>
        </p:nvSpPr>
        <p:spPr>
          <a:xfrm>
            <a:off x="903341" y="10236823"/>
            <a:ext cx="22577316" cy="2446334"/>
          </a:xfrm>
          <a:prstGeom prst="rect">
            <a:avLst/>
          </a:prstGeom>
        </p:spPr>
        <p:txBody>
          <a:bodyPr vert="horz" lIns="91440" tIns="45720" rIns="91440" bIns="45720" rtlCol="0">
            <a:noAutofit/>
          </a:bodyPr>
          <a:lstStyle>
            <a:lvl1pPr marL="0" marR="0" indent="0" algn="l" defTabSz="825500" latinLnBrk="0">
              <a:lnSpc>
                <a:spcPct val="150000"/>
              </a:lnSpc>
              <a:spcBef>
                <a:spcPts val="0"/>
              </a:spcBef>
              <a:spcAft>
                <a:spcPts val="0"/>
              </a:spcAft>
              <a:buClrTx/>
              <a:buSzTx/>
              <a:buFontTx/>
              <a:buNone/>
              <a:tabLst/>
              <a:defRPr sz="4800" b="0" i="0" u="none" strike="noStrike" cap="none" spc="0" baseline="0">
                <a:ln>
                  <a:noFill/>
                </a:ln>
                <a:solidFill>
                  <a:srgbClr val="5E5E5E"/>
                </a:solidFill>
                <a:uFillTx/>
                <a:latin typeface="OPPOSans M" charset="-122"/>
                <a:ea typeface="OPPOSans M" charset="-122"/>
                <a:cs typeface="OPPOSans M" charset="-122"/>
                <a:sym typeface="OPPOSans M"/>
              </a:defRPr>
            </a:lvl1pPr>
            <a:lvl2pPr marL="1270000" marR="0" indent="-635000" algn="l" defTabSz="825500" latinLnBrk="0">
              <a:lnSpc>
                <a:spcPct val="150000"/>
              </a:lnSpc>
              <a:spcBef>
                <a:spcPts val="0"/>
              </a:spcBef>
              <a:spcAft>
                <a:spcPts val="0"/>
              </a:spcAft>
              <a:buClrTx/>
              <a:buSzPct val="125000"/>
              <a:buFontTx/>
              <a:buChar char="•"/>
              <a:tabLst/>
              <a:defRPr sz="4400" b="0" i="0" u="none" strike="noStrike" cap="none" spc="0" baseline="0">
                <a:ln>
                  <a:noFill/>
                </a:ln>
                <a:solidFill>
                  <a:srgbClr val="5E5E5E"/>
                </a:solidFill>
                <a:uFillTx/>
                <a:latin typeface="OPPOSans M" charset="-122"/>
                <a:ea typeface="OPPOSans M" charset="-122"/>
                <a:cs typeface="OPPOSans M" charset="-122"/>
                <a:sym typeface="OPPOSans M"/>
              </a:defRPr>
            </a:lvl2pPr>
            <a:lvl3pPr marL="1905000" marR="0" indent="-635000" algn="l" defTabSz="825500" latinLnBrk="0">
              <a:lnSpc>
                <a:spcPct val="150000"/>
              </a:lnSpc>
              <a:spcBef>
                <a:spcPts val="0"/>
              </a:spcBef>
              <a:spcAft>
                <a:spcPts val="0"/>
              </a:spcAft>
              <a:buClrTx/>
              <a:buSzPct val="125000"/>
              <a:buFontTx/>
              <a:buChar char="•"/>
              <a:tabLst/>
              <a:defRPr sz="4000" b="0" i="0" u="none" strike="noStrike" cap="none" spc="0" baseline="0">
                <a:ln>
                  <a:noFill/>
                </a:ln>
                <a:solidFill>
                  <a:srgbClr val="5E5E5E"/>
                </a:solidFill>
                <a:uFillTx/>
                <a:latin typeface="OPPOSans M" charset="-122"/>
                <a:ea typeface="OPPOSans M" charset="-122"/>
                <a:cs typeface="OPPOSans M" charset="-122"/>
                <a:sym typeface="OPPOSans M"/>
              </a:defRPr>
            </a:lvl3pPr>
            <a:lvl4pPr marL="2540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4pPr>
            <a:lvl5pPr marL="3175000" marR="0" indent="-635000" algn="l" defTabSz="825500" latinLnBrk="0">
              <a:lnSpc>
                <a:spcPct val="150000"/>
              </a:lnSpc>
              <a:spcBef>
                <a:spcPts val="0"/>
              </a:spcBef>
              <a:spcAft>
                <a:spcPts val="0"/>
              </a:spcAft>
              <a:buClrTx/>
              <a:buSzPct val="125000"/>
              <a:buFontTx/>
              <a:buChar char="•"/>
              <a:tabLst/>
              <a:defRPr sz="3600" b="0" i="0" u="none" strike="noStrike" cap="none" spc="0" baseline="0">
                <a:ln>
                  <a:noFill/>
                </a:ln>
                <a:solidFill>
                  <a:srgbClr val="5E5E5E"/>
                </a:solidFill>
                <a:uFillTx/>
                <a:latin typeface="OPPOSans M" charset="-122"/>
                <a:ea typeface="OPPOSans M" charset="-122"/>
                <a:cs typeface="OPPOSans M" charset="-122"/>
                <a:sym typeface="OPPOSans M"/>
              </a:defRPr>
            </a:lvl5pPr>
            <a:lvl6pPr marL="381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6pPr>
            <a:lvl7pPr marL="444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7pPr>
            <a:lvl8pPr marL="5080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8pPr>
            <a:lvl9pPr marL="5715000" marR="0" indent="-635000" algn="l" defTabSz="825500" latinLnBrk="0">
              <a:lnSpc>
                <a:spcPct val="100000"/>
              </a:lnSpc>
              <a:spcBef>
                <a:spcPts val="0"/>
              </a:spcBef>
              <a:spcAft>
                <a:spcPts val="0"/>
              </a:spcAft>
              <a:buClrTx/>
              <a:buSzPct val="125000"/>
              <a:buFontTx/>
              <a:buChar char="•"/>
              <a:tabLst/>
              <a:defRPr sz="4800" b="0" i="0" u="none" strike="noStrike" cap="none" spc="0" baseline="0">
                <a:ln>
                  <a:noFill/>
                </a:ln>
                <a:solidFill>
                  <a:srgbClr val="000000"/>
                </a:solidFill>
                <a:uFillTx/>
                <a:latin typeface="OPPOSans M"/>
                <a:ea typeface="OPPOSans M"/>
                <a:cs typeface="OPPOSans M"/>
                <a:sym typeface="OPPOSans M"/>
              </a:defRPr>
            </a:lvl9pPr>
          </a:lstStyle>
          <a:p>
            <a:r>
              <a:rPr lang="en-US" altLang="zh-CN" sz="2800" dirty="0">
                <a:solidFill>
                  <a:srgbClr val="046A38"/>
                </a:solidFill>
                <a:latin typeface="OPPOSans B" charset="-122"/>
                <a:ea typeface="OPPOSans B" charset="-122"/>
                <a:sym typeface="OPPOSans B"/>
              </a:rPr>
              <a:t>The result shows that model training on a more diverse dataset with more geographic location features can effectively improve the model generalization and expand the applicable area of the model.</a:t>
            </a:r>
          </a:p>
        </p:txBody>
      </p:sp>
    </p:spTree>
    <p:extLst>
      <p:ext uri="{BB962C8B-B14F-4D97-AF65-F5344CB8AC3E}">
        <p14:creationId xmlns:p14="http://schemas.microsoft.com/office/powerpoint/2010/main" val="409395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endParaRPr lang="en-US" dirty="0"/>
          </a:p>
        </p:txBody>
      </p:sp>
      <p:sp>
        <p:nvSpPr>
          <p:cNvPr id="6" name="Rectangle 2">
            <a:extLst>
              <a:ext uri="{FF2B5EF4-FFF2-40B4-BE49-F238E27FC236}">
                <a16:creationId xmlns:a16="http://schemas.microsoft.com/office/drawing/2014/main" id="{137825A0-7C7A-4179-95CE-7AE67A51222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标题 1">
            <a:extLst>
              <a:ext uri="{FF2B5EF4-FFF2-40B4-BE49-F238E27FC236}">
                <a16:creationId xmlns:a16="http://schemas.microsoft.com/office/drawing/2014/main" id="{ED6BD0A0-9979-445D-B5B6-ACB670C16118}"/>
              </a:ext>
            </a:extLst>
          </p:cNvPr>
          <p:cNvSpPr txBox="1">
            <a:spLocks/>
          </p:cNvSpPr>
          <p:nvPr/>
        </p:nvSpPr>
        <p:spPr>
          <a:xfrm>
            <a:off x="771112" y="627526"/>
            <a:ext cx="22841775" cy="1073683"/>
          </a:xfrm>
          <a:prstGeom prst="rect">
            <a:avLst/>
          </a:prstGeom>
        </p:spPr>
        <p:txBody>
          <a:bodyPr vert="horz" lIns="91440" tIns="45720" rIns="91440" bIns="45720" rtlCol="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r>
              <a:rPr lang="en-US" altLang="zh-CN" dirty="0"/>
              <a:t>5GS assisted FL member selection- Criteria: UE current and historical location </a:t>
            </a:r>
          </a:p>
        </p:txBody>
      </p:sp>
      <p:sp>
        <p:nvSpPr>
          <p:cNvPr id="7" name="标题 1">
            <a:extLst>
              <a:ext uri="{FF2B5EF4-FFF2-40B4-BE49-F238E27FC236}">
                <a16:creationId xmlns:a16="http://schemas.microsoft.com/office/drawing/2014/main" id="{CBCA13CA-88CA-430B-A116-075C18A1B904}"/>
              </a:ext>
            </a:extLst>
          </p:cNvPr>
          <p:cNvSpPr txBox="1">
            <a:spLocks/>
          </p:cNvSpPr>
          <p:nvPr/>
        </p:nvSpPr>
        <p:spPr>
          <a:xfrm>
            <a:off x="771112" y="1791892"/>
            <a:ext cx="22841775" cy="1073683"/>
          </a:xfrm>
          <a:prstGeom prst="rect">
            <a:avLst/>
          </a:prstGeom>
        </p:spPr>
        <p:txBody>
          <a:bodyPr vert="horz" lIns="91440" tIns="45720" rIns="91440" bIns="45720" rtlCol="0" anchor="ctr">
            <a:normAutofit/>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endParaRPr lang="en-US" altLang="zh-CN" dirty="0"/>
          </a:p>
        </p:txBody>
      </p:sp>
      <p:sp>
        <p:nvSpPr>
          <p:cNvPr id="10" name="标题 1">
            <a:extLst>
              <a:ext uri="{FF2B5EF4-FFF2-40B4-BE49-F238E27FC236}">
                <a16:creationId xmlns:a16="http://schemas.microsoft.com/office/drawing/2014/main" id="{CAAABE4F-02F9-4F81-AF37-BC4A8B17F016}"/>
              </a:ext>
            </a:extLst>
          </p:cNvPr>
          <p:cNvSpPr txBox="1">
            <a:spLocks/>
          </p:cNvSpPr>
          <p:nvPr/>
        </p:nvSpPr>
        <p:spPr>
          <a:xfrm>
            <a:off x="771112" y="1890650"/>
            <a:ext cx="22841775" cy="1073683"/>
          </a:xfrm>
          <a:prstGeom prst="rect">
            <a:avLst/>
          </a:prstGeom>
        </p:spPr>
        <p:txBody>
          <a:bodyPr vert="horz" lIns="91440" tIns="45720" rIns="91440" bIns="45720" rtlCol="0" anchor="ctr">
            <a:normAutofit/>
          </a:bodyPr>
          <a:lstStyle>
            <a:lvl1pPr marL="0" marR="0" indent="0" algn="l" defTabSz="825500" latinLnBrk="0">
              <a:lnSpc>
                <a:spcPct val="100000"/>
              </a:lnSpc>
              <a:spcBef>
                <a:spcPts val="0"/>
              </a:spcBef>
              <a:spcAft>
                <a:spcPts val="0"/>
              </a:spcAft>
              <a:buClrTx/>
              <a:buSzTx/>
              <a:buFontTx/>
              <a:buNone/>
              <a:tabLst/>
              <a:defRPr sz="5000" b="0" i="0" u="none" strike="noStrike" cap="none" spc="0" baseline="0">
                <a:ln>
                  <a:noFill/>
                </a:ln>
                <a:solidFill>
                  <a:srgbClr val="046A38"/>
                </a:solidFill>
                <a:uFillTx/>
                <a:latin typeface="OPPOSans B" charset="-122"/>
                <a:ea typeface="OPPOSans B" charset="-122"/>
                <a:cs typeface="OPPOSans B" charset="-122"/>
                <a:sym typeface="OPPOSans B"/>
              </a:defRPr>
            </a:lvl1pPr>
            <a:lvl2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2pPr>
            <a:lvl3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3pPr>
            <a:lvl4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4pPr>
            <a:lvl5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5pPr>
            <a:lvl6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6pPr>
            <a:lvl7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7pPr>
            <a:lvl8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8pPr>
            <a:lvl9pPr marL="0" marR="0" indent="0" algn="l" defTabSz="825500" latinLnBrk="0">
              <a:lnSpc>
                <a:spcPct val="100000"/>
              </a:lnSpc>
              <a:spcBef>
                <a:spcPts val="0"/>
              </a:spcBef>
              <a:spcAft>
                <a:spcPts val="0"/>
              </a:spcAft>
              <a:buClrTx/>
              <a:buSzTx/>
              <a:buFontTx/>
              <a:buNone/>
              <a:tabLst/>
              <a:defRPr sz="9000" b="0" i="0" u="none" strike="noStrike" cap="none" spc="0" baseline="0">
                <a:ln>
                  <a:noFill/>
                </a:ln>
                <a:solidFill>
                  <a:srgbClr val="046A38"/>
                </a:solidFill>
                <a:uFillTx/>
                <a:latin typeface="OPPOSans B"/>
                <a:ea typeface="OPPOSans B"/>
                <a:cs typeface="OPPOSans B"/>
                <a:sym typeface="OPPOSans B"/>
              </a:defRPr>
            </a:lvl9pPr>
          </a:lstStyle>
          <a:p>
            <a:endParaRPr lang="en-US" altLang="zh-CN" dirty="0"/>
          </a:p>
        </p:txBody>
      </p:sp>
      <p:sp>
        <p:nvSpPr>
          <p:cNvPr id="5" name="矩形 4">
            <a:extLst>
              <a:ext uri="{FF2B5EF4-FFF2-40B4-BE49-F238E27FC236}">
                <a16:creationId xmlns:a16="http://schemas.microsoft.com/office/drawing/2014/main" id="{9E4F0DCF-23AA-4A24-B63B-91E9F178BD3B}"/>
              </a:ext>
            </a:extLst>
          </p:cNvPr>
          <p:cNvSpPr/>
          <p:nvPr/>
        </p:nvSpPr>
        <p:spPr>
          <a:xfrm>
            <a:off x="736647" y="2152918"/>
            <a:ext cx="3610284" cy="861774"/>
          </a:xfrm>
          <a:prstGeom prst="rect">
            <a:avLst/>
          </a:prstGeom>
        </p:spPr>
        <p:txBody>
          <a:bodyPr wrap="none">
            <a:spAutoFit/>
          </a:bodyPr>
          <a:lstStyle/>
          <a:p>
            <a:r>
              <a:rPr lang="en-US" altLang="zh-CN" sz="5000" b="0" dirty="0">
                <a:solidFill>
                  <a:srgbClr val="046A38"/>
                </a:solidFill>
                <a:latin typeface="OPPOSans B" charset="-122"/>
                <a:ea typeface="OPPOSans B" charset="-122"/>
                <a:sym typeface="OPPOSans B"/>
              </a:rPr>
              <a:t>D</a:t>
            </a:r>
            <a:r>
              <a:rPr lang="zh-CN" altLang="en-US" sz="5000" b="0" dirty="0">
                <a:solidFill>
                  <a:srgbClr val="046A38"/>
                </a:solidFill>
                <a:latin typeface="OPPOSans B" charset="-122"/>
                <a:ea typeface="OPPOSans B" charset="-122"/>
                <a:sym typeface="OPPOSans B"/>
              </a:rPr>
              <a:t>efinition</a:t>
            </a:r>
          </a:p>
        </p:txBody>
      </p:sp>
      <p:sp>
        <p:nvSpPr>
          <p:cNvPr id="8" name="矩形 7">
            <a:extLst>
              <a:ext uri="{FF2B5EF4-FFF2-40B4-BE49-F238E27FC236}">
                <a16:creationId xmlns:a16="http://schemas.microsoft.com/office/drawing/2014/main" id="{FAE39C06-B8C4-45DB-97E8-135A2F2D2533}"/>
              </a:ext>
            </a:extLst>
          </p:cNvPr>
          <p:cNvSpPr/>
          <p:nvPr/>
        </p:nvSpPr>
        <p:spPr>
          <a:xfrm>
            <a:off x="736647" y="3276960"/>
            <a:ext cx="9778953" cy="7144776"/>
          </a:xfrm>
          <a:prstGeom prst="rect">
            <a:avLst/>
          </a:prstGeom>
        </p:spPr>
        <p:txBody>
          <a:bodyPr wrap="square">
            <a:spAutoFit/>
          </a:bodyPr>
          <a:lstStyle/>
          <a:p>
            <a:pPr marL="342900" indent="-3429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sym typeface="OPPOSans M"/>
              </a:rPr>
              <a:t>FL Coverage Area: The coverage area that the specific FL server applies the training.</a:t>
            </a:r>
          </a:p>
          <a:p>
            <a:pPr marL="342900" indent="-3429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sym typeface="OPPOSans M"/>
              </a:rPr>
              <a:t> Model’s Applicable Area: The area that the FL trained model can apply.</a:t>
            </a:r>
          </a:p>
          <a:p>
            <a:pPr marL="342900" indent="-3429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sym typeface="OPPOSans M"/>
              </a:rPr>
              <a:t> Historical Nomadic Period: The historical nomadic period is referred to the minimum duration that the UE was roving within the visited </a:t>
            </a:r>
            <a:r>
              <a:rPr lang="en-US" altLang="zh-CN" sz="2800" b="0" dirty="0" err="1">
                <a:solidFill>
                  <a:schemeClr val="tx1"/>
                </a:solidFill>
                <a:latin typeface="OPPOSans M" charset="-122"/>
                <a:ea typeface="OPPOSans M" charset="-122"/>
                <a:sym typeface="OPPOSans M"/>
              </a:rPr>
              <a:t>AoI</a:t>
            </a:r>
            <a:r>
              <a:rPr lang="en-US" altLang="zh-CN" sz="2800" b="0" dirty="0">
                <a:solidFill>
                  <a:schemeClr val="tx1"/>
                </a:solidFill>
                <a:latin typeface="OPPOSans M" charset="-122"/>
                <a:ea typeface="OPPOSans M" charset="-122"/>
                <a:sym typeface="OPPOSans M"/>
              </a:rPr>
              <a:t>.</a:t>
            </a:r>
          </a:p>
          <a:p>
            <a:pPr marL="342900" indent="-3429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sym typeface="OPPOSans M"/>
              </a:rPr>
              <a:t> Target Area of Interest (</a:t>
            </a:r>
            <a:r>
              <a:rPr lang="en-US" altLang="zh-CN" sz="2800" b="0" dirty="0" err="1">
                <a:solidFill>
                  <a:schemeClr val="tx1"/>
                </a:solidFill>
                <a:latin typeface="OPPOSans M" charset="-122"/>
                <a:ea typeface="OPPOSans M" charset="-122"/>
                <a:sym typeface="OPPOSans M"/>
              </a:rPr>
              <a:t>AoI</a:t>
            </a:r>
            <a:r>
              <a:rPr lang="en-US" altLang="zh-CN" sz="2800" b="0" dirty="0">
                <a:solidFill>
                  <a:schemeClr val="tx1"/>
                </a:solidFill>
                <a:latin typeface="OPPOSans M" charset="-122"/>
                <a:ea typeface="OPPOSans M" charset="-122"/>
                <a:sym typeface="OPPOSans M"/>
              </a:rPr>
              <a:t>): The target </a:t>
            </a:r>
            <a:r>
              <a:rPr lang="en-US" altLang="zh-CN" sz="2800" b="0" dirty="0" err="1">
                <a:solidFill>
                  <a:schemeClr val="tx1"/>
                </a:solidFill>
                <a:latin typeface="OPPOSans M" charset="-122"/>
                <a:ea typeface="OPPOSans M" charset="-122"/>
                <a:sym typeface="OPPOSans M"/>
              </a:rPr>
              <a:t>AoI</a:t>
            </a:r>
            <a:r>
              <a:rPr lang="en-US" altLang="zh-CN" sz="2800" b="0" dirty="0">
                <a:solidFill>
                  <a:schemeClr val="tx1"/>
                </a:solidFill>
                <a:latin typeface="OPPOSans M" charset="-122"/>
                <a:ea typeface="OPPOSans M" charset="-122"/>
                <a:sym typeface="OPPOSans M"/>
              </a:rPr>
              <a:t> which is beyond the FL coverage area but is within the model’s applicable area. </a:t>
            </a:r>
            <a:endParaRPr lang="zh-CN" altLang="en-US" sz="2800" b="0" dirty="0">
              <a:solidFill>
                <a:schemeClr val="tx1"/>
              </a:solidFill>
              <a:latin typeface="OPPOSans M" charset="-122"/>
              <a:ea typeface="OPPOSans M" charset="-122"/>
              <a:sym typeface="OPPOSans M"/>
            </a:endParaRPr>
          </a:p>
        </p:txBody>
      </p:sp>
      <p:sp>
        <p:nvSpPr>
          <p:cNvPr id="11" name="矩形 10">
            <a:extLst>
              <a:ext uri="{FF2B5EF4-FFF2-40B4-BE49-F238E27FC236}">
                <a16:creationId xmlns:a16="http://schemas.microsoft.com/office/drawing/2014/main" id="{B0F66A94-2479-410E-9A59-07CCC824C6E4}"/>
              </a:ext>
            </a:extLst>
          </p:cNvPr>
          <p:cNvSpPr/>
          <p:nvPr/>
        </p:nvSpPr>
        <p:spPr>
          <a:xfrm>
            <a:off x="11420887" y="2102559"/>
            <a:ext cx="12192000" cy="861774"/>
          </a:xfrm>
          <a:prstGeom prst="rect">
            <a:avLst/>
          </a:prstGeom>
        </p:spPr>
        <p:txBody>
          <a:bodyPr>
            <a:spAutoFit/>
          </a:bodyPr>
          <a:lstStyle/>
          <a:p>
            <a:pPr algn="l"/>
            <a:r>
              <a:rPr lang="en-US" altLang="zh-CN" sz="5000" b="0" dirty="0">
                <a:solidFill>
                  <a:srgbClr val="046A38"/>
                </a:solidFill>
                <a:latin typeface="OPPOSans B" charset="-122"/>
                <a:ea typeface="OPPOSans B" charset="-122"/>
              </a:rPr>
              <a:t>Information exchanges</a:t>
            </a:r>
          </a:p>
        </p:txBody>
      </p:sp>
      <p:sp>
        <p:nvSpPr>
          <p:cNvPr id="13" name="矩形 12">
            <a:extLst>
              <a:ext uri="{FF2B5EF4-FFF2-40B4-BE49-F238E27FC236}">
                <a16:creationId xmlns:a16="http://schemas.microsoft.com/office/drawing/2014/main" id="{2AB49454-0B99-45E8-A68E-0D96295CAB0C}"/>
              </a:ext>
            </a:extLst>
          </p:cNvPr>
          <p:cNvSpPr/>
          <p:nvPr/>
        </p:nvSpPr>
        <p:spPr>
          <a:xfrm>
            <a:off x="11462972" y="3276960"/>
            <a:ext cx="12192000" cy="2620461"/>
          </a:xfrm>
          <a:prstGeom prst="rect">
            <a:avLst/>
          </a:prstGeom>
        </p:spPr>
        <p:txBody>
          <a:bodyPr>
            <a:spAutoFit/>
          </a:bodyPr>
          <a:lstStyle/>
          <a:p>
            <a:pPr algn="l">
              <a:lnSpc>
                <a:spcPct val="150000"/>
              </a:lnSpc>
            </a:pPr>
            <a:r>
              <a:rPr lang="en-US" altLang="zh-CN" sz="2800" b="0" dirty="0">
                <a:solidFill>
                  <a:schemeClr val="accent5"/>
                </a:solidFill>
                <a:latin typeface="OPPOSans M" charset="-122"/>
                <a:ea typeface="OPPOSans M" charset="-122"/>
              </a:rPr>
              <a:t>AF to 5GS:</a:t>
            </a:r>
          </a:p>
          <a:p>
            <a:pPr marL="457200" indent="-4572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rPr>
              <a:t>Target </a:t>
            </a:r>
            <a:r>
              <a:rPr lang="en-US" altLang="zh-CN" sz="2800" b="0" dirty="0" err="1">
                <a:solidFill>
                  <a:schemeClr val="tx1"/>
                </a:solidFill>
                <a:latin typeface="OPPOSans M" charset="-122"/>
                <a:ea typeface="OPPOSans M" charset="-122"/>
              </a:rPr>
              <a:t>AoI</a:t>
            </a:r>
            <a:r>
              <a:rPr lang="en-US" altLang="zh-CN" sz="2800" b="0" dirty="0">
                <a:solidFill>
                  <a:schemeClr val="tx1"/>
                </a:solidFill>
                <a:latin typeface="OPPOSans M" charset="-122"/>
                <a:ea typeface="OPPOSans M" charset="-122"/>
              </a:rPr>
              <a:t>,</a:t>
            </a:r>
          </a:p>
          <a:p>
            <a:pPr marL="457200" indent="-4572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rPr>
              <a:t>FL Coverage Area,</a:t>
            </a:r>
          </a:p>
          <a:p>
            <a:pPr marL="457200" indent="-4572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rPr>
              <a:t>Historical nomadic period for the given target </a:t>
            </a:r>
            <a:r>
              <a:rPr lang="en-US" altLang="zh-CN" sz="2800" b="0" dirty="0" err="1">
                <a:solidFill>
                  <a:schemeClr val="tx1"/>
                </a:solidFill>
                <a:latin typeface="OPPOSans M" charset="-122"/>
                <a:ea typeface="OPPOSans M" charset="-122"/>
              </a:rPr>
              <a:t>AoI</a:t>
            </a:r>
            <a:r>
              <a:rPr lang="en-US" altLang="zh-CN" sz="2800" b="0" dirty="0">
                <a:solidFill>
                  <a:schemeClr val="tx1"/>
                </a:solidFill>
                <a:latin typeface="OPPOSans M" charset="-122"/>
                <a:ea typeface="OPPOSans M" charset="-122"/>
              </a:rPr>
              <a:t>.</a:t>
            </a:r>
            <a:endParaRPr lang="zh-CN" altLang="en-US" sz="2800" b="0" dirty="0">
              <a:solidFill>
                <a:schemeClr val="tx1"/>
              </a:solidFill>
              <a:latin typeface="OPPOSans M" charset="-122"/>
              <a:ea typeface="OPPOSans M" charset="-122"/>
            </a:endParaRPr>
          </a:p>
        </p:txBody>
      </p:sp>
      <p:sp>
        <p:nvSpPr>
          <p:cNvPr id="14" name="矩形 13">
            <a:extLst>
              <a:ext uri="{FF2B5EF4-FFF2-40B4-BE49-F238E27FC236}">
                <a16:creationId xmlns:a16="http://schemas.microsoft.com/office/drawing/2014/main" id="{C0900C24-ABA8-48CE-A48D-CC5FEBC12624}"/>
              </a:ext>
            </a:extLst>
          </p:cNvPr>
          <p:cNvSpPr/>
          <p:nvPr/>
        </p:nvSpPr>
        <p:spPr>
          <a:xfrm>
            <a:off x="11420887" y="7473172"/>
            <a:ext cx="12192000" cy="1974130"/>
          </a:xfrm>
          <a:prstGeom prst="rect">
            <a:avLst/>
          </a:prstGeom>
        </p:spPr>
        <p:txBody>
          <a:bodyPr>
            <a:spAutoFit/>
          </a:bodyPr>
          <a:lstStyle/>
          <a:p>
            <a:pPr algn="l">
              <a:lnSpc>
                <a:spcPct val="150000"/>
              </a:lnSpc>
            </a:pPr>
            <a:r>
              <a:rPr lang="en-US" altLang="zh-CN" sz="2800" b="0" dirty="0">
                <a:solidFill>
                  <a:schemeClr val="accent5"/>
                </a:solidFill>
                <a:latin typeface="OPPOSans M" charset="-122"/>
                <a:ea typeface="OPPOSans M" charset="-122"/>
              </a:rPr>
              <a:t>5GS to AF:</a:t>
            </a:r>
          </a:p>
          <a:p>
            <a:pPr marL="457200" indent="-457200" algn="l">
              <a:lnSpc>
                <a:spcPct val="150000"/>
              </a:lnSpc>
              <a:buFont typeface="Arial" panose="020B0604020202020204" pitchFamily="34" charset="0"/>
              <a:buChar char="•"/>
            </a:pPr>
            <a:r>
              <a:rPr lang="en-US" altLang="zh-CN" sz="2800" b="0" dirty="0">
                <a:solidFill>
                  <a:schemeClr val="tx1"/>
                </a:solidFill>
                <a:latin typeface="OPPOSans M" charset="-122"/>
                <a:ea typeface="OPPOSans M" charset="-122"/>
              </a:rPr>
              <a:t>5GS selects the in-coverage UEs coming from the target </a:t>
            </a:r>
            <a:r>
              <a:rPr lang="en-US" altLang="zh-CN" sz="2800" b="0" dirty="0" err="1">
                <a:solidFill>
                  <a:schemeClr val="tx1"/>
                </a:solidFill>
                <a:latin typeface="OPPOSans M" charset="-122"/>
                <a:ea typeface="OPPOSans M" charset="-122"/>
              </a:rPr>
              <a:t>AoI</a:t>
            </a:r>
            <a:r>
              <a:rPr lang="en-US" altLang="zh-CN" sz="2800" b="0" dirty="0">
                <a:solidFill>
                  <a:schemeClr val="tx1"/>
                </a:solidFill>
                <a:latin typeface="OPPOSans M" charset="-122"/>
                <a:ea typeface="OPPOSans M" charset="-122"/>
              </a:rPr>
              <a:t> and have been roving there over historical nomadic period.</a:t>
            </a:r>
            <a:endParaRPr lang="zh-CN" altLang="en-US" sz="2800" b="0" dirty="0">
              <a:solidFill>
                <a:schemeClr val="tx1"/>
              </a:solidFill>
              <a:latin typeface="OPPOSans M" charset="-122"/>
              <a:ea typeface="OPPOSans M" charset="-122"/>
            </a:endParaRPr>
          </a:p>
        </p:txBody>
      </p:sp>
    </p:spTree>
    <p:extLst>
      <p:ext uri="{BB962C8B-B14F-4D97-AF65-F5344CB8AC3E}">
        <p14:creationId xmlns:p14="http://schemas.microsoft.com/office/powerpoint/2010/main" val="21085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CB370-035F-4E6C-A0DB-45553F692256}"/>
              </a:ext>
            </a:extLst>
          </p:cNvPr>
          <p:cNvSpPr>
            <a:spLocks noGrp="1"/>
          </p:cNvSpPr>
          <p:nvPr>
            <p:ph type="title"/>
          </p:nvPr>
        </p:nvSpPr>
        <p:spPr>
          <a:xfrm>
            <a:off x="771111" y="435212"/>
            <a:ext cx="22841775" cy="1073683"/>
          </a:xfrm>
        </p:spPr>
        <p:txBody>
          <a:bodyPr>
            <a:normAutofit/>
          </a:bodyPr>
          <a:lstStyle/>
          <a:p>
            <a:r>
              <a:rPr lang="en-US" altLang="en-US" sz="5200" b="1" kern="1200" dirty="0">
                <a:solidFill>
                  <a:schemeClr val="accent1"/>
                </a:solidFill>
              </a:rPr>
              <a:t>Assistance information for federated learning</a:t>
            </a:r>
            <a:endParaRPr lang="en-US" sz="5200" b="1" dirty="0">
              <a:solidFill>
                <a:schemeClr val="accent1"/>
              </a:solidFill>
            </a:endParaRPr>
          </a:p>
        </p:txBody>
      </p:sp>
      <p:sp>
        <p:nvSpPr>
          <p:cNvPr id="4" name="文本占位符 3">
            <a:extLst>
              <a:ext uri="{FF2B5EF4-FFF2-40B4-BE49-F238E27FC236}">
                <a16:creationId xmlns:a16="http://schemas.microsoft.com/office/drawing/2014/main" id="{8F2328CB-75C4-413F-8A66-EE6D9CD14DEE}"/>
              </a:ext>
            </a:extLst>
          </p:cNvPr>
          <p:cNvSpPr>
            <a:spLocks noGrp="1"/>
          </p:cNvSpPr>
          <p:nvPr>
            <p:ph type="body" sz="quarter" idx="11"/>
          </p:nvPr>
        </p:nvSpPr>
        <p:spPr>
          <a:xfrm>
            <a:off x="2818191" y="12877310"/>
            <a:ext cx="10271642" cy="489615"/>
          </a:xfrm>
        </p:spPr>
        <p:txBody>
          <a:bodyPr/>
          <a:lstStyle/>
          <a:p>
            <a:endParaRPr lang="en-US"/>
          </a:p>
        </p:txBody>
      </p:sp>
      <p:sp>
        <p:nvSpPr>
          <p:cNvPr id="32" name="文本框 31">
            <a:extLst>
              <a:ext uri="{FF2B5EF4-FFF2-40B4-BE49-F238E27FC236}">
                <a16:creationId xmlns:a16="http://schemas.microsoft.com/office/drawing/2014/main" id="{ACCFC330-DFE1-4F66-BC34-A727430E1BB8}"/>
              </a:ext>
            </a:extLst>
          </p:cNvPr>
          <p:cNvSpPr txBox="1"/>
          <p:nvPr/>
        </p:nvSpPr>
        <p:spPr>
          <a:xfrm>
            <a:off x="771111" y="1608596"/>
            <a:ext cx="23005259"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lnSpc>
                <a:spcPct val="120000"/>
              </a:lnSpc>
              <a:buFont typeface="Wingdings" panose="05000000000000000000" pitchFamily="2" charset="2"/>
              <a:buChar char="q"/>
            </a:pPr>
            <a:r>
              <a:rPr lang="en-US" sz="2800" b="0" dirty="0">
                <a:latin typeface="OPPOSans M" panose="00020600040101010101" pitchFamily="18" charset="-122"/>
                <a:ea typeface="OPPOSans M" panose="00020600040101010101" pitchFamily="18" charset="-122"/>
              </a:rPr>
              <a:t>The data set of a single UE generally cannot represent the characteristics of the applicable area for model training. With assistance from 5GS, Federated Learning can collect multiple representative UE data sets to form a integral data set for model training in the applicable area </a:t>
            </a:r>
            <a:endParaRPr kumimoji="0" lang="en-US" sz="2800" b="0" i="0" u="none" strike="noStrike" cap="none" spc="0" normalizeH="0" baseline="0" dirty="0">
              <a:ln>
                <a:noFill/>
              </a:ln>
              <a:solidFill>
                <a:srgbClr val="000000"/>
              </a:solidFill>
              <a:effectLst/>
              <a:uFillTx/>
              <a:latin typeface="OPPOSans M" panose="00020600040101010101" pitchFamily="18" charset="-122"/>
              <a:ea typeface="OPPOSans M" panose="00020600040101010101" pitchFamily="18" charset="-122"/>
              <a:sym typeface="Helvetica Neue"/>
            </a:endParaRPr>
          </a:p>
        </p:txBody>
      </p:sp>
      <p:sp>
        <p:nvSpPr>
          <p:cNvPr id="40" name="矩形 39">
            <a:extLst>
              <a:ext uri="{FF2B5EF4-FFF2-40B4-BE49-F238E27FC236}">
                <a16:creationId xmlns:a16="http://schemas.microsoft.com/office/drawing/2014/main" id="{4C10D62A-8C02-4959-B298-F35C4D4463DD}"/>
              </a:ext>
            </a:extLst>
          </p:cNvPr>
          <p:cNvSpPr/>
          <p:nvPr/>
        </p:nvSpPr>
        <p:spPr>
          <a:xfrm>
            <a:off x="771111" y="3814137"/>
            <a:ext cx="22272061" cy="615553"/>
          </a:xfrm>
          <a:prstGeom prst="rect">
            <a:avLst/>
          </a:prstGeom>
        </p:spPr>
        <p:txBody>
          <a:bodyPr wrap="square">
            <a:spAutoFit/>
          </a:bodyPr>
          <a:lstStyle/>
          <a:p>
            <a:pPr marL="571500" indent="-571500" algn="l">
              <a:buFont typeface="Wingdings" panose="05000000000000000000" pitchFamily="2" charset="2"/>
              <a:buChar char="Ø"/>
            </a:pPr>
            <a:r>
              <a:rPr lang="en-US" sz="3400" b="0" dirty="0">
                <a:latin typeface="OPPOSans M" panose="00020600040101010101" pitchFamily="18" charset="-122"/>
                <a:ea typeface="OPPOSans M" panose="00020600040101010101" pitchFamily="18" charset="-122"/>
              </a:rPr>
              <a:t>Candidate UE selection based on certain filtering</a:t>
            </a:r>
            <a:r>
              <a:rPr lang="zh-CN" altLang="en-US" sz="3400" b="0" dirty="0">
                <a:latin typeface="OPPOSans M" panose="00020600040101010101" pitchFamily="18" charset="-122"/>
                <a:ea typeface="OPPOSans M" panose="00020600040101010101" pitchFamily="18" charset="-122"/>
              </a:rPr>
              <a:t> </a:t>
            </a:r>
            <a:r>
              <a:rPr lang="en-US" altLang="zh-CN" sz="3400" b="0" dirty="0">
                <a:latin typeface="OPPOSans M" panose="00020600040101010101" pitchFamily="18" charset="-122"/>
                <a:ea typeface="OPPOSans M" panose="00020600040101010101" pitchFamily="18" charset="-122"/>
              </a:rPr>
              <a:t>criteria</a:t>
            </a:r>
            <a:r>
              <a:rPr lang="en-US" sz="3400" b="0" dirty="0">
                <a:latin typeface="OPPOSans M" panose="00020600040101010101" pitchFamily="18" charset="-122"/>
                <a:ea typeface="OPPOSans M" panose="00020600040101010101" pitchFamily="18" charset="-122"/>
              </a:rPr>
              <a:t> from 3</a:t>
            </a:r>
            <a:r>
              <a:rPr lang="en-US" sz="3400" b="0" baseline="30000" dirty="0">
                <a:latin typeface="OPPOSans M" panose="00020600040101010101" pitchFamily="18" charset="-122"/>
                <a:ea typeface="OPPOSans M" panose="00020600040101010101" pitchFamily="18" charset="-122"/>
              </a:rPr>
              <a:t>rd</a:t>
            </a:r>
            <a:r>
              <a:rPr lang="en-US" sz="3400" b="0" dirty="0">
                <a:latin typeface="OPPOSans M" panose="00020600040101010101" pitchFamily="18" charset="-122"/>
                <a:ea typeface="OPPOSans M" panose="00020600040101010101" pitchFamily="18" charset="-122"/>
              </a:rPr>
              <a:t> party</a:t>
            </a:r>
          </a:p>
        </p:txBody>
      </p:sp>
      <p:grpSp>
        <p:nvGrpSpPr>
          <p:cNvPr id="10" name="组合 9">
            <a:extLst>
              <a:ext uri="{FF2B5EF4-FFF2-40B4-BE49-F238E27FC236}">
                <a16:creationId xmlns:a16="http://schemas.microsoft.com/office/drawing/2014/main" id="{EBDC1833-930B-4151-AA7B-6D688DA356C7}"/>
              </a:ext>
            </a:extLst>
          </p:cNvPr>
          <p:cNvGrpSpPr/>
          <p:nvPr/>
        </p:nvGrpSpPr>
        <p:grpSpPr>
          <a:xfrm>
            <a:off x="2298404" y="5085457"/>
            <a:ext cx="4235967" cy="2006694"/>
            <a:chOff x="9263460" y="4212755"/>
            <a:chExt cx="4753605" cy="2399557"/>
          </a:xfrm>
        </p:grpSpPr>
        <p:grpSp>
          <p:nvGrpSpPr>
            <p:cNvPr id="17" name="组合 16">
              <a:extLst>
                <a:ext uri="{FF2B5EF4-FFF2-40B4-BE49-F238E27FC236}">
                  <a16:creationId xmlns:a16="http://schemas.microsoft.com/office/drawing/2014/main" id="{4B5690E8-8EB0-44FA-ABED-09672F2A8EB1}"/>
                </a:ext>
              </a:extLst>
            </p:cNvPr>
            <p:cNvGrpSpPr/>
            <p:nvPr/>
          </p:nvGrpSpPr>
          <p:grpSpPr>
            <a:xfrm>
              <a:off x="9263460" y="4212755"/>
              <a:ext cx="4753605" cy="2399557"/>
              <a:chOff x="2497609" y="4238127"/>
              <a:chExt cx="4753605" cy="2399557"/>
            </a:xfrm>
          </p:grpSpPr>
          <p:sp>
            <p:nvSpPr>
              <p:cNvPr id="18" name="矩形 17">
                <a:extLst>
                  <a:ext uri="{FF2B5EF4-FFF2-40B4-BE49-F238E27FC236}">
                    <a16:creationId xmlns:a16="http://schemas.microsoft.com/office/drawing/2014/main" id="{47979795-02B7-47DB-A554-44C6AE9EEF7C}"/>
                  </a:ext>
                </a:extLst>
              </p:cNvPr>
              <p:cNvSpPr/>
              <p:nvPr/>
            </p:nvSpPr>
            <p:spPr>
              <a:xfrm>
                <a:off x="2497609" y="4238127"/>
                <a:ext cx="4753605" cy="2311835"/>
              </a:xfrm>
              <a:prstGeom prst="rect">
                <a:avLst/>
              </a:prstGeom>
              <a:solidFill>
                <a:schemeClr val="bg1"/>
              </a:solidFill>
              <a:ln w="38100" cap="flat">
                <a:solidFill>
                  <a:schemeClr val="accent3">
                    <a:lumMod val="75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 name="椭圆 18">
                <a:extLst>
                  <a:ext uri="{FF2B5EF4-FFF2-40B4-BE49-F238E27FC236}">
                    <a16:creationId xmlns:a16="http://schemas.microsoft.com/office/drawing/2014/main" id="{16115773-6BE6-4D61-8EB3-6C34CAA69282}"/>
                  </a:ext>
                </a:extLst>
              </p:cNvPr>
              <p:cNvSpPr/>
              <p:nvPr/>
            </p:nvSpPr>
            <p:spPr>
              <a:xfrm>
                <a:off x="3801807" y="4927857"/>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矩形 19">
                <a:extLst>
                  <a:ext uri="{FF2B5EF4-FFF2-40B4-BE49-F238E27FC236}">
                    <a16:creationId xmlns:a16="http://schemas.microsoft.com/office/drawing/2014/main" id="{A032AAD6-59EA-49CE-8BC2-DB1B272F369F}"/>
                  </a:ext>
                </a:extLst>
              </p:cNvPr>
              <p:cNvSpPr/>
              <p:nvPr/>
            </p:nvSpPr>
            <p:spPr>
              <a:xfrm>
                <a:off x="2683469" y="6085636"/>
                <a:ext cx="4567745" cy="552048"/>
              </a:xfrm>
              <a:prstGeom prst="rect">
                <a:avLst/>
              </a:prstGeom>
            </p:spPr>
            <p:txBody>
              <a:bodyPr wrap="none">
                <a:spAutoFit/>
              </a:bodyPr>
              <a:lstStyle/>
              <a:p>
                <a:r>
                  <a:rPr lang="en-US" sz="2400" dirty="0">
                    <a:latin typeface="OPPOSans M" panose="00020600040101010101" pitchFamily="18" charset="-122"/>
                    <a:ea typeface="OPPOSans M" panose="00020600040101010101" pitchFamily="18" charset="-122"/>
                  </a:rPr>
                  <a:t>M</a:t>
                </a:r>
                <a:r>
                  <a:rPr lang="en-US" altLang="zh-CN" sz="2400" dirty="0">
                    <a:latin typeface="OPPOSans M" panose="00020600040101010101" pitchFamily="18" charset="-122"/>
                    <a:ea typeface="OPPOSans M" panose="00020600040101010101" pitchFamily="18" charset="-122"/>
                  </a:rPr>
                  <a:t>odel’s applicable area</a:t>
                </a:r>
                <a:endParaRPr lang="en-US" sz="2400" dirty="0">
                  <a:latin typeface="OPPOSans M" panose="00020600040101010101" pitchFamily="18" charset="-122"/>
                  <a:ea typeface="OPPOSans M" panose="00020600040101010101" pitchFamily="18" charset="-122"/>
                </a:endParaRPr>
              </a:p>
            </p:txBody>
          </p:sp>
        </p:grpSp>
        <p:sp>
          <p:nvSpPr>
            <p:cNvPr id="21" name="椭圆 20">
              <a:extLst>
                <a:ext uri="{FF2B5EF4-FFF2-40B4-BE49-F238E27FC236}">
                  <a16:creationId xmlns:a16="http://schemas.microsoft.com/office/drawing/2014/main" id="{FCA174E2-7BE9-44E0-8868-DA987F6FE163}"/>
                </a:ext>
              </a:extLst>
            </p:cNvPr>
            <p:cNvSpPr/>
            <p:nvPr/>
          </p:nvSpPr>
          <p:spPr>
            <a:xfrm>
              <a:off x="11103960" y="4544523"/>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椭圆 21">
              <a:extLst>
                <a:ext uri="{FF2B5EF4-FFF2-40B4-BE49-F238E27FC236}">
                  <a16:creationId xmlns:a16="http://schemas.microsoft.com/office/drawing/2014/main" id="{D175C612-A6A0-481C-AD1B-E6F4072869A3}"/>
                </a:ext>
              </a:extLst>
            </p:cNvPr>
            <p:cNvSpPr/>
            <p:nvPr/>
          </p:nvSpPr>
          <p:spPr>
            <a:xfrm>
              <a:off x="11103960" y="5165616"/>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椭圆 22">
              <a:extLst>
                <a:ext uri="{FF2B5EF4-FFF2-40B4-BE49-F238E27FC236}">
                  <a16:creationId xmlns:a16="http://schemas.microsoft.com/office/drawing/2014/main" id="{00EF6D5B-0EE4-48EE-8F27-E0501243DA8B}"/>
                </a:ext>
              </a:extLst>
            </p:cNvPr>
            <p:cNvSpPr/>
            <p:nvPr/>
          </p:nvSpPr>
          <p:spPr>
            <a:xfrm>
              <a:off x="10311009" y="4361084"/>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椭圆 23">
              <a:extLst>
                <a:ext uri="{FF2B5EF4-FFF2-40B4-BE49-F238E27FC236}">
                  <a16:creationId xmlns:a16="http://schemas.microsoft.com/office/drawing/2014/main" id="{89DB9FED-4355-4071-BC10-C4101B90D41C}"/>
                </a:ext>
              </a:extLst>
            </p:cNvPr>
            <p:cNvSpPr/>
            <p:nvPr/>
          </p:nvSpPr>
          <p:spPr>
            <a:xfrm>
              <a:off x="10111380" y="5299812"/>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椭圆 24">
              <a:extLst>
                <a:ext uri="{FF2B5EF4-FFF2-40B4-BE49-F238E27FC236}">
                  <a16:creationId xmlns:a16="http://schemas.microsoft.com/office/drawing/2014/main" id="{3455904C-CC9D-45C1-8676-EEB136C1D4FD}"/>
                </a:ext>
              </a:extLst>
            </p:cNvPr>
            <p:cNvSpPr/>
            <p:nvPr/>
          </p:nvSpPr>
          <p:spPr>
            <a:xfrm>
              <a:off x="10646577" y="5535153"/>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27" name="组合 26">
            <a:extLst>
              <a:ext uri="{FF2B5EF4-FFF2-40B4-BE49-F238E27FC236}">
                <a16:creationId xmlns:a16="http://schemas.microsoft.com/office/drawing/2014/main" id="{2795526C-C7A3-40B7-9860-C1DA8514C59B}"/>
              </a:ext>
            </a:extLst>
          </p:cNvPr>
          <p:cNvGrpSpPr/>
          <p:nvPr/>
        </p:nvGrpSpPr>
        <p:grpSpPr>
          <a:xfrm>
            <a:off x="11680705" y="4986415"/>
            <a:ext cx="4235968" cy="1987701"/>
            <a:chOff x="8833913" y="4212755"/>
            <a:chExt cx="4753606" cy="2376846"/>
          </a:xfrm>
        </p:grpSpPr>
        <p:grpSp>
          <p:nvGrpSpPr>
            <p:cNvPr id="28" name="组合 27">
              <a:extLst>
                <a:ext uri="{FF2B5EF4-FFF2-40B4-BE49-F238E27FC236}">
                  <a16:creationId xmlns:a16="http://schemas.microsoft.com/office/drawing/2014/main" id="{C798736F-BDDD-440C-86B4-61FB152B3716}"/>
                </a:ext>
              </a:extLst>
            </p:cNvPr>
            <p:cNvGrpSpPr/>
            <p:nvPr/>
          </p:nvGrpSpPr>
          <p:grpSpPr>
            <a:xfrm>
              <a:off x="8833913" y="4212755"/>
              <a:ext cx="4753606" cy="2376846"/>
              <a:chOff x="2068062" y="4238127"/>
              <a:chExt cx="4753606" cy="2376846"/>
            </a:xfrm>
          </p:grpSpPr>
          <p:sp>
            <p:nvSpPr>
              <p:cNvPr id="36" name="矩形 35">
                <a:extLst>
                  <a:ext uri="{FF2B5EF4-FFF2-40B4-BE49-F238E27FC236}">
                    <a16:creationId xmlns:a16="http://schemas.microsoft.com/office/drawing/2014/main" id="{157168B1-0B63-4431-B235-D1DA540A5664}"/>
                  </a:ext>
                </a:extLst>
              </p:cNvPr>
              <p:cNvSpPr/>
              <p:nvPr/>
            </p:nvSpPr>
            <p:spPr>
              <a:xfrm>
                <a:off x="2068062" y="4238127"/>
                <a:ext cx="4753606" cy="2311835"/>
              </a:xfrm>
              <a:prstGeom prst="rect">
                <a:avLst/>
              </a:prstGeom>
              <a:solidFill>
                <a:schemeClr val="bg1"/>
              </a:solidFill>
              <a:ln w="38100" cap="flat">
                <a:solidFill>
                  <a:schemeClr val="accent3">
                    <a:lumMod val="75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7" name="椭圆 36">
                <a:extLst>
                  <a:ext uri="{FF2B5EF4-FFF2-40B4-BE49-F238E27FC236}">
                    <a16:creationId xmlns:a16="http://schemas.microsoft.com/office/drawing/2014/main" id="{6BA5AD4D-9FA5-42C3-9BAD-71F0B3C91BBA}"/>
                  </a:ext>
                </a:extLst>
              </p:cNvPr>
              <p:cNvSpPr/>
              <p:nvPr/>
            </p:nvSpPr>
            <p:spPr>
              <a:xfrm>
                <a:off x="4176715" y="4544524"/>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矩形 37">
                <a:extLst>
                  <a:ext uri="{FF2B5EF4-FFF2-40B4-BE49-F238E27FC236}">
                    <a16:creationId xmlns:a16="http://schemas.microsoft.com/office/drawing/2014/main" id="{36621F1D-5D98-405D-937A-02B1D5E56FF4}"/>
                  </a:ext>
                </a:extLst>
              </p:cNvPr>
              <p:cNvSpPr/>
              <p:nvPr/>
            </p:nvSpPr>
            <p:spPr>
              <a:xfrm>
                <a:off x="2160993" y="6062925"/>
                <a:ext cx="4567745" cy="552048"/>
              </a:xfrm>
              <a:prstGeom prst="rect">
                <a:avLst/>
              </a:prstGeom>
            </p:spPr>
            <p:txBody>
              <a:bodyPr wrap="none">
                <a:spAutoFit/>
              </a:bodyPr>
              <a:lstStyle/>
              <a:p>
                <a:r>
                  <a:rPr lang="en-US" sz="2400" dirty="0">
                    <a:latin typeface="OPPOSans M" panose="00020600040101010101" pitchFamily="18" charset="-122"/>
                    <a:ea typeface="OPPOSans M" panose="00020600040101010101" pitchFamily="18" charset="-122"/>
                  </a:rPr>
                  <a:t>M</a:t>
                </a:r>
                <a:r>
                  <a:rPr lang="en-US" altLang="zh-CN" sz="2400" dirty="0">
                    <a:latin typeface="OPPOSans M" panose="00020600040101010101" pitchFamily="18" charset="-122"/>
                    <a:ea typeface="OPPOSans M" panose="00020600040101010101" pitchFamily="18" charset="-122"/>
                  </a:rPr>
                  <a:t>odel’s applicable area</a:t>
                </a:r>
                <a:endParaRPr lang="en-US" sz="2400" dirty="0">
                  <a:latin typeface="OPPOSans M" panose="00020600040101010101" pitchFamily="18" charset="-122"/>
                  <a:ea typeface="OPPOSans M" panose="00020600040101010101" pitchFamily="18" charset="-122"/>
                </a:endParaRPr>
              </a:p>
            </p:txBody>
          </p:sp>
        </p:grpSp>
        <p:sp>
          <p:nvSpPr>
            <p:cNvPr id="29" name="椭圆 28">
              <a:extLst>
                <a:ext uri="{FF2B5EF4-FFF2-40B4-BE49-F238E27FC236}">
                  <a16:creationId xmlns:a16="http://schemas.microsoft.com/office/drawing/2014/main" id="{E025E0A6-C4E4-48A1-9EE7-FDE0D5817D31}"/>
                </a:ext>
              </a:extLst>
            </p:cNvPr>
            <p:cNvSpPr/>
            <p:nvPr/>
          </p:nvSpPr>
          <p:spPr>
            <a:xfrm>
              <a:off x="12437841" y="4480706"/>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椭圆 29">
              <a:extLst>
                <a:ext uri="{FF2B5EF4-FFF2-40B4-BE49-F238E27FC236}">
                  <a16:creationId xmlns:a16="http://schemas.microsoft.com/office/drawing/2014/main" id="{CDF094F6-28DA-4C79-88DA-7D7144ED494E}"/>
                </a:ext>
              </a:extLst>
            </p:cNvPr>
            <p:cNvSpPr/>
            <p:nvPr/>
          </p:nvSpPr>
          <p:spPr>
            <a:xfrm>
              <a:off x="12651960" y="5506073"/>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椭圆 32">
              <a:extLst>
                <a:ext uri="{FF2B5EF4-FFF2-40B4-BE49-F238E27FC236}">
                  <a16:creationId xmlns:a16="http://schemas.microsoft.com/office/drawing/2014/main" id="{4BA4CB74-FEFF-4E61-A006-AC1184B87C1A}"/>
                </a:ext>
              </a:extLst>
            </p:cNvPr>
            <p:cNvSpPr/>
            <p:nvPr/>
          </p:nvSpPr>
          <p:spPr>
            <a:xfrm>
              <a:off x="9331361" y="4404654"/>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椭圆 33">
              <a:extLst>
                <a:ext uri="{FF2B5EF4-FFF2-40B4-BE49-F238E27FC236}">
                  <a16:creationId xmlns:a16="http://schemas.microsoft.com/office/drawing/2014/main" id="{2CE48009-5240-4409-B6BB-5887476266DC}"/>
                </a:ext>
              </a:extLst>
            </p:cNvPr>
            <p:cNvSpPr/>
            <p:nvPr/>
          </p:nvSpPr>
          <p:spPr>
            <a:xfrm>
              <a:off x="9729884" y="5554994"/>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椭圆 34">
              <a:extLst>
                <a:ext uri="{FF2B5EF4-FFF2-40B4-BE49-F238E27FC236}">
                  <a16:creationId xmlns:a16="http://schemas.microsoft.com/office/drawing/2014/main" id="{0C877BA9-9835-4C0F-B9BD-04136CE818D8}"/>
                </a:ext>
              </a:extLst>
            </p:cNvPr>
            <p:cNvSpPr/>
            <p:nvPr/>
          </p:nvSpPr>
          <p:spPr>
            <a:xfrm>
              <a:off x="10945098" y="5487105"/>
              <a:ext cx="536302" cy="510362"/>
            </a:xfrm>
            <a:prstGeom prst="ellipse">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 name="矩形 7">
            <a:extLst>
              <a:ext uri="{FF2B5EF4-FFF2-40B4-BE49-F238E27FC236}">
                <a16:creationId xmlns:a16="http://schemas.microsoft.com/office/drawing/2014/main" id="{5BAE1C5B-169D-4C66-B2DD-1B505FFE8B4D}"/>
              </a:ext>
            </a:extLst>
          </p:cNvPr>
          <p:cNvSpPr/>
          <p:nvPr/>
        </p:nvSpPr>
        <p:spPr>
          <a:xfrm>
            <a:off x="6940963" y="4901707"/>
            <a:ext cx="3791393" cy="830997"/>
          </a:xfrm>
          <a:prstGeom prst="rect">
            <a:avLst/>
          </a:prstGeom>
        </p:spPr>
        <p:txBody>
          <a:bodyPr wrap="square">
            <a:spAutoFit/>
          </a:bodyPr>
          <a:lstStyle/>
          <a:p>
            <a:pPr algn="l"/>
            <a:r>
              <a:rPr lang="en-US" altLang="zh-CN" sz="2400" b="0" dirty="0">
                <a:solidFill>
                  <a:schemeClr val="accent3">
                    <a:lumMod val="75000"/>
                  </a:schemeClr>
                </a:solidFill>
                <a:latin typeface="OPPOSans M" panose="00020600040101010101" pitchFamily="18" charset="-122"/>
                <a:ea typeface="OPPOSans M" panose="00020600040101010101" pitchFamily="18" charset="-122"/>
              </a:rPr>
              <a:t>Unsuitably collected multiple UEs’ dataset </a:t>
            </a:r>
            <a:endParaRPr lang="en-US" sz="2400" dirty="0">
              <a:solidFill>
                <a:schemeClr val="accent3">
                  <a:lumMod val="75000"/>
                </a:schemeClr>
              </a:solidFill>
              <a:latin typeface="OPPOSans M" panose="00020600040101010101" pitchFamily="18" charset="-122"/>
              <a:ea typeface="OPPOSans M" panose="00020600040101010101" pitchFamily="18" charset="-122"/>
            </a:endParaRPr>
          </a:p>
        </p:txBody>
      </p:sp>
      <p:sp>
        <p:nvSpPr>
          <p:cNvPr id="14" name="矩形 13">
            <a:extLst>
              <a:ext uri="{FF2B5EF4-FFF2-40B4-BE49-F238E27FC236}">
                <a16:creationId xmlns:a16="http://schemas.microsoft.com/office/drawing/2014/main" id="{20337B82-5BD8-428E-98D4-3191D09F3AF1}"/>
              </a:ext>
            </a:extLst>
          </p:cNvPr>
          <p:cNvSpPr/>
          <p:nvPr/>
        </p:nvSpPr>
        <p:spPr>
          <a:xfrm>
            <a:off x="16390620" y="4917287"/>
            <a:ext cx="3752418" cy="1200329"/>
          </a:xfrm>
          <a:prstGeom prst="rect">
            <a:avLst/>
          </a:prstGeom>
        </p:spPr>
        <p:txBody>
          <a:bodyPr wrap="square">
            <a:spAutoFit/>
          </a:bodyPr>
          <a:lstStyle/>
          <a:p>
            <a:pPr algn="l"/>
            <a:r>
              <a:rPr lang="en-US" sz="2400" b="0" dirty="0">
                <a:solidFill>
                  <a:schemeClr val="accent3">
                    <a:lumMod val="75000"/>
                  </a:schemeClr>
                </a:solidFill>
                <a:latin typeface="OPPOSans M" panose="00020600040101010101" pitchFamily="18" charset="-122"/>
                <a:ea typeface="OPPOSans M" panose="00020600040101010101" pitchFamily="18" charset="-122"/>
              </a:rPr>
              <a:t>Effective UEs’ dataset representing model applicable area </a:t>
            </a:r>
            <a:endParaRPr lang="en-US" sz="2400" dirty="0">
              <a:solidFill>
                <a:schemeClr val="accent3">
                  <a:lumMod val="75000"/>
                </a:schemeClr>
              </a:solidFill>
              <a:latin typeface="OPPOSans M" panose="00020600040101010101" pitchFamily="18" charset="-122"/>
              <a:ea typeface="OPPOSans M" panose="00020600040101010101" pitchFamily="18" charset="-122"/>
            </a:endParaRPr>
          </a:p>
        </p:txBody>
      </p:sp>
    </p:spTree>
    <p:extLst>
      <p:ext uri="{BB962C8B-B14F-4D97-AF65-F5344CB8AC3E}">
        <p14:creationId xmlns:p14="http://schemas.microsoft.com/office/powerpoint/2010/main" val="214294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28D0E8-4732-4391-8E10-8DD24C7DCF26}"/>
              </a:ext>
            </a:extLst>
          </p:cNvPr>
          <p:cNvSpPr>
            <a:spLocks noGrp="1"/>
          </p:cNvSpPr>
          <p:nvPr>
            <p:ph type="title"/>
          </p:nvPr>
        </p:nvSpPr>
        <p:spPr/>
        <p:txBody>
          <a:bodyPr/>
          <a:lstStyle/>
          <a:p>
            <a:r>
              <a:rPr lang="en-US" altLang="zh-CN" dirty="0"/>
              <a:t>Criteria: UE Direction and separation distance</a:t>
            </a:r>
            <a:endParaRPr lang="zh-CN" altLang="en-US" dirty="0"/>
          </a:p>
        </p:txBody>
      </p:sp>
      <p:sp>
        <p:nvSpPr>
          <p:cNvPr id="4" name="文本占位符 3">
            <a:extLst>
              <a:ext uri="{FF2B5EF4-FFF2-40B4-BE49-F238E27FC236}">
                <a16:creationId xmlns:a16="http://schemas.microsoft.com/office/drawing/2014/main" id="{3E551108-0E97-4E83-AD9F-54BAF58DB30A}"/>
              </a:ext>
            </a:extLst>
          </p:cNvPr>
          <p:cNvSpPr>
            <a:spLocks noGrp="1"/>
          </p:cNvSpPr>
          <p:nvPr>
            <p:ph type="body" sz="quarter" idx="11"/>
          </p:nvPr>
        </p:nvSpPr>
        <p:spPr/>
        <p:txBody>
          <a:bodyPr/>
          <a:lstStyle/>
          <a:p>
            <a:endParaRPr lang="zh-CN" altLang="en-US"/>
          </a:p>
        </p:txBody>
      </p:sp>
      <p:sp>
        <p:nvSpPr>
          <p:cNvPr id="6" name="Rectangle 2">
            <a:extLst>
              <a:ext uri="{FF2B5EF4-FFF2-40B4-BE49-F238E27FC236}">
                <a16:creationId xmlns:a16="http://schemas.microsoft.com/office/drawing/2014/main" id="{61101AE5-5721-4A0A-8B1A-61E12B39602D}"/>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1828CA26-BA17-456F-ADF1-FF716FE5FBA1}"/>
              </a:ext>
            </a:extLst>
          </p:cNvPr>
          <p:cNvGraphicFramePr>
            <a:graphicFrameLocks noChangeAspect="1"/>
          </p:cNvGraphicFramePr>
          <p:nvPr>
            <p:extLst>
              <p:ext uri="{D42A27DB-BD31-4B8C-83A1-F6EECF244321}">
                <p14:modId xmlns:p14="http://schemas.microsoft.com/office/powerpoint/2010/main" val="1167292151"/>
              </p:ext>
            </p:extLst>
          </p:nvPr>
        </p:nvGraphicFramePr>
        <p:xfrm>
          <a:off x="3950970" y="5770244"/>
          <a:ext cx="16642080" cy="6298795"/>
        </p:xfrm>
        <a:graphic>
          <a:graphicData uri="http://schemas.openxmlformats.org/presentationml/2006/ole">
            <mc:AlternateContent xmlns:mc="http://schemas.openxmlformats.org/markup-compatibility/2006">
              <mc:Choice xmlns:v="urn:schemas-microsoft-com:vml" Requires="v">
                <p:oleObj spid="_x0000_s1034" name="Picture" r:id="rId3" imgW="4794084" imgH="1834450" progId="Word.Picture.8">
                  <p:embed/>
                </p:oleObj>
              </mc:Choice>
              <mc:Fallback>
                <p:oleObj name="Picture" r:id="rId3" imgW="4794084" imgH="1834450"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970" y="5770244"/>
                        <a:ext cx="16642080" cy="6298795"/>
                      </a:xfrm>
                      <a:prstGeom prst="rect">
                        <a:avLst/>
                      </a:prstGeom>
                      <a:noFill/>
                    </p:spPr>
                  </p:pic>
                </p:oleObj>
              </mc:Fallback>
            </mc:AlternateContent>
          </a:graphicData>
        </a:graphic>
      </p:graphicFrame>
      <p:sp>
        <p:nvSpPr>
          <p:cNvPr id="11" name="矩形 10">
            <a:extLst>
              <a:ext uri="{FF2B5EF4-FFF2-40B4-BE49-F238E27FC236}">
                <a16:creationId xmlns:a16="http://schemas.microsoft.com/office/drawing/2014/main" id="{47AC0192-5C31-492B-BE19-05DA09F5F7B4}"/>
              </a:ext>
            </a:extLst>
          </p:cNvPr>
          <p:cNvSpPr/>
          <p:nvPr/>
        </p:nvSpPr>
        <p:spPr>
          <a:xfrm>
            <a:off x="381000" y="1591521"/>
            <a:ext cx="23782020" cy="3913123"/>
          </a:xfrm>
          <a:prstGeom prst="rect">
            <a:avLst/>
          </a:prstGeom>
        </p:spPr>
        <p:txBody>
          <a:bodyPr wrap="square">
            <a:spAutoFit/>
          </a:bodyPr>
          <a:lstStyle/>
          <a:p>
            <a:pPr marL="514350" indent="-514350" algn="l">
              <a:lnSpc>
                <a:spcPct val="150000"/>
              </a:lnSpc>
              <a:buFont typeface="Wingdings" panose="05000000000000000000" pitchFamily="2" charset="2"/>
              <a:buChar char="Ø"/>
            </a:pPr>
            <a:r>
              <a:rPr lang="en-US" altLang="zh-CN" sz="2800" b="0" dirty="0">
                <a:solidFill>
                  <a:schemeClr val="tx1"/>
                </a:solidFill>
                <a:latin typeface="OPPOSans M" charset="-122"/>
                <a:ea typeface="OPPOSans M" charset="-122"/>
              </a:rPr>
              <a:t>Vehicles can only move on the road which makes that </a:t>
            </a:r>
            <a:r>
              <a:rPr lang="en-US" altLang="zh-CN" sz="2800" dirty="0">
                <a:solidFill>
                  <a:schemeClr val="accent3"/>
                </a:solidFill>
                <a:latin typeface="OPPOSans M" charset="-122"/>
                <a:ea typeface="OPPOSans M" charset="-122"/>
              </a:rPr>
              <a:t>geographically close vehicles tend to have similar data </a:t>
            </a:r>
            <a:r>
              <a:rPr lang="en-US" altLang="zh-CN" sz="2800" b="0" dirty="0">
                <a:solidFill>
                  <a:schemeClr val="tx1"/>
                </a:solidFill>
                <a:latin typeface="OPPOSans M" charset="-122"/>
                <a:ea typeface="OPPOSans M" charset="-122"/>
              </a:rPr>
              <a:t>sets from in-vehicle cameras or sensors. </a:t>
            </a:r>
          </a:p>
          <a:p>
            <a:pPr marL="514350" indent="-514350" algn="l">
              <a:lnSpc>
                <a:spcPct val="150000"/>
              </a:lnSpc>
              <a:buFont typeface="Wingdings" panose="05000000000000000000" pitchFamily="2" charset="2"/>
              <a:buChar char="Ø"/>
            </a:pPr>
            <a:r>
              <a:rPr lang="en-US" altLang="zh-CN" sz="2800" b="0" dirty="0">
                <a:solidFill>
                  <a:schemeClr val="tx1"/>
                </a:solidFill>
                <a:latin typeface="OPPOSans M" charset="-122"/>
                <a:ea typeface="OPPOSans M" charset="-122"/>
              </a:rPr>
              <a:t>To avoid to select these nodes with similar data sets for FL training, 5GC needs to ensure that the </a:t>
            </a:r>
            <a:r>
              <a:rPr lang="en-US" altLang="zh-CN" sz="2800" dirty="0">
                <a:solidFill>
                  <a:schemeClr val="accent3"/>
                </a:solidFill>
                <a:latin typeface="OPPOSans M" charset="-122"/>
                <a:ea typeface="OPPOSans M" charset="-122"/>
              </a:rPr>
              <a:t>distance between each candidate UE provided to the FL server is adequately apart</a:t>
            </a:r>
            <a:r>
              <a:rPr lang="en-US" altLang="zh-CN" sz="2800" b="0" dirty="0">
                <a:solidFill>
                  <a:schemeClr val="tx1"/>
                </a:solidFill>
                <a:latin typeface="OPPOSans M" charset="-122"/>
                <a:ea typeface="OPPOSans M" charset="-122"/>
              </a:rPr>
              <a:t>.</a:t>
            </a:r>
          </a:p>
          <a:p>
            <a:pPr marL="514350" indent="-514350" algn="l">
              <a:lnSpc>
                <a:spcPct val="150000"/>
              </a:lnSpc>
              <a:buFont typeface="Wingdings" panose="05000000000000000000" pitchFamily="2" charset="2"/>
              <a:buChar char="Ø"/>
            </a:pPr>
            <a:r>
              <a:rPr lang="en-US" altLang="zh-CN" sz="2800" b="0" dirty="0">
                <a:solidFill>
                  <a:schemeClr val="tx1"/>
                </a:solidFill>
                <a:latin typeface="OPPOSans M" charset="-122"/>
                <a:ea typeface="OPPOSans M" charset="-122"/>
              </a:rPr>
              <a:t>As shown in the figure, car1 and car2 are running at </a:t>
            </a:r>
            <a:r>
              <a:rPr lang="en-US" altLang="zh-CN" sz="2800" dirty="0">
                <a:solidFill>
                  <a:schemeClr val="accent3"/>
                </a:solidFill>
                <a:latin typeface="OPPOSans M" charset="-122"/>
                <a:ea typeface="OPPOSans M" charset="-122"/>
              </a:rPr>
              <a:t>different direction on the road and may have different data sets </a:t>
            </a:r>
            <a:r>
              <a:rPr lang="en-US" altLang="zh-CN" sz="2800" b="0" dirty="0">
                <a:solidFill>
                  <a:schemeClr val="tx1"/>
                </a:solidFill>
                <a:latin typeface="OPPOSans M" charset="-122"/>
                <a:ea typeface="OPPOSans M" charset="-122"/>
              </a:rPr>
              <a:t>from in-vehicle camera. For location based FL member selection, this situation need to be considered</a:t>
            </a:r>
          </a:p>
        </p:txBody>
      </p:sp>
    </p:spTree>
    <p:extLst>
      <p:ext uri="{BB962C8B-B14F-4D97-AF65-F5344CB8AC3E}">
        <p14:creationId xmlns:p14="http://schemas.microsoft.com/office/powerpoint/2010/main" val="133491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E678DDD3-6607-4B1C-A19C-C4848FEA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981" y="7053188"/>
            <a:ext cx="7078403" cy="5635423"/>
          </a:xfrm>
          <a:prstGeom prst="rect">
            <a:avLst/>
          </a:prstGeom>
        </p:spPr>
      </p:pic>
      <p:pic>
        <p:nvPicPr>
          <p:cNvPr id="9" name="Picture 4">
            <a:extLst>
              <a:ext uri="{FF2B5EF4-FFF2-40B4-BE49-F238E27FC236}">
                <a16:creationId xmlns:a16="http://schemas.microsoft.com/office/drawing/2014/main" id="{5E5FFD2C-3827-4C39-8C08-A2E14FDFE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316" y="7350119"/>
            <a:ext cx="6331484" cy="454554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占位符 3">
            <a:extLst>
              <a:ext uri="{FF2B5EF4-FFF2-40B4-BE49-F238E27FC236}">
                <a16:creationId xmlns:a16="http://schemas.microsoft.com/office/drawing/2014/main" id="{7C7BE170-D3C6-4BFC-A680-75ABAB62E07A}"/>
              </a:ext>
            </a:extLst>
          </p:cNvPr>
          <p:cNvSpPr>
            <a:spLocks noGrp="1"/>
          </p:cNvSpPr>
          <p:nvPr>
            <p:ph type="body" sz="quarter" idx="11"/>
          </p:nvPr>
        </p:nvSpPr>
        <p:spPr>
          <a:xfrm>
            <a:off x="2648071" y="12877310"/>
            <a:ext cx="10271642" cy="489615"/>
          </a:xfrm>
        </p:spPr>
        <p:txBody>
          <a:bodyPr/>
          <a:lstStyle/>
          <a:p>
            <a:endParaRPr lang="en-US"/>
          </a:p>
        </p:txBody>
      </p:sp>
      <p:pic>
        <p:nvPicPr>
          <p:cNvPr id="5" name="图片 5">
            <a:extLst>
              <a:ext uri="{FF2B5EF4-FFF2-40B4-BE49-F238E27FC236}">
                <a16:creationId xmlns:a16="http://schemas.microsoft.com/office/drawing/2014/main" id="{44E37107-D4B5-481B-896F-E45527578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520" y="1401147"/>
            <a:ext cx="8325498" cy="632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8029479B-EEDA-4883-A366-29CB0E7B18E0}"/>
              </a:ext>
            </a:extLst>
          </p:cNvPr>
          <p:cNvSpPr txBox="1"/>
          <p:nvPr/>
        </p:nvSpPr>
        <p:spPr>
          <a:xfrm>
            <a:off x="10590802" y="1688141"/>
            <a:ext cx="12614889"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lnSpc>
                <a:spcPct val="150000"/>
              </a:lnSpc>
              <a:buFont typeface="Wingdings" panose="05000000000000000000" pitchFamily="2" charset="2"/>
              <a:buChar char="Ø"/>
            </a:pPr>
            <a:r>
              <a:rPr lang="en-US" sz="2800" dirty="0">
                <a:latin typeface="OPPOSans M" panose="00020600040101010101" pitchFamily="18" charset="-122"/>
                <a:ea typeface="OPPOSans M" panose="00020600040101010101" pitchFamily="18" charset="-122"/>
              </a:rPr>
              <a:t>The left picture shows the training convergence with different FL scheduling strategy (potentially with 5GS assistance)</a:t>
            </a:r>
          </a:p>
          <a:p>
            <a:pPr marL="457200" lvl="1" indent="-457200" algn="l">
              <a:lnSpc>
                <a:spcPct val="150000"/>
              </a:lnSpc>
              <a:buFont typeface="Arial" panose="020B0604020202020204" pitchFamily="34" charset="0"/>
              <a:buChar char="•"/>
            </a:pPr>
            <a:r>
              <a:rPr lang="en-US" sz="2800" dirty="0">
                <a:latin typeface="OPPOSans M" panose="00020600040101010101" pitchFamily="18" charset="-122"/>
                <a:ea typeface="OPPOSans M" panose="00020600040101010101" pitchFamily="18" charset="-122"/>
              </a:rPr>
              <a:t>	FC: </a:t>
            </a:r>
            <a:r>
              <a:rPr lang="en-US" sz="2800" b="0" dirty="0">
                <a:latin typeface="OPPOSans M" panose="00020600040101010101" pitchFamily="18" charset="-122"/>
                <a:ea typeface="OPPOSans M" panose="00020600040101010101" pitchFamily="18" charset="-122"/>
              </a:rPr>
              <a:t>An efficient scheduling algorism with a good tradeoff 	between the latency per round and the number of rounds.</a:t>
            </a:r>
          </a:p>
          <a:p>
            <a:pPr marL="457200" indent="-457200" algn="l">
              <a:lnSpc>
                <a:spcPct val="150000"/>
              </a:lnSpc>
              <a:buFont typeface="Arial" panose="020B0604020202020204" pitchFamily="34" charset="0"/>
              <a:buChar char="•"/>
            </a:pPr>
            <a:r>
              <a:rPr lang="en-US" sz="2800" dirty="0">
                <a:latin typeface="OPPOSans M" panose="00020600040101010101" pitchFamily="18" charset="-122"/>
                <a:ea typeface="OPPOSans M" panose="00020600040101010101" pitchFamily="18" charset="-122"/>
              </a:rPr>
              <a:t>	PF: </a:t>
            </a:r>
            <a:r>
              <a:rPr lang="en-US" sz="2800" b="0" dirty="0">
                <a:solidFill>
                  <a:schemeClr val="accent3"/>
                </a:solidFill>
                <a:latin typeface="OPPOSans M" panose="00020600040101010101" pitchFamily="18" charset="-122"/>
                <a:ea typeface="OPPOSans M" panose="00020600040101010101" pitchFamily="18" charset="-122"/>
              </a:rPr>
              <a:t>Schedules N=3 devices with the best instantaneous 	channel conditions out of all M devices</a:t>
            </a:r>
          </a:p>
        </p:txBody>
      </p:sp>
      <p:sp>
        <p:nvSpPr>
          <p:cNvPr id="12" name="矩形 11">
            <a:extLst>
              <a:ext uri="{FF2B5EF4-FFF2-40B4-BE49-F238E27FC236}">
                <a16:creationId xmlns:a16="http://schemas.microsoft.com/office/drawing/2014/main" id="{E4E670E7-3DB6-42B6-B78A-7D3D336504E6}"/>
              </a:ext>
            </a:extLst>
          </p:cNvPr>
          <p:cNvSpPr/>
          <p:nvPr/>
        </p:nvSpPr>
        <p:spPr>
          <a:xfrm>
            <a:off x="170120" y="7722489"/>
            <a:ext cx="11488480" cy="1569660"/>
          </a:xfrm>
          <a:prstGeom prst="rect">
            <a:avLst/>
          </a:prstGeom>
        </p:spPr>
        <p:txBody>
          <a:bodyPr wrap="square">
            <a:spAutoFit/>
          </a:bodyPr>
          <a:lstStyle/>
          <a:p>
            <a:pPr marL="514350" indent="-514350" algn="l">
              <a:buFont typeface="Wingdings" panose="05000000000000000000" pitchFamily="2" charset="2"/>
              <a:buChar char="Ø"/>
            </a:pPr>
            <a:r>
              <a:rPr lang="en-US" sz="3200" dirty="0">
                <a:latin typeface="OPPOSans M" panose="00020600040101010101" pitchFamily="18" charset="-122"/>
                <a:ea typeface="OPPOSans M" panose="00020600040101010101" pitchFamily="18" charset="-122"/>
              </a:rPr>
              <a:t>To achieve the best FL performance (i.e. FC), the right picture shows a intermediate training result per round regarding UE number, selected UE ids)</a:t>
            </a:r>
          </a:p>
        </p:txBody>
      </p:sp>
      <p:sp>
        <p:nvSpPr>
          <p:cNvPr id="13" name="矩形 12">
            <a:extLst>
              <a:ext uri="{FF2B5EF4-FFF2-40B4-BE49-F238E27FC236}">
                <a16:creationId xmlns:a16="http://schemas.microsoft.com/office/drawing/2014/main" id="{A230FC2B-9CC5-4B3D-ADCC-9CC7F5042F39}"/>
              </a:ext>
            </a:extLst>
          </p:cNvPr>
          <p:cNvSpPr/>
          <p:nvPr/>
        </p:nvSpPr>
        <p:spPr>
          <a:xfrm>
            <a:off x="649730" y="9480848"/>
            <a:ext cx="10271642" cy="1509580"/>
          </a:xfrm>
          <a:prstGeom prst="rect">
            <a:avLst/>
          </a:prstGeom>
        </p:spPr>
        <p:txBody>
          <a:bodyPr wrap="square">
            <a:spAutoFit/>
          </a:bodyPr>
          <a:lstStyle/>
          <a:p>
            <a:pPr algn="l">
              <a:lnSpc>
                <a:spcPct val="120000"/>
              </a:lnSpc>
            </a:pPr>
            <a:r>
              <a:rPr lang="en-US" sz="2600" b="0" i="1" dirty="0">
                <a:latin typeface="OPPOSans M" panose="00020600040101010101" pitchFamily="18" charset="-122"/>
                <a:ea typeface="OPPOSans M" panose="00020600040101010101" pitchFamily="18" charset="-122"/>
              </a:rPr>
              <a:t>(Reference: TWC-2021 Joint Device Scheduling and Resource Allocation for Latency Constrained Wireless Federated Learning)</a:t>
            </a:r>
          </a:p>
        </p:txBody>
      </p:sp>
      <p:sp>
        <p:nvSpPr>
          <p:cNvPr id="14" name="标题 1">
            <a:extLst>
              <a:ext uri="{FF2B5EF4-FFF2-40B4-BE49-F238E27FC236}">
                <a16:creationId xmlns:a16="http://schemas.microsoft.com/office/drawing/2014/main" id="{B3077541-1E9D-41EA-9750-BACA52FF6E61}"/>
              </a:ext>
            </a:extLst>
          </p:cNvPr>
          <p:cNvSpPr>
            <a:spLocks noGrp="1"/>
          </p:cNvSpPr>
          <p:nvPr>
            <p:ph type="title"/>
          </p:nvPr>
        </p:nvSpPr>
        <p:spPr>
          <a:xfrm>
            <a:off x="771525" y="477838"/>
            <a:ext cx="22840950" cy="1073150"/>
          </a:xfrm>
        </p:spPr>
        <p:txBody>
          <a:bodyPr>
            <a:normAutofit/>
          </a:bodyPr>
          <a:lstStyle/>
          <a:p>
            <a:r>
              <a:rPr lang="en-US" altLang="en-US" sz="5200" b="1" kern="1200" dirty="0">
                <a:solidFill>
                  <a:schemeClr val="accent1"/>
                </a:solidFill>
              </a:rPr>
              <a:t>Criteria: UE latency performance</a:t>
            </a:r>
            <a:endParaRPr lang="en-US" sz="5200" b="1" dirty="0">
              <a:solidFill>
                <a:schemeClr val="accent1"/>
              </a:solidFill>
            </a:endParaRPr>
          </a:p>
        </p:txBody>
      </p:sp>
      <p:sp>
        <p:nvSpPr>
          <p:cNvPr id="10" name="矩形 9">
            <a:extLst>
              <a:ext uri="{FF2B5EF4-FFF2-40B4-BE49-F238E27FC236}">
                <a16:creationId xmlns:a16="http://schemas.microsoft.com/office/drawing/2014/main" id="{8A07E246-17C3-4515-BAB1-C64D0D4E3E32}"/>
              </a:ext>
            </a:extLst>
          </p:cNvPr>
          <p:cNvSpPr/>
          <p:nvPr/>
        </p:nvSpPr>
        <p:spPr>
          <a:xfrm>
            <a:off x="2145576" y="12020805"/>
            <a:ext cx="22068304" cy="1524311"/>
          </a:xfrm>
          <a:prstGeom prst="rect">
            <a:avLst/>
          </a:prstGeom>
          <a:solidFill>
            <a:schemeClr val="bg1"/>
          </a:solidFill>
          <a:ln w="381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5" name="矩形 14">
            <a:extLst>
              <a:ext uri="{FF2B5EF4-FFF2-40B4-BE49-F238E27FC236}">
                <a16:creationId xmlns:a16="http://schemas.microsoft.com/office/drawing/2014/main" id="{F356241A-9104-4D79-BA66-C40FF29CD506}"/>
              </a:ext>
            </a:extLst>
          </p:cNvPr>
          <p:cNvSpPr/>
          <p:nvPr/>
        </p:nvSpPr>
        <p:spPr>
          <a:xfrm>
            <a:off x="2459758" y="12175831"/>
            <a:ext cx="23189161" cy="1077218"/>
          </a:xfrm>
          <a:prstGeom prst="rect">
            <a:avLst/>
          </a:prstGeom>
        </p:spPr>
        <p:txBody>
          <a:bodyPr wrap="square">
            <a:spAutoFit/>
          </a:bodyPr>
          <a:lstStyle/>
          <a:p>
            <a:pPr marL="571500" indent="-571500" algn="l">
              <a:buFont typeface="Wingdings" panose="05000000000000000000" pitchFamily="2" charset="2"/>
              <a:buChar char="Ø"/>
            </a:pPr>
            <a:r>
              <a:rPr lang="en-US" sz="3200" b="0" dirty="0">
                <a:latin typeface="OPPOSans M" panose="00020600040101010101" pitchFamily="18" charset="-122"/>
                <a:ea typeface="OPPOSans M" panose="00020600040101010101" pitchFamily="18" charset="-122"/>
              </a:rPr>
              <a:t>Dynamic UE scheduling helps to accelerate FL training a lot; </a:t>
            </a:r>
          </a:p>
          <a:p>
            <a:pPr marL="571500" indent="-571500" algn="l">
              <a:buFont typeface="Wingdings" panose="05000000000000000000" pitchFamily="2" charset="2"/>
              <a:buChar char="Ø"/>
            </a:pPr>
            <a:r>
              <a:rPr lang="en-US" sz="3200" b="0" dirty="0">
                <a:latin typeface="OPPOSans M" panose="00020600040101010101" pitchFamily="18" charset="-122"/>
                <a:ea typeface="OPPOSans M" panose="00020600040101010101" pitchFamily="18" charset="-122"/>
              </a:rPr>
              <a:t>UE selection based on real-time network resource measuring helps for FL member determination;</a:t>
            </a:r>
          </a:p>
        </p:txBody>
      </p:sp>
    </p:spTree>
    <p:extLst>
      <p:ext uri="{BB962C8B-B14F-4D97-AF65-F5344CB8AC3E}">
        <p14:creationId xmlns:p14="http://schemas.microsoft.com/office/powerpoint/2010/main" val="65311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2D2D9-997B-4C23-85A0-5350E184C61E}"/>
              </a:ext>
            </a:extLst>
          </p:cNvPr>
          <p:cNvSpPr>
            <a:spLocks noGrp="1"/>
          </p:cNvSpPr>
          <p:nvPr>
            <p:ph type="title"/>
          </p:nvPr>
        </p:nvSpPr>
        <p:spPr/>
        <p:txBody>
          <a:bodyPr/>
          <a:lstStyle/>
          <a:p>
            <a:r>
              <a:rPr lang="en-US" altLang="zh-CN" dirty="0"/>
              <a:t>Specific procedure for the 5GC assistance to Member selection</a:t>
            </a:r>
            <a:endParaRPr lang="zh-CN" altLang="en-US" dirty="0"/>
          </a:p>
        </p:txBody>
      </p:sp>
      <p:sp>
        <p:nvSpPr>
          <p:cNvPr id="4" name="文本占位符 3">
            <a:extLst>
              <a:ext uri="{FF2B5EF4-FFF2-40B4-BE49-F238E27FC236}">
                <a16:creationId xmlns:a16="http://schemas.microsoft.com/office/drawing/2014/main" id="{E1024857-D6F0-4AF5-9C74-1FA1D1A01D8C}"/>
              </a:ext>
            </a:extLst>
          </p:cNvPr>
          <p:cNvSpPr>
            <a:spLocks noGrp="1"/>
          </p:cNvSpPr>
          <p:nvPr>
            <p:ph type="body" sz="quarter" idx="11"/>
          </p:nvPr>
        </p:nvSpPr>
        <p:spPr/>
        <p:txBody>
          <a:bodyPr/>
          <a:lstStyle/>
          <a:p>
            <a:endParaRPr lang="zh-CN" altLang="en-US"/>
          </a:p>
        </p:txBody>
      </p:sp>
      <p:graphicFrame>
        <p:nvGraphicFramePr>
          <p:cNvPr id="12" name="对象 11">
            <a:extLst>
              <a:ext uri="{FF2B5EF4-FFF2-40B4-BE49-F238E27FC236}">
                <a16:creationId xmlns:a16="http://schemas.microsoft.com/office/drawing/2014/main" id="{A421FD0D-E6C0-486C-84C5-34B7D4CD2744}"/>
              </a:ext>
            </a:extLst>
          </p:cNvPr>
          <p:cNvGraphicFramePr>
            <a:graphicFrameLocks noChangeAspect="1"/>
          </p:cNvGraphicFramePr>
          <p:nvPr>
            <p:extLst>
              <p:ext uri="{D42A27DB-BD31-4B8C-83A1-F6EECF244321}">
                <p14:modId xmlns:p14="http://schemas.microsoft.com/office/powerpoint/2010/main" val="3111203221"/>
              </p:ext>
            </p:extLst>
          </p:nvPr>
        </p:nvGraphicFramePr>
        <p:xfrm>
          <a:off x="4424723" y="3194159"/>
          <a:ext cx="4719277" cy="4063822"/>
        </p:xfrm>
        <a:graphic>
          <a:graphicData uri="http://schemas.openxmlformats.org/presentationml/2006/ole">
            <mc:AlternateContent xmlns:mc="http://schemas.openxmlformats.org/markup-compatibility/2006">
              <mc:Choice xmlns:v="urn:schemas-microsoft-com:vml" Requires="v">
                <p:oleObj spid="_x0000_s3074" name="Document" showAsIcon="1" r:id="rId3" imgW="914400" imgH="787320" progId="Word.Document.12">
                  <p:embed/>
                </p:oleObj>
              </mc:Choice>
              <mc:Fallback>
                <p:oleObj name="Document" showAsIcon="1" r:id="rId3" imgW="914400" imgH="787320" progId="Word.Document.12">
                  <p:embed/>
                  <p:pic>
                    <p:nvPicPr>
                      <p:cNvPr id="0" name=""/>
                      <p:cNvPicPr/>
                      <p:nvPr/>
                    </p:nvPicPr>
                    <p:blipFill>
                      <a:blip r:embed="rId4"/>
                      <a:stretch>
                        <a:fillRect/>
                      </a:stretch>
                    </p:blipFill>
                    <p:spPr>
                      <a:xfrm>
                        <a:off x="4424723" y="3194159"/>
                        <a:ext cx="4719277" cy="406382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19EF584F-960E-45A7-A84E-182F6F291CB6}"/>
              </a:ext>
            </a:extLst>
          </p:cNvPr>
          <p:cNvGraphicFramePr>
            <a:graphicFrameLocks noChangeAspect="1"/>
          </p:cNvGraphicFramePr>
          <p:nvPr>
            <p:extLst>
              <p:ext uri="{D42A27DB-BD31-4B8C-83A1-F6EECF244321}">
                <p14:modId xmlns:p14="http://schemas.microsoft.com/office/powerpoint/2010/main" val="157975635"/>
              </p:ext>
            </p:extLst>
          </p:nvPr>
        </p:nvGraphicFramePr>
        <p:xfrm>
          <a:off x="12192000" y="3399899"/>
          <a:ext cx="4479290" cy="3857166"/>
        </p:xfrm>
        <a:graphic>
          <a:graphicData uri="http://schemas.openxmlformats.org/presentationml/2006/ole">
            <mc:AlternateContent xmlns:mc="http://schemas.openxmlformats.org/markup-compatibility/2006">
              <mc:Choice xmlns:v="urn:schemas-microsoft-com:vml" Requires="v">
                <p:oleObj spid="_x0000_s3075" name="Document" showAsIcon="1" r:id="rId5" imgW="914400" imgH="787320" progId="Word.Document.12">
                  <p:embed/>
                </p:oleObj>
              </mc:Choice>
              <mc:Fallback>
                <p:oleObj name="Document" showAsIcon="1" r:id="rId5" imgW="914400" imgH="787320" progId="Word.Document.12">
                  <p:embed/>
                  <p:pic>
                    <p:nvPicPr>
                      <p:cNvPr id="0" name=""/>
                      <p:cNvPicPr/>
                      <p:nvPr/>
                    </p:nvPicPr>
                    <p:blipFill>
                      <a:blip r:embed="rId6"/>
                      <a:stretch>
                        <a:fillRect/>
                      </a:stretch>
                    </p:blipFill>
                    <p:spPr>
                      <a:xfrm>
                        <a:off x="12192000" y="3399899"/>
                        <a:ext cx="4479290" cy="3857166"/>
                      </a:xfrm>
                      <a:prstGeom prst="rect">
                        <a:avLst/>
                      </a:prstGeom>
                    </p:spPr>
                  </p:pic>
                </p:oleObj>
              </mc:Fallback>
            </mc:AlternateContent>
          </a:graphicData>
        </a:graphic>
      </p:graphicFrame>
    </p:spTree>
    <p:extLst>
      <p:ext uri="{BB962C8B-B14F-4D97-AF65-F5344CB8AC3E}">
        <p14:creationId xmlns:p14="http://schemas.microsoft.com/office/powerpoint/2010/main" val="2481696273"/>
      </p:ext>
    </p:extLst>
  </p:cSld>
  <p:clrMapOvr>
    <a:masterClrMapping/>
  </p:clrMapOvr>
</p:sld>
</file>

<file path=ppt/theme/theme1.xml><?xml version="1.0" encoding="utf-8"?>
<a:theme xmlns:a="http://schemas.openxmlformats.org/drawingml/2006/main" name="White 白底">
  <a:themeElements>
    <a:clrScheme name="OPPO色彩系统">
      <a:dk1>
        <a:srgbClr val="000000"/>
      </a:dk1>
      <a:lt1>
        <a:srgbClr val="FFFFFF"/>
      </a:lt1>
      <a:dk2>
        <a:srgbClr val="5E5E5E"/>
      </a:dk2>
      <a:lt2>
        <a:srgbClr val="D5D5D5"/>
      </a:lt2>
      <a:accent1>
        <a:srgbClr val="046937"/>
      </a:accent1>
      <a:accent2>
        <a:srgbClr val="C9C9C8"/>
      </a:accent2>
      <a:accent3>
        <a:srgbClr val="2DC84D"/>
      </a:accent3>
      <a:accent4>
        <a:srgbClr val="FAFAFA"/>
      </a:accent4>
      <a:accent5>
        <a:srgbClr val="046937"/>
      </a:accent5>
      <a:accent6>
        <a:srgbClr val="C9C9C8"/>
      </a:accent6>
      <a:hlink>
        <a:srgbClr val="2DC84D"/>
      </a:hlink>
      <a:folHlink>
        <a:srgbClr val="2DC84D"/>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黑底">
  <a:themeElements>
    <a:clrScheme name="OPPO色彩系统">
      <a:dk1>
        <a:srgbClr val="000000"/>
      </a:dk1>
      <a:lt1>
        <a:srgbClr val="FFFFFF"/>
      </a:lt1>
      <a:dk2>
        <a:srgbClr val="5E5E5E"/>
      </a:dk2>
      <a:lt2>
        <a:srgbClr val="D5D5D5"/>
      </a:lt2>
      <a:accent1>
        <a:srgbClr val="046937"/>
      </a:accent1>
      <a:accent2>
        <a:srgbClr val="C9C9C8"/>
      </a:accent2>
      <a:accent3>
        <a:srgbClr val="2DC84D"/>
      </a:accent3>
      <a:accent4>
        <a:srgbClr val="FAFAFA"/>
      </a:accent4>
      <a:accent5>
        <a:srgbClr val="046937"/>
      </a:accent5>
      <a:accent6>
        <a:srgbClr val="C9C9C8"/>
      </a:accent6>
      <a:hlink>
        <a:srgbClr val="2DC84D"/>
      </a:hlink>
      <a:folHlink>
        <a:srgbClr val="2DC84D"/>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9898</TotalTime>
  <Words>712</Words>
  <Application>Microsoft Office PowerPoint</Application>
  <PresentationFormat>自定义</PresentationFormat>
  <Paragraphs>46</Paragraphs>
  <Slides>10</Slides>
  <Notes>7</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10</vt:i4>
      </vt:variant>
    </vt:vector>
  </HeadingPairs>
  <TitlesOfParts>
    <vt:vector size="25" baseType="lpstr">
      <vt:lpstr>Helvetica Neue</vt:lpstr>
      <vt:lpstr>Helvetica Neue Light</vt:lpstr>
      <vt:lpstr>Helvetica Neue Medium</vt:lpstr>
      <vt:lpstr>OPPOSans B</vt:lpstr>
      <vt:lpstr>OPPOSans M</vt:lpstr>
      <vt:lpstr>OPPOSans R</vt:lpstr>
      <vt:lpstr>OPPOSans-S B</vt:lpstr>
      <vt:lpstr>Arial</vt:lpstr>
      <vt:lpstr>Cambria Math</vt:lpstr>
      <vt:lpstr>Helvetica</vt:lpstr>
      <vt:lpstr>Wingdings</vt:lpstr>
      <vt:lpstr>White 白底</vt:lpstr>
      <vt:lpstr>Black 黑底</vt:lpstr>
      <vt:lpstr>Microsoft Word Picture</vt:lpstr>
      <vt:lpstr>Microsoft Word 文档</vt:lpstr>
      <vt:lpstr>5GS Assistance for Federated Learning Member Selection</vt:lpstr>
      <vt:lpstr>PowerPoint 演示文稿</vt:lpstr>
      <vt:lpstr>PowerPoint 演示文稿</vt:lpstr>
      <vt:lpstr>PowerPoint 演示文稿</vt:lpstr>
      <vt:lpstr>PowerPoint 演示文稿</vt:lpstr>
      <vt:lpstr>Assistance information for federated learning</vt:lpstr>
      <vt:lpstr>Criteria: UE Direction and separation distance</vt:lpstr>
      <vt:lpstr>Criteria: UE latency performance</vt:lpstr>
      <vt:lpstr>Specific procedure for the 5GC assistance to Member selection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杨宁</dc:creator>
  <cp:lastModifiedBy>OPPOr11</cp:lastModifiedBy>
  <cp:revision>754</cp:revision>
  <dcterms:modified xsi:type="dcterms:W3CDTF">2023-02-09T07:02:27Z</dcterms:modified>
</cp:coreProperties>
</file>