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0" d="100"/>
          <a:sy n="80" d="100"/>
        </p:scale>
        <p:origin x="10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154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14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Nov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Toulouse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14 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18 Nov,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FS_Ranging_SL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S2-2211390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SA2#154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3" y="2464038"/>
            <a:ext cx="6210300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</a:t>
            </a:r>
            <a:r>
              <a:rPr lang="en-US" altLang="de-DE" sz="1200" kern="0" dirty="0" smtClean="0"/>
              <a:t>3.5 TUs. </a:t>
            </a:r>
            <a:r>
              <a:rPr lang="en-US" altLang="de-DE" sz="1200" kern="0" dirty="0"/>
              <a:t>3</a:t>
            </a:r>
            <a:r>
              <a:rPr lang="en-US" altLang="de-DE" sz="1200" kern="0" dirty="0" smtClean="0"/>
              <a:t> TU is used, and 0.5 TU is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Evaluation &amp; Conclusion for the 8 KIs and 1 new solutions (Solution#34) are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</a:t>
            </a:r>
            <a:r>
              <a:rPr lang="en-US" altLang="de-DE" sz="1200" kern="0" dirty="0" smtClean="0"/>
              <a:t> Solutions are updated (#6, #10, #19, #20, #31, #32)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LS sent to RAN WGs for RAN dependent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New WID </a:t>
            </a:r>
            <a:r>
              <a:rPr lang="en-US" altLang="de-DE" sz="1200" kern="0" dirty="0" smtClean="0"/>
              <a:t>created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34 solutions and their mapping to Key Issues (see the table)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Terminologies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RAN </a:t>
            </a:r>
            <a:r>
              <a:rPr lang="en-US" altLang="zh-CN" sz="1200" dirty="0"/>
              <a:t>impacts or dependencies identified for Key Issue </a:t>
            </a:r>
            <a:r>
              <a:rPr lang="en-US" altLang="zh-CN" sz="1200" dirty="0" smtClean="0"/>
              <a:t>#1, #2, #3, #4</a:t>
            </a:r>
            <a:r>
              <a:rPr lang="en-US" altLang="zh-CN" sz="1200" dirty="0"/>
              <a:t>, #5 and #8 and their corresponding </a:t>
            </a:r>
            <a:r>
              <a:rPr lang="en-US" altLang="zh-CN" sz="1200" dirty="0" smtClean="0"/>
              <a:t>solutions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SA3 dependencies</a:t>
            </a:r>
            <a:r>
              <a:rPr lang="zh-CN" altLang="en-US" sz="1600" b="1" dirty="0"/>
              <a:t>：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Privacy protection and other security aspects identified in Solution #6, #9, #11, #13, #17, #18, #19, #20, #21, #24, #25, #</a:t>
            </a:r>
            <a:r>
              <a:rPr lang="en-GB" altLang="zh-CN" sz="1200" dirty="0" smtClean="0"/>
              <a:t>31, </a:t>
            </a:r>
            <a:r>
              <a:rPr lang="en-GB" altLang="zh-CN" sz="1200" dirty="0"/>
              <a:t>#</a:t>
            </a:r>
            <a:r>
              <a:rPr lang="en-GB" altLang="zh-CN" sz="1200" dirty="0" smtClean="0"/>
              <a:t>33 and #34.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TR completion postponed to Jan. 2023, due to no TU on #154.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18855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633316"/>
              </p:ext>
            </p:extLst>
          </p:nvPr>
        </p:nvGraphicFramePr>
        <p:xfrm>
          <a:off x="6309363" y="2319258"/>
          <a:ext cx="2834637" cy="4519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487">
                  <a:extLst>
                    <a:ext uri="{9D8B030D-6E8A-4147-A177-3AD203B41FA5}">
                      <a16:colId xmlns:a16="http://schemas.microsoft.com/office/drawing/2014/main" val="3835071148"/>
                    </a:ext>
                  </a:extLst>
                </a:gridCol>
                <a:gridCol w="280697">
                  <a:extLst>
                    <a:ext uri="{9D8B030D-6E8A-4147-A177-3AD203B41FA5}">
                      <a16:colId xmlns:a16="http://schemas.microsoft.com/office/drawing/2014/main" val="896263893"/>
                    </a:ext>
                  </a:extLst>
                </a:gridCol>
                <a:gridCol w="314515">
                  <a:extLst>
                    <a:ext uri="{9D8B030D-6E8A-4147-A177-3AD203B41FA5}">
                      <a16:colId xmlns:a16="http://schemas.microsoft.com/office/drawing/2014/main" val="380181252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3544401493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493375446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996434330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89342604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6075086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2812287881"/>
                    </a:ext>
                  </a:extLst>
                </a:gridCol>
              </a:tblGrid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Key Issues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471429"/>
                  </a:ext>
                </a:extLst>
              </a:tr>
              <a:tr h="3567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Solutions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607588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74504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1929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21742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364826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552128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68680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178644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600936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57069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96289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1652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49568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8365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30552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257852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543030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8366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78545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r>
                        <a:rPr lang="en-US" altLang="zh-CN" sz="700" dirty="0" smtClean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2615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56962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65039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87542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31308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18289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0964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280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27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239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24967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29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58866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30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44043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31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426392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32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2067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33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588653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2208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247961"/>
            <a:ext cx="8644418" cy="14952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for the Next </a:t>
            </a:r>
            <a:r>
              <a:rPr lang="de-DE" sz="1800" b="1" dirty="0" smtClean="0"/>
              <a:t>Meeting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SA2#154AH: </a:t>
            </a:r>
            <a:r>
              <a:rPr lang="en-US" altLang="zh-CN" sz="1400" dirty="0" smtClean="0"/>
              <a:t>No updates to definition, Key Issues and Architecture </a:t>
            </a:r>
            <a:r>
              <a:rPr lang="en-US" altLang="zh-CN" sz="1400" dirty="0" err="1" smtClean="0"/>
              <a:t>Requirements&amp;Assumptions</a:t>
            </a:r>
            <a:r>
              <a:rPr lang="en-US" altLang="zh-CN" sz="1400" dirty="0" smtClean="0"/>
              <a:t> (except editorial changes and issues remarked with EN), no new solution, finalize existing solutions &amp; the  </a:t>
            </a:r>
            <a:r>
              <a:rPr lang="en-US" altLang="zh-CN" sz="1400" dirty="0" err="1" smtClean="0"/>
              <a:t>Evaluation&amp;Conclusions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and start normative work which are concluded in the TR.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29" y="2682241"/>
            <a:ext cx="8936671" cy="355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/>
              <a:t>FS_Ranging_SL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46861" y="248949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SA#97-e</a:t>
            </a:r>
            <a:r>
              <a:rPr lang="de-DE" altLang="de-DE" sz="18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Evaluation &amp; Conclusion for the 8 KIs and 1 new solutions (Solution#34) are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 Solutions are updated (#6, #10, #19, #20, #31, #32)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LS sent to RAN WGs for RAN dependent </a:t>
            </a:r>
            <a:r>
              <a:rPr lang="en-US" altLang="de-DE" sz="1400" kern="0" dirty="0" smtClean="0"/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</a:t>
            </a:r>
            <a:r>
              <a:rPr lang="en-US" altLang="zh-CN" sz="1400" dirty="0" smtClean="0"/>
              <a:t>ew WID created on </a:t>
            </a:r>
            <a:r>
              <a:rPr lang="de-DE" altLang="zh-CN" sz="1400" dirty="0" smtClean="0"/>
              <a:t>SA2#154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/>
              <a:t>RAN </a:t>
            </a:r>
            <a:r>
              <a:rPr lang="en-US" sz="1800" kern="0" dirty="0"/>
              <a:t>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Terminologies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#1, #2, #3, #4, #5 and #8 and their corresponding </a:t>
            </a:r>
            <a:r>
              <a:rPr lang="en-US" altLang="zh-CN" sz="1400" dirty="0" smtClean="0"/>
              <a:t>solutions</a:t>
            </a:r>
            <a:endParaRPr lang="en-US" altLang="zh-CN" sz="1400" strike="sngStrike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kern="0" dirty="0" smtClean="0"/>
              <a:t>SA3 </a:t>
            </a:r>
            <a:r>
              <a:rPr lang="de-DE" altLang="zh-CN" sz="1800" kern="0" dirty="0"/>
              <a:t>dependencies</a:t>
            </a:r>
            <a:r>
              <a:rPr lang="zh-CN" altLang="en-US" sz="1800" kern="0" dirty="0"/>
              <a:t>：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Privacy protection and other security aspects identified in Solution </a:t>
            </a:r>
            <a:r>
              <a:rPr lang="en-GB" altLang="zh-CN" sz="1400" dirty="0" smtClean="0"/>
              <a:t>#6, #9</a:t>
            </a:r>
            <a:r>
              <a:rPr lang="en-GB" altLang="zh-CN" sz="1400" dirty="0"/>
              <a:t>, #11, #13, #17, #18, #19, #20, #21, </a:t>
            </a:r>
            <a:r>
              <a:rPr lang="en-GB" altLang="zh-CN" sz="1400" dirty="0" smtClean="0"/>
              <a:t>#24, #</a:t>
            </a:r>
            <a:r>
              <a:rPr lang="en-GB" altLang="zh-CN" sz="1400" dirty="0"/>
              <a:t>25, </a:t>
            </a:r>
            <a:r>
              <a:rPr lang="en-GB" altLang="zh-CN" sz="1400" dirty="0" smtClean="0"/>
              <a:t>#31, #33 and #34</a:t>
            </a:r>
            <a:endParaRPr lang="de-DE" sz="14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SA2#154AH</a:t>
            </a:r>
            <a:r>
              <a:rPr lang="de-DE" altLang="zh-CN" sz="1400" b="1" dirty="0"/>
              <a:t>: </a:t>
            </a:r>
            <a:r>
              <a:rPr lang="en-US" altLang="zh-CN" sz="1400" dirty="0"/>
              <a:t>No updates to definition, Key Issues and Architecture </a:t>
            </a:r>
            <a:r>
              <a:rPr lang="en-US" altLang="zh-CN" sz="1400" dirty="0" err="1"/>
              <a:t>Requirements&amp;Assumptions</a:t>
            </a:r>
            <a:r>
              <a:rPr lang="en-US" altLang="zh-CN" sz="1400" dirty="0"/>
              <a:t> (except editorial changes and issues remarked with EN), no new solution, finalize existing solutions &amp; the  </a:t>
            </a:r>
            <a:r>
              <a:rPr lang="en-US" altLang="zh-CN" sz="1400" dirty="0" err="1"/>
              <a:t>Evaluation&amp;Conclusions</a:t>
            </a:r>
            <a:r>
              <a:rPr lang="en-US" altLang="zh-CN" sz="1400" dirty="0"/>
              <a:t> and start normative work which are </a:t>
            </a:r>
            <a:r>
              <a:rPr lang="en-US" altLang="zh-CN" sz="1400" dirty="0" smtClean="0"/>
              <a:t>concluded in the TR.</a:t>
            </a:r>
            <a:r>
              <a:rPr lang="en-US" altLang="zh-CN" sz="1200" kern="0" dirty="0" smtClean="0"/>
              <a:t> </a:t>
            </a:r>
            <a:endParaRPr lang="en-US" altLang="zh-CN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6877106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09cef1fd-e61b-4dbf-b745-21988b13f978"/>
    <ds:schemaRef ds:uri="dcc30912-d230-4cc2-b11f-bb5ca2a6b6f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44851</TotalTime>
  <Words>849</Words>
  <Application>Microsoft Office PowerPoint</Application>
  <PresentationFormat>全屏显示(4:3)</PresentationFormat>
  <Paragraphs>369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FS_Ranging_SL Status Report</vt:lpstr>
      <vt:lpstr>FS_Ranging_SL status after SA2#154 (1/2)</vt:lpstr>
      <vt:lpstr>FS_Ranging_SL status after SA2#154 (2/2)</vt:lpstr>
      <vt:lpstr>FS_Ranging_SL status at SA#98e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Mi1</cp:lastModifiedBy>
  <cp:revision>1900</cp:revision>
  <dcterms:created xsi:type="dcterms:W3CDTF">2008-08-30T09:32:10Z</dcterms:created>
  <dcterms:modified xsi:type="dcterms:W3CDTF">2022-11-29T10:28:44Z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