
<file path=[Content_Types].xml><?xml version="1.0" encoding="utf-8"?>
<Types xmlns="http://schemas.openxmlformats.org/package/2006/content-types">
  <Default Extension="docx" ContentType="application/vnd.openxmlformats-officedocument.wordprocessingml.documen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7" r:id="rId6"/>
    <p:sldId id="788" r:id="rId7"/>
    <p:sldId id="78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Samsung_r08" initials="DGE" lastIdx="1" clrIdx="1">
    <p:extLst>
      <p:ext uri="{19B8F6BF-5375-455C-9EA6-DF929625EA0E}">
        <p15:presenceInfo xmlns:p15="http://schemas.microsoft.com/office/powerpoint/2012/main" userId="Samsung_r08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00"/>
    <a:srgbClr val="62A14D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352" autoAdjust="0"/>
    <p:restoredTop sz="95979" autoAdjust="0"/>
  </p:normalViewPr>
  <p:slideViewPr>
    <p:cSldViewPr snapToGrid="0">
      <p:cViewPr varScale="1">
        <p:scale>
          <a:sx n="86" d="100"/>
          <a:sy n="86" d="100"/>
        </p:scale>
        <p:origin x="102" y="52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11/21/2022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11/21/2022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983615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2447422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</a:t>
            </a: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Toulouse, France, 14th – 22nd November 2022</a:t>
            </a:r>
          </a:p>
          <a:p>
            <a:endParaRPr lang="de-D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Agenda: 10.4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2258" y="360231"/>
            <a:ext cx="220746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S2-2211380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19B8BBF-BB33-B0EE-F276-4177DE06185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271713" y="6718300"/>
            <a:ext cx="46037" cy="444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02355" y="6629400"/>
            <a:ext cx="6169025" cy="207963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30565" y="6618116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1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</a:t>
            </a:r>
            <a:r>
              <a:rPr lang="en-GB" altLang="de-DE" sz="1200" baseline="0" dirty="0">
                <a:solidFill>
                  <a:schemeClr val="bg1"/>
                </a:solidFill>
              </a:rPr>
              <a:t> Toulouse, France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October 14 - 22, 2022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2_Arch/TSGS2_154_Toulouse_2022-11/Docs/S2-2210182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5" Type="http://schemas.openxmlformats.org/officeDocument/2006/relationships/hyperlink" Target="https://www.3gpp.org/ftp/tsg_sa/WG2_Arch/TSGS2_154_Toulouse_2022-11/INBOX/S2-2211428.zip" TargetMode="External"/><Relationship Id="rId4" Type="http://schemas.openxmlformats.org/officeDocument/2006/relationships/hyperlink" Target="https://www.3gpp.org/ftp/tsg_sa/WG2_Arch/TSGS2_154_Toulouse_2022-11/INBOX/S2-2211411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emf"/><Relationship Id="rId4" Type="http://schemas.openxmlformats.org/officeDocument/2006/relationships/package" Target="../embeddings/Microsoft_Word_Document.docx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hyperlink" Target="https://www.3gpp.org/ftp/tsg_sa/WG2_Arch/TSGS2_154_Toulouse_2022-11/Docs/S2-2210182.zip" TargetMode="External"/><Relationship Id="rId7" Type="http://schemas.openxmlformats.org/officeDocument/2006/relationships/package" Target="../embeddings/Microsoft_Word_Document1.docx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hyperlink" Target="https://www.3gpp.org/ftp/tsg_sa/WG2_Arch/TSGS2_154_Toulouse_2022-11/INBOX/S2-2211428.zip" TargetMode="External"/><Relationship Id="rId4" Type="http://schemas.openxmlformats.org/officeDocument/2006/relationships/hyperlink" Target="https://www.3gpp.org/ftp/tsg_sa/WG2_Arch/TSGS2_154_Toulouse_2022-11/INBOX/S2-2211411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22946" y="2239766"/>
            <a:ext cx="701909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US" altLang="de-DE" sz="3600" b="1" dirty="0"/>
              <a:t>FS_AIMLsys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432061" y="3890353"/>
            <a:ext cx="6400800" cy="1491271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Tricci So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dirty="0">
                <a:latin typeface="Arial" charset="0"/>
              </a:rPr>
              <a:t>OPPO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</a:p>
          <a:p>
            <a:pPr>
              <a:lnSpc>
                <a:spcPct val="80000"/>
              </a:lnSpc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David Gutierrez Estevez</a:t>
            </a:r>
          </a:p>
          <a:p>
            <a:pPr>
              <a:lnSpc>
                <a:spcPct val="80000"/>
              </a:lnSpc>
            </a:pPr>
            <a:r>
              <a:rPr lang="en-GB" sz="1800" dirty="0">
                <a:latin typeface="Arial" charset="0"/>
              </a:rPr>
              <a:t>Samsung </a:t>
            </a:r>
            <a:r>
              <a:rPr lang="en-US" altLang="en-US" sz="1800" dirty="0">
                <a:latin typeface="Arial" panose="020B0604020202020204" pitchFamily="34" charset="0"/>
              </a:rPr>
              <a:t>(Rapporteur)</a:t>
            </a:r>
          </a:p>
          <a:p>
            <a:pPr>
              <a:lnSpc>
                <a:spcPct val="80000"/>
              </a:lnSpc>
            </a:pPr>
            <a:r>
              <a:rPr lang="en-US" sz="1800" b="1" dirty="0">
                <a:effectLst/>
                <a:latin typeface="Arial" panose="020B0604020202020204" pitchFamily="34" charset="0"/>
                <a:ea typeface="SimSun" panose="02010600030101010101" pitchFamily="2" charset="-122"/>
                <a:cs typeface="Arial" panose="020B0604020202020204" pitchFamily="34" charset="0"/>
              </a:rPr>
              <a:t> </a:t>
            </a:r>
            <a:endParaRPr lang="en-US" alt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7602740" cy="787400"/>
          </a:xfrm>
        </p:spPr>
        <p:txBody>
          <a:bodyPr/>
          <a:lstStyle/>
          <a:p>
            <a:r>
              <a:rPr lang="en-US" altLang="de-DE" sz="2800" b="1" dirty="0"/>
              <a:t>FS_AIMLsys/AIMLsys status after SA2#154 (1/2)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07181" y="2281331"/>
            <a:ext cx="8672750" cy="428572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de-DE" altLang="de-DE" sz="1000" dirty="0"/>
              <a:t>FS_</a:t>
            </a:r>
            <a:r>
              <a:rPr lang="en-US" altLang="de-DE" sz="1000" dirty="0" err="1"/>
              <a:t>AIMLsys</a:t>
            </a:r>
            <a:r>
              <a:rPr lang="en-US" altLang="de-DE" sz="1000" dirty="0"/>
              <a:t> </a:t>
            </a:r>
            <a:r>
              <a:rPr lang="de-DE" altLang="de-DE" sz="1000" dirty="0"/>
              <a:t>TR 23.700-80 v1.2.0 </a:t>
            </a:r>
            <a:r>
              <a:rPr lang="de-DE" altLang="de-DE" sz="1000" dirty="0" err="1"/>
              <a:t>is</a:t>
            </a:r>
            <a:r>
              <a:rPr lang="de-DE" altLang="de-DE" sz="1000" dirty="0"/>
              <a:t> </a:t>
            </a:r>
            <a:r>
              <a:rPr lang="de-DE" altLang="de-DE" sz="1000" dirty="0" err="1"/>
              <a:t>available</a:t>
            </a:r>
            <a:endParaRPr lang="de-DE" altLang="de-DE" sz="1000" dirty="0"/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000" dirty="0"/>
              <a:t>Total TUs requested for Study Phase in 2022 is 7 TUs of which </a:t>
            </a:r>
            <a:r>
              <a:rPr lang="en-US" altLang="de-DE" sz="1000" dirty="0">
                <a:solidFill>
                  <a:srgbClr val="FF0000"/>
                </a:solidFill>
              </a:rPr>
              <a:t>8</a:t>
            </a:r>
            <a:r>
              <a:rPr lang="en-US" altLang="de-DE" sz="1000" dirty="0"/>
              <a:t> TUs have been consumed of which </a:t>
            </a:r>
            <a:r>
              <a:rPr lang="en-US" altLang="de-DE" sz="1000" dirty="0">
                <a:solidFill>
                  <a:srgbClr val="FF0000"/>
                </a:solidFill>
              </a:rPr>
              <a:t>1</a:t>
            </a:r>
            <a:r>
              <a:rPr lang="en-US" altLang="de-DE" sz="1000" dirty="0"/>
              <a:t> TU was taken from normative phase, therefore, only </a:t>
            </a:r>
            <a:r>
              <a:rPr lang="en-US" altLang="de-DE" sz="1000" dirty="0">
                <a:solidFill>
                  <a:srgbClr val="FF0000"/>
                </a:solidFill>
              </a:rPr>
              <a:t>4</a:t>
            </a:r>
            <a:r>
              <a:rPr lang="en-US" altLang="de-DE" sz="1000" dirty="0"/>
              <a:t> TUs are left for normative work. </a:t>
            </a:r>
            <a:r>
              <a:rPr lang="en-US" altLang="de-DE" sz="1000" dirty="0">
                <a:solidFill>
                  <a:srgbClr val="FF0000"/>
                </a:solidFill>
              </a:rPr>
              <a:t>1</a:t>
            </a:r>
            <a:r>
              <a:rPr lang="en-US" altLang="de-DE" sz="1000" dirty="0"/>
              <a:t> TU has been consumed for normative work in this meeting and </a:t>
            </a:r>
            <a:r>
              <a:rPr lang="en-US" altLang="de-DE" sz="1000" dirty="0">
                <a:solidFill>
                  <a:srgbClr val="FF0000"/>
                </a:solidFill>
              </a:rPr>
              <a:t>3</a:t>
            </a:r>
            <a:r>
              <a:rPr lang="en-US" altLang="de-DE" sz="1000" dirty="0"/>
              <a:t> TUs are left for future meetings.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000" dirty="0"/>
              <a:t>13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were reviewed to complete the conclusions for the remaining Key Issues and the general architecture principles; 17 </a:t>
            </a:r>
            <a:r>
              <a:rPr lang="en-US" altLang="de-DE" sz="1000" dirty="0" err="1"/>
              <a:t>tdocs</a:t>
            </a:r>
            <a:r>
              <a:rPr lang="en-US" altLang="de-DE" sz="1000" dirty="0"/>
              <a:t> were reviewed for the normative work.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000" dirty="0"/>
              <a:t>1 </a:t>
            </a:r>
            <a:r>
              <a:rPr lang="en-US" altLang="de-DE" sz="1000" dirty="0" err="1"/>
              <a:t>LSin</a:t>
            </a:r>
            <a:r>
              <a:rPr lang="en-US" altLang="de-DE" sz="1000" dirty="0"/>
              <a:t> were received from 5GAA target to SA1 and to SA2 (FS_eNA_Ph3 and FS_AIMLsys discussed under Agenda 4.1) </a:t>
            </a:r>
            <a:endParaRPr lang="en-US" altLang="de-DE" sz="1000" strike="sngStrike" dirty="0">
              <a:solidFill>
                <a:srgbClr val="0070C0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  <a:buFont typeface="Abadi" panose="020B0604020104020204" pitchFamily="34" charset="0"/>
              <a:buChar char="-"/>
            </a:pPr>
            <a:r>
              <a:rPr lang="en-US" sz="1000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3"/>
              </a:rPr>
              <a:t>S2-2210182</a:t>
            </a:r>
            <a:r>
              <a:rPr lang="en-GB" sz="1000" dirty="0">
                <a:effectLst/>
                <a:ea typeface="Times New Roman" panose="02020603050405020304" pitchFamily="18" charset="0"/>
              </a:rPr>
              <a:t>: </a:t>
            </a:r>
            <a:r>
              <a:rPr lang="en-US" sz="1000" dirty="0">
                <a:effectLst/>
                <a:latin typeface="+mj-lt"/>
                <a:ea typeface="Times New Roman" panose="02020603050405020304" pitchFamily="18" charset="0"/>
              </a:rPr>
              <a:t>LS from 5GAA: </a:t>
            </a:r>
            <a:r>
              <a:rPr lang="en-GB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LS on QoS Sustainability analytics and V2X service adaptations </a:t>
            </a:r>
            <a:r>
              <a:rPr lang="en-GB" sz="1000" dirty="0">
                <a:effectLst/>
                <a:ea typeface="SimSun" panose="02010600030101010101" pitchFamily="2" charset="-122"/>
              </a:rPr>
              <a:t>(S-220077 /S2-2210182</a:t>
            </a:r>
            <a:r>
              <a:rPr lang="en-GB" sz="10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)</a:t>
            </a:r>
            <a:r>
              <a:rPr lang="en-US" sz="1000" u="sng" dirty="0">
                <a:solidFill>
                  <a:srgbClr val="0000FF"/>
                </a:solidFill>
                <a:effectLst/>
                <a:latin typeface="+mj-lt"/>
                <a:ea typeface="Times New Roman" panose="02020603050405020304" pitchFamily="18" charset="0"/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de-DE" sz="1000" dirty="0">
                <a:latin typeface="+mj-lt"/>
              </a:rPr>
              <a:t>2 </a:t>
            </a:r>
            <a:r>
              <a:rPr lang="en-US" altLang="de-DE" sz="1000" dirty="0" err="1">
                <a:latin typeface="+mj-lt"/>
              </a:rPr>
              <a:t>LSout</a:t>
            </a:r>
            <a:r>
              <a:rPr lang="en-US" altLang="de-DE" sz="1000" dirty="0">
                <a:latin typeface="+mj-lt"/>
              </a:rPr>
              <a:t> were sent from SA2 -  one is sent to SA plenary responding to </a:t>
            </a:r>
            <a:r>
              <a:rPr lang="en-US" sz="1000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3"/>
              </a:rPr>
              <a:t>S2-2210182</a:t>
            </a:r>
            <a:r>
              <a:rPr lang="en-US" sz="1000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1000" dirty="0">
                <a:effectLst/>
                <a:ea typeface="Times New Roman" panose="02020603050405020304" pitchFamily="18" charset="0"/>
              </a:rPr>
              <a:t>from 5GAA</a:t>
            </a:r>
            <a:r>
              <a:rPr lang="en-US" sz="1000" dirty="0">
                <a:effectLst/>
                <a:latin typeface="+mj-lt"/>
                <a:ea typeface="Times New Roman" panose="02020603050405020304" pitchFamily="18" charset="0"/>
              </a:rPr>
              <a:t>, </a:t>
            </a:r>
            <a:r>
              <a:rPr lang="en-US" altLang="de-DE" sz="1000" dirty="0">
                <a:latin typeface="+mj-lt"/>
              </a:rPr>
              <a:t>and one is sent to SA5 copied to RAN3 to inquire </a:t>
            </a:r>
            <a:r>
              <a:rPr lang="en-GB" sz="1000" dirty="0">
                <a:effectLst/>
                <a:ea typeface="SimSun" panose="02010600030101010101" pitchFamily="2" charset="-122"/>
              </a:rPr>
              <a:t>statistics information retrieved from OAM about the RAN status</a:t>
            </a:r>
            <a:r>
              <a:rPr lang="en-US" altLang="de-DE" sz="1000" dirty="0"/>
              <a:t> to be used for performance measurement for AIMLsys</a:t>
            </a:r>
          </a:p>
          <a:p>
            <a:pPr marL="1146175" lvl="3" indent="-234950"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en-US" altLang="de-DE" sz="1000" dirty="0">
                <a:latin typeface="+mj-lt"/>
                <a:hlinkClick r:id="rId4"/>
              </a:rPr>
              <a:t>S2-2211411</a:t>
            </a:r>
            <a:r>
              <a:rPr lang="en-US" altLang="de-DE" sz="800" dirty="0">
                <a:latin typeface="+mj-lt"/>
              </a:rPr>
              <a:t>: </a:t>
            </a:r>
            <a:r>
              <a:rPr lang="en-US" altLang="de-DE" sz="1000" dirty="0"/>
              <a:t>LS to SA plenary - </a:t>
            </a:r>
            <a:r>
              <a:rPr lang="en-GB" sz="1000" dirty="0">
                <a:solidFill>
                  <a:srgbClr val="0D0D0D"/>
                </a:solidFill>
                <a:effectLst/>
                <a:ea typeface="SimSun" panose="02010600030101010101" pitchFamily="2" charset="-122"/>
              </a:rPr>
              <a:t>Reply LS on QoS Sustainability analytics and V2X service adaptations</a:t>
            </a:r>
            <a:endParaRPr lang="en-GB" sz="1000" dirty="0">
              <a:effectLst/>
              <a:ea typeface="Times New Roman" panose="02020603050405020304" pitchFamily="18" charset="0"/>
            </a:endParaRPr>
          </a:p>
          <a:p>
            <a:pPr marL="1146175" lvl="3" indent="-234950">
              <a:spcBef>
                <a:spcPts val="0"/>
              </a:spcBef>
              <a:spcAft>
                <a:spcPts val="600"/>
              </a:spcAft>
              <a:buFont typeface="Calibri" panose="020F0502020204030204" pitchFamily="34" charset="0"/>
              <a:buChar char="−"/>
            </a:pPr>
            <a:r>
              <a:rPr lang="en-GB" altLang="de-DE" sz="1000" dirty="0">
                <a:hlinkClick r:id="rId5"/>
              </a:rPr>
              <a:t>S2-2211428</a:t>
            </a:r>
            <a:r>
              <a:rPr lang="en-GB" altLang="de-DE" sz="1000" dirty="0"/>
              <a:t>: </a:t>
            </a:r>
            <a:r>
              <a:rPr lang="en-GB" sz="1000" dirty="0">
                <a:solidFill>
                  <a:srgbClr val="000000"/>
                </a:solidFill>
                <a:effectLst/>
                <a:ea typeface="SimSun" panose="02010600030101010101" pitchFamily="2" charset="-122"/>
              </a:rPr>
              <a:t>LS on Performance measurement for AI/ML</a:t>
            </a:r>
            <a:endParaRPr lang="en-US" altLang="de-DE" sz="10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Progress Summary per KI in SA2#154</a:t>
            </a:r>
            <a:r>
              <a:rPr lang="de-DE" altLang="de-DE" sz="1200" b="1" dirty="0"/>
              <a:t>:  </a:t>
            </a:r>
            <a:endParaRPr lang="de-DE" altLang="de-DE" sz="1200" i="1" dirty="0"/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0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General update to TR: 1 approved </a:t>
            </a:r>
            <a:r>
              <a:rPr lang="en-GB" sz="1000" dirty="0" err="1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tdoc</a:t>
            </a:r>
            <a:endParaRPr lang="en-GB" sz="1000" dirty="0">
              <a:effectLst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0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General Architecture Principle: concluded with 1 approved PCR.</a:t>
            </a: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000" dirty="0">
                <a:effectLst/>
                <a:ea typeface="SimSun" panose="02010600030101010101" pitchFamily="2" charset="-122"/>
                <a:cs typeface="Times New Roman" panose="02020603050405020304" pitchFamily="18" charset="0"/>
              </a:rPr>
              <a:t>KI#1: previously </a:t>
            </a:r>
            <a:r>
              <a:rPr lang="en-GB" sz="1000" dirty="0">
                <a:ea typeface="SimSun" panose="02010600030101010101" pitchFamily="2" charset="-122"/>
                <a:cs typeface="Times New Roman" panose="02020603050405020304" pitchFamily="18" charset="0"/>
              </a:rPr>
              <a:t>concluded and normative work has been started with 2 approved CRs. </a:t>
            </a:r>
            <a:endParaRPr lang="en-GB" sz="1000" dirty="0">
              <a:effectLst/>
              <a:ea typeface="DengXian" panose="02010600030101010101" pitchFamily="2" charset="-122"/>
              <a:cs typeface="Calibri" panose="020F0502020204030204" pitchFamily="34" charset="0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000" dirty="0"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KI#2: </a:t>
            </a:r>
            <a:r>
              <a:rPr lang="en-GB" sz="1000" dirty="0">
                <a:ea typeface="SimSun" panose="02010600030101010101" pitchFamily="2" charset="-122"/>
                <a:cs typeface="Times New Roman" panose="02020603050405020304" pitchFamily="18" charset="0"/>
              </a:rPr>
              <a:t>previously </a:t>
            </a:r>
            <a:r>
              <a:rPr lang="en-GB" sz="1000" dirty="0">
                <a:ea typeface="DengXian" panose="02010600030101010101" pitchFamily="2" charset="-122"/>
                <a:cs typeface="Arial" panose="020B0604020202020204" pitchFamily="34" charset="0"/>
              </a:rPr>
              <a:t>concluded</a:t>
            </a:r>
            <a:r>
              <a:rPr lang="en-GB" sz="1000" dirty="0">
                <a:effectLst/>
                <a:ea typeface="DengXian" panose="02010600030101010101" pitchFamily="2" charset="-122"/>
                <a:cs typeface="Arial" panose="020B0604020202020204" pitchFamily="34" charset="0"/>
              </a:rPr>
              <a:t> with no need for any further normative work in Rel-18.</a:t>
            </a:r>
            <a:endParaRPr lang="en-GB" sz="1000" dirty="0">
              <a:effectLst/>
              <a:ea typeface="DengXian" panose="02010600030101010101" pitchFamily="2" charset="-122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000" dirty="0">
                <a:effectLst/>
                <a:ea typeface="Malgun Gothic" panose="020B0503020000020004" pitchFamily="34" charset="-127"/>
              </a:rPr>
              <a:t>KI#3: conclusion updated with 1 approved PCR and normative work has been started </a:t>
            </a:r>
            <a:endParaRPr lang="en-GB" sz="1000" strike="sngStrike" dirty="0">
              <a:effectLst/>
              <a:ea typeface="Malgun Gothic" panose="020B0503020000020004" pitchFamily="34" charset="-127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GB" sz="1000" dirty="0">
                <a:effectLst/>
                <a:ea typeface="Malgun Gothic" panose="020B0503020000020004" pitchFamily="34" charset="-127"/>
              </a:rPr>
              <a:t>KI#4: </a:t>
            </a:r>
            <a:r>
              <a:rPr lang="en-GB" sz="1000" dirty="0">
                <a:ea typeface="SimSun" panose="02010600030101010101" pitchFamily="2" charset="-122"/>
                <a:cs typeface="Times New Roman" panose="02020603050405020304" pitchFamily="18" charset="0"/>
              </a:rPr>
              <a:t>previously </a:t>
            </a:r>
            <a:r>
              <a:rPr lang="en-GB" sz="1000" dirty="0">
                <a:effectLst/>
                <a:ea typeface="Malgun Gothic" panose="020B0503020000020004" pitchFamily="34" charset="-127"/>
              </a:rPr>
              <a:t>concluded and to be proceeded to normative work with no submission in this meeting for </a:t>
            </a:r>
            <a:r>
              <a:rPr lang="en-GB" sz="1000" dirty="0">
                <a:ea typeface="Malgun Gothic" panose="020B0503020000020004" pitchFamily="34" charset="-127"/>
              </a:rPr>
              <a:t>either the Study or for the normative</a:t>
            </a:r>
            <a:endParaRPr lang="en-GB" sz="1000" dirty="0">
              <a:effectLst/>
              <a:ea typeface="DengXian" panose="02010600030101010101" pitchFamily="2" charset="-122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000" dirty="0"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KI#5: </a:t>
            </a:r>
            <a:r>
              <a:rPr lang="en-GB" sz="1000" dirty="0">
                <a:ea typeface="Malgun Gothic" panose="020B0503020000020004" pitchFamily="34" charset="-127"/>
              </a:rPr>
              <a:t>conclusion updated </a:t>
            </a:r>
            <a:r>
              <a:rPr lang="en-US" sz="1000" dirty="0">
                <a:ea typeface="Malgun Gothic" panose="020B0503020000020004" pitchFamily="34" charset="-127"/>
                <a:cs typeface="Calibri" panose="020F0502020204030204" pitchFamily="34" charset="0"/>
              </a:rPr>
              <a:t>with 1 approved PCR and normative work has been started with 5 approved CRs</a:t>
            </a:r>
            <a:endParaRPr lang="en-GB" sz="1000" dirty="0">
              <a:effectLst/>
              <a:ea typeface="DengXian" panose="02010600030101010101" pitchFamily="2" charset="-122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000" dirty="0">
                <a:ea typeface="DengXian" panose="02010600030101010101" pitchFamily="2" charset="-122"/>
                <a:cs typeface="Calibri" panose="020F0502020204030204" pitchFamily="34" charset="0"/>
              </a:rPr>
              <a:t>KI#6: </a:t>
            </a:r>
            <a:r>
              <a:rPr lang="en-GB" sz="1000" dirty="0">
                <a:ea typeface="SimSun" panose="02010600030101010101" pitchFamily="2" charset="-122"/>
                <a:cs typeface="Times New Roman" panose="02020603050405020304" pitchFamily="18" charset="0"/>
              </a:rPr>
              <a:t>previously </a:t>
            </a:r>
            <a:r>
              <a:rPr lang="en-GB" sz="1000" dirty="0">
                <a:ea typeface="Malgun Gothic" panose="020B0503020000020004" pitchFamily="34" charset="-127"/>
                <a:cs typeface="Calibri" panose="020F0502020204030204" pitchFamily="34" charset="0"/>
              </a:rPr>
              <a:t>concluded and normative work has been started with no approved CR </a:t>
            </a:r>
            <a:endParaRPr lang="en-GB" sz="1000" dirty="0">
              <a:effectLst/>
              <a:ea typeface="DengXian" panose="02010600030101010101" pitchFamily="2" charset="-122"/>
            </a:endParaRPr>
          </a:p>
          <a:p>
            <a:pPr marL="685800" lvl="2">
              <a:spcBef>
                <a:spcPts val="0"/>
              </a:spcBef>
              <a:spcAft>
                <a:spcPts val="300"/>
              </a:spcAft>
            </a:pPr>
            <a:r>
              <a:rPr lang="en-US" sz="1000" dirty="0">
                <a:solidFill>
                  <a:srgbClr val="000000"/>
                </a:solidFill>
                <a:effectLst/>
                <a:ea typeface="DengXian" panose="02010600030101010101" pitchFamily="2" charset="-122"/>
                <a:cs typeface="Calibri" panose="020F0502020204030204" pitchFamily="34" charset="0"/>
              </a:rPr>
              <a:t>KI#7: concluded and to be proceeded to normative work of which there is no submission</a:t>
            </a:r>
            <a:endParaRPr lang="en-GB" sz="1000" dirty="0">
              <a:effectLst/>
              <a:ea typeface="DengXian" panose="02010600030101010101" pitchFamily="2" charset="-122"/>
            </a:endParaRPr>
          </a:p>
        </p:txBody>
      </p:sp>
      <p:graphicFrame>
        <p:nvGraphicFramePr>
          <p:cNvPr id="5" name="Content Placeholder 8">
            <a:extLst>
              <a:ext uri="{FF2B5EF4-FFF2-40B4-BE49-F238E27FC236}">
                <a16:creationId xmlns:a16="http://schemas.microsoft.com/office/drawing/2014/main" id="{5071FF20-0011-4FEF-AB7D-19DC3A85FB8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3738766"/>
              </p:ext>
            </p:extLst>
          </p:nvPr>
        </p:nvGraphicFramePr>
        <p:xfrm>
          <a:off x="307181" y="1260897"/>
          <a:ext cx="8513547" cy="102869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96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00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76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82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52834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947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90 % 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SP-220071</a:t>
                      </a:r>
                      <a:endParaRPr lang="en-US" sz="1200" b="1" i="0" dirty="0">
                        <a:solidFill>
                          <a:srgbClr val="FF33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172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AIMLsys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Support for AI/ML-based Services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0 % &gt; 5 %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endParaRPr lang="en-US" sz="1200" b="1" i="0" dirty="0">
                        <a:solidFill>
                          <a:srgbClr val="FF33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57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60138" y="6065"/>
            <a:ext cx="7367498" cy="787400"/>
          </a:xfrm>
        </p:spPr>
        <p:txBody>
          <a:bodyPr/>
          <a:lstStyle/>
          <a:p>
            <a:r>
              <a:rPr lang="en-US" altLang="de-DE" sz="2800" b="1" dirty="0"/>
              <a:t>FS_AIMLsys/AIMLsys status after SA2#154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399306" y="673769"/>
            <a:ext cx="8554481" cy="5581874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1200" dirty="0"/>
              <a:t>No RAN and no UE impact.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zh-CN" sz="1200" dirty="0"/>
              <a:t>SA WG3 (KI#3, 5) and  SA WG5 (KI#5)</a:t>
            </a:r>
            <a:r>
              <a:rPr lang="en-US" sz="1200" dirty="0"/>
              <a:t> 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de-DE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(SA2#155E)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sz="1200" dirty="0"/>
              <a:t>Working towards the completion of FS_AIMLsys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buClrTx/>
            </a:pPr>
            <a:r>
              <a:rPr lang="en-US" sz="1200" dirty="0"/>
              <a:t>1.5 TU = All </a:t>
            </a:r>
            <a:r>
              <a:rPr lang="en-US" sz="1200" strike="sngStrike" dirty="0">
                <a:solidFill>
                  <a:srgbClr val="0070C0"/>
                </a:solidFill>
              </a:rPr>
              <a:t>(</a:t>
            </a:r>
            <a:r>
              <a:rPr lang="en-US" sz="1200" dirty="0"/>
              <a:t>normative</a:t>
            </a:r>
            <a:r>
              <a:rPr lang="en-US" sz="1200" strike="sngStrike" dirty="0">
                <a:solidFill>
                  <a:srgbClr val="0070C0"/>
                </a:solidFill>
              </a:rPr>
              <a:t>)</a:t>
            </a:r>
            <a:endParaRPr lang="de-DE" altLang="de-DE" sz="1200" strike="sngStrike" dirty="0">
              <a:solidFill>
                <a:srgbClr val="0070C0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SA2#149E Feb(1.0 TU): </a:t>
            </a:r>
            <a:r>
              <a:rPr lang="en-US" sz="1200" dirty="0"/>
              <a:t>TR Skeleton, Scope &amp; New KIs approval &amp; architecture requirements, assumptions, terminology.</a:t>
            </a:r>
            <a:r>
              <a:rPr lang="en-US" altLang="de-DE" sz="1200" dirty="0"/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SA2#150E Apr(1.0 TU): </a:t>
            </a:r>
            <a:r>
              <a:rPr lang="en-US" sz="1200" dirty="0"/>
              <a:t>Last meeting to finalize KIs, start of collecting new possible solutions, continuation to study the architecture requirements, assumptions, terminology.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SA2#151E May(1.5 TU): </a:t>
            </a:r>
            <a:r>
              <a:rPr lang="en-US" sz="1200" dirty="0"/>
              <a:t>Last meeting for accepting new possible solutions, TR solution clean up, start of solution evaluation, and interim conclusion, if possible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SA2#152E Aug(2.0 TU):  </a:t>
            </a:r>
            <a:r>
              <a:rPr lang="en-US" sz="1200" dirty="0"/>
              <a:t>TR solution clean-up, solution evaluation, interim conclusions or final conclusion, if possible 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SA2#153E Oct(1.5 TU):   TR solution clean-up, solution evaluation, s</a:t>
            </a:r>
            <a:r>
              <a:rPr lang="en-US" sz="1200" dirty="0"/>
              <a:t>tudy phase conclusion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SA2#154 Nov(2.0 TU): Complete study phase conclusion, start of normative implementation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SA2#154AH Jan(1.5 TU): Continue the normative implementation 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SA2#155 Feb(1.5 TU): Complete the normative implementation </a:t>
            </a:r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66BCF021-DC8D-BAFB-73F1-538E085C6A8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1626087"/>
              </p:ext>
            </p:extLst>
          </p:nvPr>
        </p:nvGraphicFramePr>
        <p:xfrm>
          <a:off x="1277938" y="5178425"/>
          <a:ext cx="6764337" cy="15733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4" imgW="6226556" imgH="1823491" progId="Word.Document.12">
                  <p:embed/>
                </p:oleObj>
              </mc:Choice>
              <mc:Fallback>
                <p:oleObj name="Document" r:id="rId4" imgW="6226556" imgH="1823491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277938" y="5178425"/>
                        <a:ext cx="6764337" cy="15733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223721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FS_AIMLsys Status at SA#98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205420"/>
            <a:ext cx="8709026" cy="382419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dirty="0"/>
              <a:t>Progress since SA#96: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de-DE" sz="1200" dirty="0"/>
              <a:t>Completed the solution phase of the study.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de-DE" sz="1200" dirty="0"/>
              <a:t>100% coverage of all Key Issues during SA2#154 to finalize conclusion of all the KIs and the start of the normative work.</a:t>
            </a:r>
          </a:p>
          <a:p>
            <a:pPr lvl="1">
              <a:lnSpc>
                <a:spcPts val="1200"/>
              </a:lnSpc>
              <a:spcBef>
                <a:spcPts val="0"/>
              </a:spcBef>
              <a:spcAft>
                <a:spcPts val="300"/>
              </a:spcAft>
              <a:buClrTx/>
            </a:pPr>
            <a:r>
              <a:rPr lang="en-US" altLang="de-DE" sz="1200" dirty="0"/>
              <a:t>2 </a:t>
            </a:r>
            <a:r>
              <a:rPr lang="en-US" altLang="de-DE" sz="1200" dirty="0" err="1">
                <a:latin typeface="+mj-lt"/>
              </a:rPr>
              <a:t>LSout</a:t>
            </a:r>
            <a:r>
              <a:rPr lang="en-US" altLang="de-DE" sz="1200" dirty="0">
                <a:latin typeface="+mj-lt"/>
              </a:rPr>
              <a:t> were sent from SA2 -  one is sent to SA plenary responding to </a:t>
            </a:r>
            <a:r>
              <a:rPr lang="en-US" sz="1200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  <a:hlinkClick r:id="rId3"/>
              </a:rPr>
              <a:t>S2-2210182</a:t>
            </a:r>
            <a:r>
              <a:rPr lang="en-US" sz="1200" u="sng" dirty="0">
                <a:solidFill>
                  <a:srgbClr val="0000FF"/>
                </a:solidFill>
                <a:effectLst/>
                <a:ea typeface="Times New Roman" panose="02020603050405020304" pitchFamily="18" charset="0"/>
              </a:rPr>
              <a:t> </a:t>
            </a:r>
            <a:r>
              <a:rPr lang="en-US" sz="1200" dirty="0">
                <a:effectLst/>
                <a:ea typeface="Times New Roman" panose="02020603050405020304" pitchFamily="18" charset="0"/>
              </a:rPr>
              <a:t>from 5GAA</a:t>
            </a:r>
            <a:r>
              <a:rPr lang="en-US" sz="1200" dirty="0">
                <a:effectLst/>
                <a:latin typeface="+mj-lt"/>
                <a:ea typeface="Times New Roman" panose="02020603050405020304" pitchFamily="18" charset="0"/>
              </a:rPr>
              <a:t>, </a:t>
            </a:r>
            <a:r>
              <a:rPr lang="en-US" altLang="de-DE" sz="1200" dirty="0">
                <a:latin typeface="+mj-lt"/>
              </a:rPr>
              <a:t>and one is sent to SA5 copied to RAN3 to inquire </a:t>
            </a:r>
            <a:r>
              <a:rPr lang="en-GB" sz="1200" dirty="0">
                <a:effectLst/>
                <a:ea typeface="SimSun" panose="02010600030101010101" pitchFamily="2" charset="-122"/>
              </a:rPr>
              <a:t>statistics information retrieved from OAM about the RAN status</a:t>
            </a:r>
            <a:r>
              <a:rPr lang="en-US" altLang="de-DE" sz="1200" dirty="0"/>
              <a:t> to be used for performance measurement for AIMLsys</a:t>
            </a:r>
          </a:p>
          <a:p>
            <a:pPr marL="1146175" lvl="3" indent="-23495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−"/>
            </a:pPr>
            <a:r>
              <a:rPr lang="en-US" altLang="de-DE" sz="1200" dirty="0">
                <a:latin typeface="+mj-lt"/>
                <a:hlinkClick r:id="rId4"/>
              </a:rPr>
              <a:t>S2-2211411</a:t>
            </a:r>
            <a:r>
              <a:rPr lang="en-US" altLang="de-DE" sz="1200" dirty="0">
                <a:latin typeface="+mj-lt"/>
              </a:rPr>
              <a:t>: </a:t>
            </a:r>
            <a:r>
              <a:rPr lang="en-US" altLang="de-DE" sz="1200" dirty="0"/>
              <a:t>LS to SA plenary - </a:t>
            </a:r>
            <a:r>
              <a:rPr lang="en-GB" sz="1200" dirty="0">
                <a:solidFill>
                  <a:srgbClr val="0D0D0D"/>
                </a:solidFill>
                <a:effectLst/>
                <a:ea typeface="SimSun" panose="02010600030101010101" pitchFamily="2" charset="-122"/>
              </a:rPr>
              <a:t>Reply LS on QoS Sustainability analytics and V2X service adaptations</a:t>
            </a:r>
            <a:endParaRPr lang="en-GB" sz="1200" dirty="0">
              <a:effectLst/>
              <a:ea typeface="Times New Roman" panose="02020603050405020304" pitchFamily="18" charset="0"/>
            </a:endParaRPr>
          </a:p>
          <a:p>
            <a:pPr marL="1146175" lvl="3" indent="-23495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Font typeface="Calibri" panose="020F0502020204030204" pitchFamily="34" charset="0"/>
              <a:buChar char="−"/>
            </a:pPr>
            <a:r>
              <a:rPr lang="en-GB" altLang="de-DE" sz="1200" dirty="0">
                <a:hlinkClick r:id="rId5"/>
              </a:rPr>
              <a:t>S2-2211428</a:t>
            </a:r>
            <a:r>
              <a:rPr lang="en-GB" altLang="de-DE" sz="1200" dirty="0"/>
              <a:t>: </a:t>
            </a:r>
            <a:r>
              <a:rPr lang="en-GB" sz="1200" dirty="0">
                <a:solidFill>
                  <a:srgbClr val="000000"/>
                </a:solidFill>
                <a:effectLst/>
                <a:ea typeface="SimSun" panose="02010600030101010101" pitchFamily="2" charset="-122"/>
              </a:rPr>
              <a:t>LS on Performance measurement for AI/ML</a:t>
            </a:r>
            <a:endParaRPr lang="en-US" altLang="de-DE" sz="12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6"/>
              </a:buBlip>
            </a:pPr>
            <a:r>
              <a:rPr lang="en-US" sz="1600" dirty="0">
                <a:ea typeface="+mn-ea"/>
                <a:cs typeface="+mn-cs"/>
              </a:rPr>
              <a:t>RAN impacts and Other WGs dependencies:</a:t>
            </a:r>
            <a:endParaRPr lang="de-DE" sz="16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  <a:buClrTx/>
            </a:pPr>
            <a:r>
              <a:rPr lang="en-US" sz="1200" dirty="0"/>
              <a:t>No RAN and No UE impact.</a:t>
            </a:r>
          </a:p>
          <a:p>
            <a:pPr lvl="1">
              <a:spcBef>
                <a:spcPts val="0"/>
              </a:spcBef>
              <a:spcAft>
                <a:spcPts val="1200"/>
              </a:spcAft>
              <a:buClrTx/>
            </a:pPr>
            <a:r>
              <a:rPr lang="en-US" altLang="zh-CN" sz="1200" dirty="0"/>
              <a:t>SA WG3 (KI#3,</a:t>
            </a:r>
            <a:r>
              <a:rPr lang="en-US" altLang="zh-CN" sz="1200" dirty="0">
                <a:solidFill>
                  <a:srgbClr val="0070C0"/>
                </a:solidFill>
              </a:rPr>
              <a:t> </a:t>
            </a:r>
            <a:r>
              <a:rPr lang="en-US" altLang="zh-CN" sz="1200" dirty="0"/>
              <a:t>5) and  SA WG5 (KI#5)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200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buClrTx/>
            </a:pPr>
            <a:r>
              <a:rPr lang="en-US" altLang="zh-CN" sz="1200" dirty="0"/>
              <a:t>SA2#154E Jan. (1.5 TU): </a:t>
            </a:r>
            <a:r>
              <a:rPr lang="en-US" sz="1200" dirty="0"/>
              <a:t>Continue the normative work 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en-US" sz="120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ClrTx/>
              <a:buNone/>
            </a:pPr>
            <a:endParaRPr lang="en-US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1200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altLang="zh-CN" sz="1200" dirty="0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A0DF92BD-3C9D-534C-925F-ACF6C32FA5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0401961"/>
              </p:ext>
            </p:extLst>
          </p:nvPr>
        </p:nvGraphicFramePr>
        <p:xfrm>
          <a:off x="893834" y="5076447"/>
          <a:ext cx="7791306" cy="15733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7" imgW="6238263" imgH="1820958" progId="Word.Document.12">
                  <p:embed/>
                </p:oleObj>
              </mc:Choice>
              <mc:Fallback>
                <p:oleObj name="Document" r:id="rId7" imgW="6238263" imgH="1820958" progId="Word.Document.12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66BCF021-DC8D-BAFB-73F1-538E085C6A8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893834" y="5076447"/>
                        <a:ext cx="7791306" cy="15733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7" name="Content Placeholder 8">
            <a:extLst>
              <a:ext uri="{FF2B5EF4-FFF2-40B4-BE49-F238E27FC236}">
                <a16:creationId xmlns:a16="http://schemas.microsoft.com/office/drawing/2014/main" id="{E6AFCC27-37F4-71E4-AB41-60D4CBE4785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4242652"/>
              </p:ext>
            </p:extLst>
          </p:nvPr>
        </p:nvGraphicFramePr>
        <p:xfrm>
          <a:off x="315226" y="1220018"/>
          <a:ext cx="8513547" cy="1028698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763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812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300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376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829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2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947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lang="en-US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FS_AIMLsys</a:t>
                      </a:r>
                      <a:endParaRPr kumimoji="0" lang="en-US" sz="12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Study on System Support for AI/ML-based Services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90 % &gt; 100 %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October, 22</a:t>
                      </a: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SP-220071</a:t>
                      </a:r>
                      <a:endParaRPr lang="en-US" sz="1200" b="1" i="0" dirty="0">
                        <a:solidFill>
                          <a:srgbClr val="FF33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5172">
                <a:tc>
                  <a:txBody>
                    <a:bodyPr/>
                    <a:lstStyle/>
                    <a:p>
                      <a:pPr>
                        <a:lnSpc>
                          <a:spcPts val="1400"/>
                        </a:lnSpc>
                      </a:pPr>
                      <a:r>
                        <a:rPr kumimoji="0" lang="en-US" sz="12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AIMLsys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System Support for AI/ML-based Services</a:t>
                      </a:r>
                      <a:endParaRPr lang="de-DE" sz="1200" b="1" kern="1200" dirty="0">
                        <a:solidFill>
                          <a:schemeClr val="lt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0 % &gt; 5 %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400"/>
                        </a:lnSpc>
                      </a:pPr>
                      <a:endParaRPr lang="en-US" sz="1200" b="1" i="0" dirty="0">
                        <a:solidFill>
                          <a:srgbClr val="FF33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465781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195B229-0FAC-41EF-BDC1-1542F634546F}">
  <ds:schemaRefs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http://purl.org/dc/elements/1.1/"/>
    <ds:schemaRef ds:uri="db33437f-65a5-48c5-b537-19efd290f967"/>
    <ds:schemaRef ds:uri="6f846979-0e6f-42ff-8b87-e1893efeda99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A3D7332-4B03-480A-9F0F-5310809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6C67825-8C3F-4748-8691-0516FC3FC0D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22180</TotalTime>
  <Words>887</Words>
  <Application>Microsoft Office PowerPoint</Application>
  <PresentationFormat>On-screen Show (4:3)</PresentationFormat>
  <Paragraphs>90</Paragraphs>
  <Slides>4</Slides>
  <Notes>4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Abadi</vt:lpstr>
      <vt:lpstr>Arial</vt:lpstr>
      <vt:lpstr>Arial </vt:lpstr>
      <vt:lpstr>Calibri</vt:lpstr>
      <vt:lpstr>Times New Roman</vt:lpstr>
      <vt:lpstr>Office Theme</vt:lpstr>
      <vt:lpstr>Document</vt:lpstr>
      <vt:lpstr>   FS_AIMLsys Status Report</vt:lpstr>
      <vt:lpstr>FS_AIMLsys/AIMLsys status after SA2#154 (1/2)</vt:lpstr>
      <vt:lpstr>FS_AIMLsys/AIMLsys status after SA2#154 (2/2)</vt:lpstr>
      <vt:lpstr>FS_AIMLsys Status at SA#98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OPPOr04</cp:lastModifiedBy>
  <cp:revision>1381</cp:revision>
  <dcterms:created xsi:type="dcterms:W3CDTF">2008-08-30T09:32:10Z</dcterms:created>
  <dcterms:modified xsi:type="dcterms:W3CDTF">2022-11-21T18:06:55Z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