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0"/>
  </p:notesMasterIdLst>
  <p:handoutMasterIdLst>
    <p:handoutMasterId r:id="rId11"/>
  </p:handoutMasterIdLst>
  <p:sldIdLst>
    <p:sldId id="341" r:id="rId5"/>
    <p:sldId id="375" r:id="rId6"/>
    <p:sldId id="380" r:id="rId7"/>
    <p:sldId id="385" r:id="rId8"/>
    <p:sldId id="383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88" autoAdjust="0"/>
    <p:restoredTop sz="75698" autoAdjust="0"/>
  </p:normalViewPr>
  <p:slideViewPr>
    <p:cSldViewPr snapToGrid="0">
      <p:cViewPr varScale="1">
        <p:scale>
          <a:sx n="70" d="100"/>
          <a:sy n="70" d="100"/>
        </p:scale>
        <p:origin x="946" y="53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3948" y="9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vin Flynn" userId="8512d3b6-9e1b-4dce-bd11-e4335739214c" providerId="ADAL" clId="{5FEC037C-5135-422F-A7A0-A6F4C6D26DAA}"/>
    <pc:docChg chg="modMainMaster">
      <pc:chgData name="Kevin Flynn" userId="8512d3b6-9e1b-4dce-bd11-e4335739214c" providerId="ADAL" clId="{5FEC037C-5135-422F-A7A0-A6F4C6D26DAA}" dt="2022-01-08T13:43:11.136" v="7" actId="20577"/>
      <pc:docMkLst>
        <pc:docMk/>
      </pc:docMkLst>
      <pc:sldMasterChg chg="modSp mod">
        <pc:chgData name="Kevin Flynn" userId="8512d3b6-9e1b-4dce-bd11-e4335739214c" providerId="ADAL" clId="{5FEC037C-5135-422F-A7A0-A6F4C6D26DAA}" dt="2022-01-08T13:43:11.136" v="7" actId="20577"/>
        <pc:sldMasterMkLst>
          <pc:docMk/>
          <pc:sldMasterMk cId="0" sldId="2147485146"/>
        </pc:sldMasterMkLst>
        <pc:spChg chg="mod">
          <ac:chgData name="Kevin Flynn" userId="8512d3b6-9e1b-4dce-bd11-e4335739214c" providerId="ADAL" clId="{5FEC037C-5135-422F-A7A0-A6F4C6D26DAA}" dt="2022-01-08T13:43:11.136" v="7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Kevin Flynn" userId="8512d3b6-9e1b-4dce-bd11-e4335739214c" providerId="ADAL" clId="{5FEC037C-5135-422F-A7A0-A6F4C6D26DAA}" dt="2022-01-08T13:43:03.480" v="3" actId="20577"/>
          <ac:spMkLst>
            <pc:docMk/>
            <pc:sldMasterMk cId="0" sldId="2147485146"/>
            <ac:spMk id="11" creationId="{AA2802BD-1B72-4AD1-8184-0FD099607084}"/>
          </ac:spMkLst>
        </pc:spChg>
      </pc:sldMasterChg>
    </pc:docChg>
  </pc:docChgLst>
  <pc:docChgLst>
    <pc:chgData name="Kevin Flynn" userId="8512d3b6-9e1b-4dce-bd11-e4335739214c" providerId="ADAL" clId="{FF3B571D-72DD-4010-A68E-2ADC139F31DB}"/>
    <pc:docChg chg="modMainMaster">
      <pc:chgData name="Kevin Flynn" userId="8512d3b6-9e1b-4dce-bd11-e4335739214c" providerId="ADAL" clId="{FF3B571D-72DD-4010-A68E-2ADC139F31DB}" dt="2021-10-14T13:09:27.621" v="8" actId="21"/>
      <pc:docMkLst>
        <pc:docMk/>
      </pc:docMkLst>
      <pc:sldMasterChg chg="modSp mod modSldLayout">
        <pc:chgData name="Kevin Flynn" userId="8512d3b6-9e1b-4dce-bd11-e4335739214c" providerId="ADAL" clId="{FF3B571D-72DD-4010-A68E-2ADC139F31DB}" dt="2021-10-14T13:09:27.621" v="8" actId="21"/>
        <pc:sldMasterMkLst>
          <pc:docMk/>
          <pc:sldMasterMk cId="0" sldId="2147485146"/>
        </pc:sldMasterMkLst>
        <pc:spChg chg="mod">
          <ac:chgData name="Kevin Flynn" userId="8512d3b6-9e1b-4dce-bd11-e4335739214c" providerId="ADAL" clId="{FF3B571D-72DD-4010-A68E-2ADC139F31DB}" dt="2021-10-14T13:09:01.249" v="3" actId="20577"/>
          <ac:spMkLst>
            <pc:docMk/>
            <pc:sldMasterMk cId="0" sldId="2147485146"/>
            <ac:spMk id="11" creationId="{AA2802BD-1B72-4AD1-8184-0FD099607084}"/>
          </ac:spMkLst>
        </pc:spChg>
        <pc:sldLayoutChg chg="delSp modSp mod">
          <pc:chgData name="Kevin Flynn" userId="8512d3b6-9e1b-4dce-bd11-e4335739214c" providerId="ADAL" clId="{FF3B571D-72DD-4010-A68E-2ADC139F31DB}" dt="2021-10-14T13:09:27.621" v="8" actId="21"/>
          <pc:sldLayoutMkLst>
            <pc:docMk/>
            <pc:sldMasterMk cId="0" sldId="2147485146"/>
            <pc:sldLayoutMk cId="2576406219" sldId="2147485163"/>
          </pc:sldLayoutMkLst>
          <pc:spChg chg="del mod">
            <ac:chgData name="Kevin Flynn" userId="8512d3b6-9e1b-4dce-bd11-e4335739214c" providerId="ADAL" clId="{FF3B571D-72DD-4010-A68E-2ADC139F31DB}" dt="2021-10-14T13:09:27.621" v="8" actId="21"/>
            <ac:spMkLst>
              <pc:docMk/>
              <pc:sldMasterMk cId="0" sldId="2147485146"/>
              <pc:sldLayoutMk cId="2576406219" sldId="2147485163"/>
              <ac:spMk id="4" creationId="{BB8994A5-D808-4BF9-9C30-40F75349FF45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12357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472886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i-FI" dirty="0" err="1"/>
              <a:t>Timestamp</a:t>
            </a:r>
            <a:r>
              <a:rPr lang="fi-FI" dirty="0"/>
              <a:t>,			</a:t>
            </a:r>
            <a:r>
              <a:rPr lang="fi-FI" dirty="0">
                <a:sym typeface="Wingdings" panose="05000000000000000000" pitchFamily="2" charset="2"/>
              </a:rPr>
              <a:t> Solution#25, 27, 55, 57, 58</a:t>
            </a:r>
            <a:endParaRPr lang="fi-FI" dirty="0"/>
          </a:p>
          <a:p>
            <a:r>
              <a:rPr lang="fi-FI" dirty="0" err="1"/>
              <a:t>Age</a:t>
            </a:r>
            <a:r>
              <a:rPr lang="fi-FI" dirty="0"/>
              <a:t> of </a:t>
            </a:r>
            <a:r>
              <a:rPr lang="fi-FI" dirty="0" err="1"/>
              <a:t>location</a:t>
            </a:r>
            <a:r>
              <a:rPr lang="fi-FI" dirty="0"/>
              <a:t>		</a:t>
            </a:r>
            <a:r>
              <a:rPr lang="fi-FI" dirty="0">
                <a:sym typeface="Wingdings" panose="05000000000000000000" pitchFamily="2" charset="2"/>
              </a:rPr>
              <a:t> Solution#25, 71</a:t>
            </a:r>
            <a:endParaRPr lang="fi-FI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i-FI" dirty="0" err="1"/>
              <a:t>Velocity</a:t>
            </a:r>
            <a:r>
              <a:rPr lang="fi-FI" dirty="0"/>
              <a:t> (</a:t>
            </a:r>
            <a:r>
              <a:rPr lang="fi-FI" dirty="0" err="1"/>
              <a:t>speed</a:t>
            </a:r>
            <a:r>
              <a:rPr lang="fi-FI" dirty="0"/>
              <a:t> and </a:t>
            </a:r>
            <a:r>
              <a:rPr lang="fi-FI" dirty="0" err="1"/>
              <a:t>orientation</a:t>
            </a:r>
            <a:r>
              <a:rPr lang="fi-FI" dirty="0"/>
              <a:t>)	</a:t>
            </a:r>
            <a:r>
              <a:rPr lang="fi-FI" dirty="0">
                <a:sym typeface="Wingdings" panose="05000000000000000000" pitchFamily="2" charset="2"/>
              </a:rPr>
              <a:t> Solution#25, 27, 55, 71</a:t>
            </a:r>
            <a:endParaRPr lang="fi-FI" dirty="0"/>
          </a:p>
          <a:p>
            <a:r>
              <a:rPr lang="fi-FI" dirty="0"/>
              <a:t>UE </a:t>
            </a:r>
            <a:r>
              <a:rPr lang="fi-FI" dirty="0" err="1"/>
              <a:t>location</a:t>
            </a:r>
            <a:r>
              <a:rPr lang="fi-FI" dirty="0"/>
              <a:t> </a:t>
            </a:r>
            <a:r>
              <a:rPr lang="fi-FI" dirty="0" err="1"/>
              <a:t>with</a:t>
            </a:r>
            <a:r>
              <a:rPr lang="fi-FI" dirty="0"/>
              <a:t> </a:t>
            </a:r>
            <a:r>
              <a:rPr lang="fi-FI" dirty="0" err="1"/>
              <a:t>required</a:t>
            </a:r>
            <a:r>
              <a:rPr lang="fi-FI" dirty="0"/>
              <a:t> </a:t>
            </a:r>
            <a:r>
              <a:rPr lang="fi-FI" dirty="0" err="1"/>
              <a:t>granularity</a:t>
            </a:r>
            <a:r>
              <a:rPr lang="fi-FI" dirty="0"/>
              <a:t>	</a:t>
            </a:r>
            <a:r>
              <a:rPr lang="fi-FI" dirty="0">
                <a:sym typeface="Wingdings" panose="05000000000000000000" pitchFamily="2" charset="2"/>
              </a:rPr>
              <a:t> Solution#57</a:t>
            </a:r>
            <a:endParaRPr lang="fi-FI" dirty="0"/>
          </a:p>
          <a:p>
            <a:r>
              <a:rPr lang="fi-FI" dirty="0"/>
              <a:t>LCS </a:t>
            </a:r>
            <a:r>
              <a:rPr lang="fi-FI" dirty="0" err="1"/>
              <a:t>QoS</a:t>
            </a:r>
            <a:r>
              <a:rPr lang="fi-FI" dirty="0"/>
              <a:t> (LCS </a:t>
            </a:r>
            <a:r>
              <a:rPr lang="fi-FI" dirty="0" err="1"/>
              <a:t>accuracy</a:t>
            </a:r>
            <a:r>
              <a:rPr lang="fi-FI" dirty="0"/>
              <a:t>)		</a:t>
            </a:r>
            <a:r>
              <a:rPr lang="fi-FI" dirty="0">
                <a:sym typeface="Wingdings" panose="05000000000000000000" pitchFamily="2" charset="2"/>
              </a:rPr>
              <a:t> Solution#57</a:t>
            </a:r>
            <a:endParaRPr lang="fi-FI" dirty="0"/>
          </a:p>
          <a:p>
            <a:r>
              <a:rPr lang="fi-FI" dirty="0" err="1"/>
              <a:t>Indication</a:t>
            </a:r>
            <a:r>
              <a:rPr lang="fi-FI" dirty="0"/>
              <a:t> of </a:t>
            </a:r>
            <a:r>
              <a:rPr lang="fi-FI" dirty="0" err="1"/>
              <a:t>motion</a:t>
            </a:r>
            <a:r>
              <a:rPr lang="fi-FI" dirty="0"/>
              <a:t> </a:t>
            </a:r>
            <a:r>
              <a:rPr lang="fi-FI" dirty="0" err="1"/>
              <a:t>evet</a:t>
            </a:r>
            <a:r>
              <a:rPr lang="fi-FI" dirty="0"/>
              <a:t> </a:t>
            </a:r>
            <a:r>
              <a:rPr lang="fi-FI" dirty="0" err="1"/>
              <a:t>occurrence</a:t>
            </a:r>
            <a:r>
              <a:rPr lang="fi-FI" dirty="0"/>
              <a:t>	</a:t>
            </a:r>
            <a:r>
              <a:rPr lang="fi-FI" dirty="0">
                <a:sym typeface="Wingdings" panose="05000000000000000000" pitchFamily="2" charset="2"/>
              </a:rPr>
              <a:t> Solution#58</a:t>
            </a:r>
            <a:endParaRPr lang="fi-FI" dirty="0"/>
          </a:p>
          <a:p>
            <a:r>
              <a:rPr lang="fi-FI" dirty="0"/>
              <a:t>Environment </a:t>
            </a:r>
            <a:r>
              <a:rPr lang="fi-FI" dirty="0" err="1"/>
              <a:t>indication</a:t>
            </a:r>
            <a:r>
              <a:rPr lang="fi-FI" dirty="0"/>
              <a:t>		</a:t>
            </a:r>
            <a:r>
              <a:rPr lang="fi-FI" dirty="0">
                <a:sym typeface="Wingdings" panose="05000000000000000000" pitchFamily="2" charset="2"/>
              </a:rPr>
              <a:t> Solution#71</a:t>
            </a:r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03608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#153E 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en-GB" altLang="zh-CN" sz="1000" b="1" kern="1200" dirty="0" err="1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Elbonia</a:t>
            </a:r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October 10 – 17, 2022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271793" y="11004"/>
            <a:ext cx="26003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S2-220xxxx </a:t>
            </a:r>
          </a:p>
          <a:p>
            <a:pPr algn="r" eaLnBrk="1" hangingPunct="1">
              <a:defRPr/>
            </a:pPr>
            <a:r>
              <a:rPr lang="sv-SE" altLang="en-US" sz="1200" b="1" i="1" dirty="0">
                <a:latin typeface="Arial "/>
              </a:rPr>
              <a:t>	</a:t>
            </a:r>
            <a:r>
              <a:rPr lang="sv-SE" altLang="en-US" sz="1200" b="1" i="1" dirty="0">
                <a:solidFill>
                  <a:srgbClr val="0070C0"/>
                </a:solidFill>
                <a:latin typeface="Arial "/>
              </a:rPr>
              <a:t>was S2-220xxxx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543" y="1976357"/>
            <a:ext cx="10065834" cy="1452643"/>
          </a:xfrm>
        </p:spPr>
        <p:txBody>
          <a:bodyPr/>
          <a:lstStyle/>
          <a:p>
            <a:pPr eaLnBrk="1" hangingPunct="1"/>
            <a:r>
              <a:rPr lang="en-US" altLang="en-US" sz="3600" b="1" dirty="0"/>
              <a:t>Summary and coordination between FS_eNA_Ph3 KI#9 and FS_eLCS_Ph3 KI#4</a:t>
            </a:r>
            <a:endParaRPr lang="en-GB" altLang="en-US" sz="36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90DE108-AE93-7CFF-01FD-F9C1A1856FB7}"/>
              </a:ext>
            </a:extLst>
          </p:cNvPr>
          <p:cNvSpPr/>
          <p:nvPr/>
        </p:nvSpPr>
        <p:spPr>
          <a:xfrm>
            <a:off x="0" y="0"/>
            <a:ext cx="2776151" cy="66726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tx1"/>
                </a:solidFill>
              </a:rPr>
              <a:t>3GPP TSG-WG SA2 Meeting #154,</a:t>
            </a:r>
          </a:p>
          <a:p>
            <a:r>
              <a:rPr lang="en-US" sz="1200" b="1" dirty="0">
                <a:solidFill>
                  <a:schemeClr val="tx1"/>
                </a:solidFill>
              </a:rPr>
              <a:t>Toulouse, France, November 14-18, 2022</a:t>
            </a:r>
            <a:endParaRPr lang="LID4096" sz="1200" b="1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A737529-96DE-12ED-5161-949E63548416}"/>
              </a:ext>
            </a:extLst>
          </p:cNvPr>
          <p:cNvSpPr/>
          <p:nvPr/>
        </p:nvSpPr>
        <p:spPr>
          <a:xfrm>
            <a:off x="10080171" y="0"/>
            <a:ext cx="1959429" cy="416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>
                <a:solidFill>
                  <a:schemeClr val="tx1"/>
                </a:solidFill>
              </a:rPr>
              <a:t>S2-2210597</a:t>
            </a:r>
            <a:endParaRPr lang="LID4096" dirty="0">
              <a:solidFill>
                <a:schemeClr val="tx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4297AE-513E-75CF-F73F-351B3D1D886D}"/>
              </a:ext>
            </a:extLst>
          </p:cNvPr>
          <p:cNvSpPr/>
          <p:nvPr/>
        </p:nvSpPr>
        <p:spPr>
          <a:xfrm>
            <a:off x="5072744" y="5671457"/>
            <a:ext cx="7130142" cy="416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>
                <a:solidFill>
                  <a:srgbClr val="FF0000"/>
                </a:solidFill>
              </a:rPr>
              <a:t>NOTE: </a:t>
            </a:r>
            <a:r>
              <a:rPr lang="fi-FI" dirty="0" err="1">
                <a:solidFill>
                  <a:srgbClr val="FF0000"/>
                </a:solidFill>
              </a:rPr>
              <a:t>this</a:t>
            </a:r>
            <a:r>
              <a:rPr lang="fi-FI" dirty="0">
                <a:solidFill>
                  <a:srgbClr val="FF0000"/>
                </a:solidFill>
              </a:rPr>
              <a:t> is </a:t>
            </a:r>
            <a:r>
              <a:rPr lang="fi-FI" dirty="0" err="1">
                <a:solidFill>
                  <a:srgbClr val="FF0000"/>
                </a:solidFill>
              </a:rPr>
              <a:t>also</a:t>
            </a:r>
            <a:r>
              <a:rPr lang="fi-FI" dirty="0">
                <a:solidFill>
                  <a:srgbClr val="FF0000"/>
                </a:solidFill>
              </a:rPr>
              <a:t> </a:t>
            </a:r>
            <a:r>
              <a:rPr lang="fi-FI" dirty="0" err="1">
                <a:solidFill>
                  <a:srgbClr val="FF0000"/>
                </a:solidFill>
              </a:rPr>
              <a:t>proposed</a:t>
            </a:r>
            <a:r>
              <a:rPr lang="fi-FI" dirty="0">
                <a:solidFill>
                  <a:srgbClr val="FF0000"/>
                </a:solidFill>
              </a:rPr>
              <a:t> in FS_eNA_Ph3, S2-2210596, For </a:t>
            </a:r>
            <a:r>
              <a:rPr lang="fi-FI" dirty="0" err="1">
                <a:solidFill>
                  <a:srgbClr val="FF0000"/>
                </a:solidFill>
              </a:rPr>
              <a:t>information</a:t>
            </a:r>
            <a:r>
              <a:rPr lang="fi-FI" dirty="0">
                <a:solidFill>
                  <a:srgbClr val="FF0000"/>
                </a:solidFill>
              </a:rPr>
              <a:t> </a:t>
            </a:r>
            <a:endParaRPr lang="LID4096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2994" y="1821379"/>
            <a:ext cx="11244649" cy="4591667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GB" altLang="zh-CN" sz="2000" dirty="0"/>
              <a:t>FS_eNA_Ph3 KI#9 studies the e</a:t>
            </a:r>
            <a:r>
              <a:rPr lang="en-US" altLang="zh-CN" sz="2000" dirty="0" err="1"/>
              <a:t>nhancement</a:t>
            </a:r>
            <a:r>
              <a:rPr lang="en-US" altLang="zh-CN" sz="2000" dirty="0"/>
              <a:t> of NWDAF with finer granularity of location information</a:t>
            </a:r>
            <a:endParaRPr lang="en-GB" altLang="zh-CN" sz="2000" dirty="0"/>
          </a:p>
          <a:p>
            <a:pPr lvl="1"/>
            <a:r>
              <a:rPr lang="en-GB" altLang="zh-CN" sz="1600" dirty="0"/>
              <a:t>TR23.700-81 v1.1.0</a:t>
            </a:r>
          </a:p>
          <a:p>
            <a:pPr lvl="1"/>
            <a:r>
              <a:rPr lang="en-GB" altLang="zh-CN" sz="1600" dirty="0"/>
              <a:t>11 </a:t>
            </a:r>
            <a:r>
              <a:rPr lang="en-US" altLang="zh-CN" sz="1600" dirty="0"/>
              <a:t>solutions for KI#9 (#25, #26, #27, #54, #55, #56, #57, #58, #59, #70, #71)</a:t>
            </a:r>
            <a:endParaRPr lang="en-GB" altLang="zh-CN" sz="1600" dirty="0"/>
          </a:p>
          <a:p>
            <a:pPr lvl="1"/>
            <a:r>
              <a:rPr lang="en-GB" altLang="zh-CN" sz="1600" dirty="0"/>
              <a:t>In SA2#153</a:t>
            </a:r>
            <a:r>
              <a:rPr lang="en-US" altLang="zh-CN" sz="1600" dirty="0"/>
              <a:t>e,</a:t>
            </a:r>
            <a:r>
              <a:rPr lang="zh-CN" altLang="en-US" sz="1600" dirty="0"/>
              <a:t> </a:t>
            </a:r>
            <a:r>
              <a:rPr lang="fi-FI" altLang="zh-CN" sz="1600" dirty="0"/>
              <a:t>KI#9 </a:t>
            </a:r>
            <a:r>
              <a:rPr lang="fi-FI" altLang="zh-CN" sz="1600" dirty="0" err="1"/>
              <a:t>evaluation</a:t>
            </a:r>
            <a:r>
              <a:rPr lang="fi-FI" altLang="zh-CN" sz="1600" dirty="0"/>
              <a:t> and KI#9 </a:t>
            </a:r>
            <a:r>
              <a:rPr lang="en-US" altLang="zh-CN" sz="1600" dirty="0"/>
              <a:t>interim conclusions have been completed</a:t>
            </a:r>
          </a:p>
          <a:p>
            <a:pPr lvl="1"/>
            <a:r>
              <a:rPr lang="en-US" altLang="zh-CN" sz="1600" dirty="0"/>
              <a:t>In SA2#154, the evaluation and conclusion will be updated.</a:t>
            </a:r>
          </a:p>
          <a:p>
            <a:pPr lvl="1"/>
            <a:r>
              <a:rPr lang="en-US" altLang="zh-CN" sz="1600" dirty="0"/>
              <a:t>Planning normative work will start in SA2#154ad (January 2023)</a:t>
            </a:r>
          </a:p>
          <a:p>
            <a:pPr lvl="1"/>
            <a:r>
              <a:rPr lang="en-US" altLang="zh-CN" sz="1600" b="1" dirty="0">
                <a:solidFill>
                  <a:srgbClr val="FF0000"/>
                </a:solidFill>
              </a:rPr>
              <a:t>2 open issues </a:t>
            </a:r>
            <a:r>
              <a:rPr lang="en-US" altLang="zh-CN" sz="1600" dirty="0"/>
              <a:t>have been identified and need confirmations from eLCS_Ph3;</a:t>
            </a:r>
          </a:p>
          <a:p>
            <a:r>
              <a:rPr lang="en-GB" altLang="zh-CN" sz="2000" dirty="0"/>
              <a:t>FS</a:t>
            </a:r>
            <a:r>
              <a:rPr lang="en-US" altLang="zh-CN" sz="2000" dirty="0"/>
              <a:t>_eLCS_Ph3 KI#4 studies the interaction between Location Service and NWDAF</a:t>
            </a:r>
          </a:p>
          <a:p>
            <a:pPr lvl="1"/>
            <a:r>
              <a:rPr lang="en-US" altLang="zh-CN" sz="1600" dirty="0"/>
              <a:t>TR23.700-71 v1.1.0</a:t>
            </a:r>
          </a:p>
          <a:p>
            <a:pPr lvl="1"/>
            <a:r>
              <a:rPr lang="en-US" altLang="zh-CN" sz="1600" dirty="0"/>
              <a:t>6 solutions for KI#4 (#10, #11, #12, #13, #20, #35)</a:t>
            </a:r>
          </a:p>
          <a:p>
            <a:pPr lvl="1"/>
            <a:r>
              <a:rPr lang="en-US" altLang="zh-CN" sz="1600" dirty="0"/>
              <a:t>In SA2#153e, KI#4 evaluations and KI#4 conclusions have been completed</a:t>
            </a:r>
          </a:p>
          <a:p>
            <a:pPr lvl="1"/>
            <a:r>
              <a:rPr lang="en-US" altLang="zh-CN" sz="1600" dirty="0"/>
              <a:t>In SA2#154, normative work will start.</a:t>
            </a:r>
          </a:p>
          <a:p>
            <a:pPr lvl="1"/>
            <a:r>
              <a:rPr lang="en-US" altLang="zh-CN" sz="1600" dirty="0"/>
              <a:t>Information will be shared with FS_eNA_Ph3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B9F0AF-3C47-3D56-D2F4-7FBB8507E20B}"/>
              </a:ext>
            </a:extLst>
          </p:cNvPr>
          <p:cNvSpPr/>
          <p:nvPr/>
        </p:nvSpPr>
        <p:spPr>
          <a:xfrm>
            <a:off x="0" y="0"/>
            <a:ext cx="2776151" cy="66726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tx1"/>
                </a:solidFill>
              </a:rPr>
              <a:t>3GPP TSG-WG SA2 Meeting #154,</a:t>
            </a:r>
          </a:p>
          <a:p>
            <a:r>
              <a:rPr lang="en-US" sz="1200" b="1" dirty="0">
                <a:solidFill>
                  <a:schemeClr val="tx1"/>
                </a:solidFill>
              </a:rPr>
              <a:t>Toulouse, France, November 14-18, 2022</a:t>
            </a:r>
            <a:endParaRPr lang="LID4096" sz="1200" b="1" dirty="0">
              <a:solidFill>
                <a:schemeClr val="tx1"/>
              </a:solidFill>
            </a:endParaRPr>
          </a:p>
        </p:txBody>
      </p:sp>
      <p:sp>
        <p:nvSpPr>
          <p:cNvPr id="10" name="标题 1">
            <a:extLst>
              <a:ext uri="{FF2B5EF4-FFF2-40B4-BE49-F238E27FC236}">
                <a16:creationId xmlns:a16="http://schemas.microsoft.com/office/drawing/2014/main" id="{9FE449E0-D08D-B848-111F-6E53B3C2E84B}"/>
              </a:ext>
            </a:extLst>
          </p:cNvPr>
          <p:cNvSpPr txBox="1">
            <a:spLocks/>
          </p:cNvSpPr>
          <p:nvPr/>
        </p:nvSpPr>
        <p:spPr bwMode="auto">
          <a:xfrm>
            <a:off x="238896" y="444953"/>
            <a:ext cx="11463247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200" b="1" dirty="0"/>
              <a:t>General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518590244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05214" y="1981741"/>
            <a:ext cx="5296929" cy="4154899"/>
          </a:xfrm>
          <a:solidFill>
            <a:schemeClr val="bg2">
              <a:lumMod val="50000"/>
              <a:alpha val="41000"/>
            </a:schemeClr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altLang="zh-CN" sz="1400" dirty="0"/>
              <a:t>-     From LCS, NWDAF retrieves location data from the GMLC.</a:t>
            </a:r>
          </a:p>
          <a:p>
            <a:pPr marL="0" indent="0">
              <a:buNone/>
            </a:pPr>
            <a:r>
              <a:rPr lang="en-US" altLang="zh-CN" sz="1400" dirty="0"/>
              <a:t>   NOTE 3:	How the NWDAF retrieves location information from LCS needs coordination with LCS KI#4.</a:t>
            </a:r>
          </a:p>
          <a:p>
            <a:pPr marL="0" indent="0">
              <a:buNone/>
            </a:pPr>
            <a:endParaRPr lang="en-US" altLang="zh-CN" sz="1400" dirty="0"/>
          </a:p>
          <a:p>
            <a:pPr marL="0" indent="0">
              <a:buNone/>
            </a:pPr>
            <a:r>
              <a:rPr lang="en-US" altLang="zh-CN" sz="1400" dirty="0"/>
              <a:t>-    From LCS, NWDAF can collect finer granularity location data from LCS including </a:t>
            </a:r>
            <a:r>
              <a:rPr lang="en-US" altLang="zh-CN" sz="1400" dirty="0">
                <a:solidFill>
                  <a:srgbClr val="FF0000"/>
                </a:solidFill>
              </a:rPr>
              <a:t>timestamp</a:t>
            </a:r>
            <a:r>
              <a:rPr lang="en-US" altLang="zh-CN" sz="1400" dirty="0"/>
              <a:t>, </a:t>
            </a:r>
            <a:r>
              <a:rPr lang="en-US" altLang="zh-CN" sz="1400" dirty="0">
                <a:solidFill>
                  <a:srgbClr val="FF0000"/>
                </a:solidFill>
              </a:rPr>
              <a:t>age of location</a:t>
            </a:r>
            <a:r>
              <a:rPr lang="en-US" altLang="zh-CN" sz="1400" dirty="0"/>
              <a:t>, </a:t>
            </a:r>
            <a:r>
              <a:rPr lang="en-US" altLang="zh-CN" sz="1400" dirty="0">
                <a:solidFill>
                  <a:srgbClr val="FF0000"/>
                </a:solidFill>
              </a:rPr>
              <a:t>UE location with requested granularity</a:t>
            </a:r>
            <a:r>
              <a:rPr lang="en-US" altLang="zh-CN" sz="1400" dirty="0"/>
              <a:t>, </a:t>
            </a:r>
            <a:r>
              <a:rPr lang="en-US" altLang="zh-CN" sz="1400" dirty="0">
                <a:solidFill>
                  <a:srgbClr val="FF0000"/>
                </a:solidFill>
              </a:rPr>
              <a:t>velocity (speed and orientation)</a:t>
            </a:r>
            <a:r>
              <a:rPr lang="en-US" altLang="zh-CN" sz="1400" dirty="0"/>
              <a:t>, </a:t>
            </a:r>
            <a:r>
              <a:rPr lang="en-US" altLang="zh-CN" sz="1400" dirty="0">
                <a:solidFill>
                  <a:srgbClr val="FF0000"/>
                </a:solidFill>
              </a:rPr>
              <a:t>LCS QoS (e.g. LCS accuracy), the indication of motion event occurrence</a:t>
            </a:r>
            <a:r>
              <a:rPr lang="en-US" altLang="zh-CN" sz="1400" dirty="0"/>
              <a:t>, </a:t>
            </a:r>
            <a:r>
              <a:rPr lang="en-US" altLang="zh-CN" sz="1400" dirty="0">
                <a:solidFill>
                  <a:srgbClr val="FF0000"/>
                </a:solidFill>
              </a:rPr>
              <a:t>environment indication</a:t>
            </a:r>
            <a:r>
              <a:rPr lang="en-US" altLang="zh-CN" sz="1400" dirty="0"/>
              <a:t>;</a:t>
            </a:r>
          </a:p>
          <a:p>
            <a:pPr marL="0" indent="0">
              <a:buNone/>
            </a:pPr>
            <a:r>
              <a:rPr lang="en-US" altLang="zh-CN" sz="1400" dirty="0"/>
              <a:t>    NOTE 4:	Whether all the data collected can be provided by LCS need to be confirmed in eLCS_Ph3.</a:t>
            </a:r>
          </a:p>
          <a:p>
            <a:pPr marL="0" indent="0">
              <a:buNone/>
            </a:pPr>
            <a:endParaRPr lang="en-US" altLang="zh-CN" sz="1400" dirty="0"/>
          </a:p>
          <a:p>
            <a:pPr marL="0" indent="0">
              <a:buNone/>
            </a:pPr>
            <a:r>
              <a:rPr lang="en-US" altLang="zh-CN" sz="1400" dirty="0"/>
              <a:t>-    The NWDAF provides </a:t>
            </a:r>
            <a:r>
              <a:rPr lang="en-US" altLang="zh-CN" sz="1400" dirty="0">
                <a:solidFill>
                  <a:srgbClr val="FF0000"/>
                </a:solidFill>
              </a:rPr>
              <a:t>a new analytic ID </a:t>
            </a:r>
            <a:r>
              <a:rPr lang="en-US" altLang="zh-CN" sz="1400" dirty="0"/>
              <a:t>with location accuracy estimates as required by the conclusions of the eLCS-Ph3 study.</a:t>
            </a:r>
          </a:p>
          <a:p>
            <a:pPr marL="0" indent="0">
              <a:buNone/>
            </a:pPr>
            <a:r>
              <a:rPr lang="en-US" altLang="zh-CN" sz="1400" dirty="0"/>
              <a:t>    NOTE 5:	Coordination with the eLCS-Ph3 study is required, whether the NWDAF needs to provide this</a:t>
            </a:r>
            <a:endParaRPr lang="en-GB" altLang="zh-CN" sz="1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B9F0AF-3C47-3D56-D2F4-7FBB8507E20B}"/>
              </a:ext>
            </a:extLst>
          </p:cNvPr>
          <p:cNvSpPr/>
          <p:nvPr/>
        </p:nvSpPr>
        <p:spPr>
          <a:xfrm>
            <a:off x="0" y="0"/>
            <a:ext cx="2776151" cy="66726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tx1"/>
                </a:solidFill>
              </a:rPr>
              <a:t>3GPP TSG-WG SA2 Meeting #154,</a:t>
            </a:r>
          </a:p>
          <a:p>
            <a:r>
              <a:rPr lang="en-US" sz="1200" b="1" dirty="0">
                <a:solidFill>
                  <a:schemeClr val="tx1"/>
                </a:solidFill>
              </a:rPr>
              <a:t>Toulouse, France, November 14-18, 2022</a:t>
            </a:r>
            <a:endParaRPr lang="LID4096" sz="1200" b="1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616826-5564-8D88-B093-7F003AB93149}"/>
              </a:ext>
            </a:extLst>
          </p:cNvPr>
          <p:cNvSpPr/>
          <p:nvPr/>
        </p:nvSpPr>
        <p:spPr>
          <a:xfrm>
            <a:off x="121361" y="3093013"/>
            <a:ext cx="6001558" cy="7741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How the NWDAF determines from where to obtain finer granularity location information?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B784342-B35A-3683-CF69-D405940DA886}"/>
              </a:ext>
            </a:extLst>
          </p:cNvPr>
          <p:cNvSpPr/>
          <p:nvPr/>
        </p:nvSpPr>
        <p:spPr>
          <a:xfrm>
            <a:off x="121359" y="4498601"/>
            <a:ext cx="2930169" cy="3296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From the legacy system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413C15-CA06-E07B-BBEE-B41F6878F493}"/>
              </a:ext>
            </a:extLst>
          </p:cNvPr>
          <p:cNvSpPr/>
          <p:nvPr/>
        </p:nvSpPr>
        <p:spPr>
          <a:xfrm>
            <a:off x="3122140" y="4498601"/>
            <a:ext cx="3000779" cy="329615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From the LCS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738EFE3-123B-4A05-51DD-D5C1A75474E4}"/>
              </a:ext>
            </a:extLst>
          </p:cNvPr>
          <p:cNvSpPr/>
          <p:nvPr/>
        </p:nvSpPr>
        <p:spPr>
          <a:xfrm>
            <a:off x="3122140" y="4828216"/>
            <a:ext cx="3000779" cy="111210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en-US" sz="1400" dirty="0">
                <a:solidFill>
                  <a:schemeClr val="tx1"/>
                </a:solidFill>
              </a:rPr>
              <a:t>The interface with the LCS system</a:t>
            </a:r>
          </a:p>
          <a:p>
            <a:pPr marL="285750" indent="-285750">
              <a:buFontTx/>
              <a:buChar char="-"/>
            </a:pPr>
            <a:r>
              <a:rPr lang="en-US" sz="1400" dirty="0">
                <a:solidFill>
                  <a:schemeClr val="tx1"/>
                </a:solidFill>
              </a:rPr>
              <a:t>The enhancements needed for LCS</a:t>
            </a:r>
          </a:p>
          <a:p>
            <a:pPr marL="285750" indent="-285750">
              <a:buFontTx/>
              <a:buChar char="-"/>
            </a:pPr>
            <a:r>
              <a:rPr lang="en-US" sz="1400" dirty="0">
                <a:solidFill>
                  <a:schemeClr val="tx1"/>
                </a:solidFill>
              </a:rPr>
              <a:t>The benefit to LCS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52F8F93-B7E6-07E9-1844-0A3333639C41}"/>
              </a:ext>
            </a:extLst>
          </p:cNvPr>
          <p:cNvSpPr/>
          <p:nvPr/>
        </p:nvSpPr>
        <p:spPr>
          <a:xfrm>
            <a:off x="121359" y="4828216"/>
            <a:ext cx="2930169" cy="111210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- The enhancements needed for AF and 5GC NFs (AMF, OAM…) other than LCS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DD85B39-4A85-F0C4-2A67-A7D60610D9FC}"/>
              </a:ext>
            </a:extLst>
          </p:cNvPr>
          <p:cNvSpPr/>
          <p:nvPr/>
        </p:nvSpPr>
        <p:spPr>
          <a:xfrm>
            <a:off x="121360" y="1981742"/>
            <a:ext cx="6001559" cy="77415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tx1"/>
                </a:solidFill>
              </a:rPr>
              <a:t>Supporting analytics IDs, existing analytics ID enhancement, or new analytics ID</a:t>
            </a:r>
          </a:p>
          <a:p>
            <a:pPr marL="285750" indent="-285750">
              <a:buFontTx/>
              <a:buChar char="-"/>
            </a:pPr>
            <a:r>
              <a:rPr lang="en-US" sz="1400" dirty="0">
                <a:solidFill>
                  <a:schemeClr val="tx1"/>
                </a:solidFill>
              </a:rPr>
              <a:t>Enhancement to Output analytics</a:t>
            </a:r>
          </a:p>
          <a:p>
            <a:pPr marL="285750" indent="-285750">
              <a:buFontTx/>
              <a:buChar char="-"/>
            </a:pPr>
            <a:r>
              <a:rPr lang="en-US" sz="1400" dirty="0">
                <a:solidFill>
                  <a:schemeClr val="tx1"/>
                </a:solidFill>
              </a:rPr>
              <a:t>Enhancement to Analytics Filter </a:t>
            </a:r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70D2D190-9A6D-B222-EA56-D93B7F03EFEC}"/>
              </a:ext>
            </a:extLst>
          </p:cNvPr>
          <p:cNvCxnSpPr>
            <a:cxnSpLocks/>
            <a:stCxn id="8" idx="2"/>
            <a:endCxn id="10" idx="0"/>
          </p:cNvCxnSpPr>
          <p:nvPr/>
        </p:nvCxnSpPr>
        <p:spPr>
          <a:xfrm flipH="1">
            <a:off x="1586444" y="3867171"/>
            <a:ext cx="1535696" cy="631430"/>
          </a:xfrm>
          <a:prstGeom prst="straightConnector1">
            <a:avLst/>
          </a:prstGeom>
          <a:ln w="127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7FE671E-2EB1-1763-B2FB-B012637532D6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>
            <a:off x="3122140" y="3867171"/>
            <a:ext cx="1500390" cy="631430"/>
          </a:xfrm>
          <a:prstGeom prst="straightConnector1">
            <a:avLst/>
          </a:prstGeom>
          <a:ln w="127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2B99F9C-7905-5C0F-FD30-BEDE4C751C62}"/>
              </a:ext>
            </a:extLst>
          </p:cNvPr>
          <p:cNvCxnSpPr>
            <a:cxnSpLocks/>
            <a:stCxn id="14" idx="2"/>
            <a:endCxn id="8" idx="0"/>
          </p:cNvCxnSpPr>
          <p:nvPr/>
        </p:nvCxnSpPr>
        <p:spPr>
          <a:xfrm>
            <a:off x="3122140" y="2755900"/>
            <a:ext cx="0" cy="337113"/>
          </a:xfrm>
          <a:prstGeom prst="straightConnector1">
            <a:avLst/>
          </a:prstGeom>
          <a:ln w="127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标题 1">
            <a:extLst>
              <a:ext uri="{FF2B5EF4-FFF2-40B4-BE49-F238E27FC236}">
                <a16:creationId xmlns:a16="http://schemas.microsoft.com/office/drawing/2014/main" id="{B89EFA4E-88AF-C222-D9ED-1E0DF7F826B8}"/>
              </a:ext>
            </a:extLst>
          </p:cNvPr>
          <p:cNvSpPr txBox="1">
            <a:spLocks/>
          </p:cNvSpPr>
          <p:nvPr/>
        </p:nvSpPr>
        <p:spPr bwMode="auto">
          <a:xfrm>
            <a:off x="238896" y="444953"/>
            <a:ext cx="11463247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2400" b="1" dirty="0"/>
              <a:t>FS_eNA_Ph3 KI#9 Conclusions and identified coordination issues</a:t>
            </a:r>
            <a:endParaRPr lang="zh-CN" altLang="en-US" sz="2400" b="1" dirty="0"/>
          </a:p>
        </p:txBody>
      </p:sp>
      <p:cxnSp>
        <p:nvCxnSpPr>
          <p:cNvPr id="2" name="Straight Arrow Connector 1">
            <a:extLst>
              <a:ext uri="{FF2B5EF4-FFF2-40B4-BE49-F238E27FC236}">
                <a16:creationId xmlns:a16="http://schemas.microsoft.com/office/drawing/2014/main" id="{0086C27A-B92C-185E-11E0-C35FAB165908}"/>
              </a:ext>
            </a:extLst>
          </p:cNvPr>
          <p:cNvCxnSpPr>
            <a:cxnSpLocks/>
          </p:cNvCxnSpPr>
          <p:nvPr/>
        </p:nvCxnSpPr>
        <p:spPr>
          <a:xfrm flipV="1">
            <a:off x="5906530" y="2257168"/>
            <a:ext cx="617838" cy="2899718"/>
          </a:xfrm>
          <a:prstGeom prst="straightConnector1">
            <a:avLst/>
          </a:prstGeom>
          <a:ln w="127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3F552B4-F7F2-C838-78E3-CBCCBCF3865E}"/>
              </a:ext>
            </a:extLst>
          </p:cNvPr>
          <p:cNvCxnSpPr>
            <a:cxnSpLocks/>
          </p:cNvCxnSpPr>
          <p:nvPr/>
        </p:nvCxnSpPr>
        <p:spPr>
          <a:xfrm flipV="1">
            <a:off x="6013622" y="3715265"/>
            <a:ext cx="391592" cy="1672281"/>
          </a:xfrm>
          <a:prstGeom prst="straightConnector1">
            <a:avLst/>
          </a:prstGeom>
          <a:ln w="127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D1D87CC-8970-9276-6657-0DDBF3457B52}"/>
              </a:ext>
            </a:extLst>
          </p:cNvPr>
          <p:cNvCxnSpPr>
            <a:cxnSpLocks/>
          </p:cNvCxnSpPr>
          <p:nvPr/>
        </p:nvCxnSpPr>
        <p:spPr>
          <a:xfrm flipV="1">
            <a:off x="4975654" y="5387546"/>
            <a:ext cx="1429560" cy="230659"/>
          </a:xfrm>
          <a:prstGeom prst="straightConnector1">
            <a:avLst/>
          </a:prstGeom>
          <a:ln w="12700"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560076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46">
            <a:extLst>
              <a:ext uri="{FF2B5EF4-FFF2-40B4-BE49-F238E27FC236}">
                <a16:creationId xmlns:a16="http://schemas.microsoft.com/office/drawing/2014/main" id="{488E69A9-4BA9-C358-F332-35CCBDEAFAEE}"/>
              </a:ext>
            </a:extLst>
          </p:cNvPr>
          <p:cNvSpPr/>
          <p:nvPr/>
        </p:nvSpPr>
        <p:spPr>
          <a:xfrm>
            <a:off x="-1" y="3848641"/>
            <a:ext cx="11475305" cy="2467660"/>
          </a:xfrm>
          <a:prstGeom prst="rect">
            <a:avLst/>
          </a:prstGeom>
          <a:solidFill>
            <a:schemeClr val="bg2">
              <a:lumMod val="50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BF91FB9-AEA5-F893-BF3D-C469D7965571}"/>
              </a:ext>
            </a:extLst>
          </p:cNvPr>
          <p:cNvSpPr/>
          <p:nvPr/>
        </p:nvSpPr>
        <p:spPr>
          <a:xfrm>
            <a:off x="-1" y="2688640"/>
            <a:ext cx="11475307" cy="1160001"/>
          </a:xfrm>
          <a:prstGeom prst="rect">
            <a:avLst/>
          </a:prstGeom>
          <a:solidFill>
            <a:schemeClr val="bg2">
              <a:lumMod val="75000"/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4750D6AB-514C-3DA6-3893-3D53B353F9C7}"/>
              </a:ext>
            </a:extLst>
          </p:cNvPr>
          <p:cNvSpPr/>
          <p:nvPr/>
        </p:nvSpPr>
        <p:spPr>
          <a:xfrm>
            <a:off x="0" y="1770516"/>
            <a:ext cx="11475308" cy="920987"/>
          </a:xfrm>
          <a:prstGeom prst="rect">
            <a:avLst/>
          </a:prstGeom>
          <a:solidFill>
            <a:schemeClr val="bg2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896" y="444953"/>
            <a:ext cx="11463247" cy="1325563"/>
          </a:xfrm>
        </p:spPr>
        <p:txBody>
          <a:bodyPr/>
          <a:lstStyle/>
          <a:p>
            <a:r>
              <a:rPr lang="en-US" sz="2400" b="1" dirty="0"/>
              <a:t>FS_eLCS_Ph3 KI#4 Conclusions for information</a:t>
            </a:r>
            <a:endParaRPr lang="zh-CN" altLang="en-US" sz="2400" b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7B9F0AF-3C47-3D56-D2F4-7FBB8507E20B}"/>
              </a:ext>
            </a:extLst>
          </p:cNvPr>
          <p:cNvSpPr/>
          <p:nvPr/>
        </p:nvSpPr>
        <p:spPr>
          <a:xfrm>
            <a:off x="0" y="0"/>
            <a:ext cx="2776151" cy="66726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tx1"/>
                </a:solidFill>
              </a:rPr>
              <a:t>3GPP TSG-WG SA2 Meeting #154,</a:t>
            </a:r>
          </a:p>
          <a:p>
            <a:r>
              <a:rPr lang="en-US" sz="1200" b="1" dirty="0">
                <a:solidFill>
                  <a:schemeClr val="tx1"/>
                </a:solidFill>
              </a:rPr>
              <a:t>Toulouse, France, November 14-18, 2022</a:t>
            </a:r>
            <a:endParaRPr lang="LID4096" sz="1200" b="1" dirty="0">
              <a:solidFill>
                <a:schemeClr val="tx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3870118-6E81-606D-E6A2-8064E6EABC49}"/>
              </a:ext>
            </a:extLst>
          </p:cNvPr>
          <p:cNvSpPr/>
          <p:nvPr/>
        </p:nvSpPr>
        <p:spPr>
          <a:xfrm>
            <a:off x="716693" y="5000366"/>
            <a:ext cx="2652582" cy="4860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NWDAF</a:t>
            </a:r>
            <a:endParaRPr lang="LID4096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0812CEE-A377-8E46-62E7-72CBEE429C0C}"/>
              </a:ext>
            </a:extLst>
          </p:cNvPr>
          <p:cNvSpPr/>
          <p:nvPr/>
        </p:nvSpPr>
        <p:spPr>
          <a:xfrm>
            <a:off x="4113281" y="5000365"/>
            <a:ext cx="1779374" cy="4860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GMLC</a:t>
            </a:r>
            <a:endParaRPr lang="LID4096" dirty="0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A21B4D89-647F-3249-70B4-85BD3A5BCF54}"/>
              </a:ext>
            </a:extLst>
          </p:cNvPr>
          <p:cNvCxnSpPr>
            <a:cxnSpLocks/>
            <a:stCxn id="19" idx="3"/>
            <a:endCxn id="20" idx="1"/>
          </p:cNvCxnSpPr>
          <p:nvPr/>
        </p:nvCxnSpPr>
        <p:spPr>
          <a:xfrm flipV="1">
            <a:off x="3369275" y="5243382"/>
            <a:ext cx="744006" cy="1"/>
          </a:xfrm>
          <a:prstGeom prst="straightConnector1">
            <a:avLst/>
          </a:prstGeom>
          <a:ln w="12700"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CA3694A5-89A0-E81D-95A6-991501EEA4D2}"/>
              </a:ext>
            </a:extLst>
          </p:cNvPr>
          <p:cNvSpPr/>
          <p:nvPr/>
        </p:nvSpPr>
        <p:spPr>
          <a:xfrm>
            <a:off x="716692" y="1849396"/>
            <a:ext cx="2652583" cy="4860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LMF (NWDAF consumer)</a:t>
            </a:r>
            <a:endParaRPr lang="LID4096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C47D04D-EB8B-00F8-435E-3113E1477462}"/>
              </a:ext>
            </a:extLst>
          </p:cNvPr>
          <p:cNvSpPr/>
          <p:nvPr/>
        </p:nvSpPr>
        <p:spPr>
          <a:xfrm>
            <a:off x="4113281" y="1849396"/>
            <a:ext cx="1779373" cy="4860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NWDAF</a:t>
            </a:r>
            <a:endParaRPr lang="LID4096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0D0BAD6-181E-8410-150A-9E1BA56114F2}"/>
              </a:ext>
            </a:extLst>
          </p:cNvPr>
          <p:cNvSpPr txBox="1"/>
          <p:nvPr/>
        </p:nvSpPr>
        <p:spPr>
          <a:xfrm>
            <a:off x="3451654" y="5012310"/>
            <a:ext cx="14690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Ngmlc</a:t>
            </a:r>
            <a:endParaRPr lang="LID4096" sz="12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2406B99-B6D5-1C4E-EEF0-8546355EECA6}"/>
              </a:ext>
            </a:extLst>
          </p:cNvPr>
          <p:cNvSpPr txBox="1"/>
          <p:nvPr/>
        </p:nvSpPr>
        <p:spPr>
          <a:xfrm>
            <a:off x="6183749" y="1792330"/>
            <a:ext cx="529155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NWDAF provides new analytics for Location Estimation Accuracy. The location accuracy analytics include horizontal or vertical accuracy, indoor/outdoor indication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740FC59-50F4-374A-1DD4-2425C02BBCBC}"/>
              </a:ext>
            </a:extLst>
          </p:cNvPr>
          <p:cNvSpPr/>
          <p:nvPr/>
        </p:nvSpPr>
        <p:spPr>
          <a:xfrm>
            <a:off x="716692" y="2995361"/>
            <a:ext cx="2652583" cy="4860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/>
              <a:t>NWDAF</a:t>
            </a:r>
            <a:endParaRPr lang="LID4096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5A021C3-E429-07F8-D68E-DF0E432D8C80}"/>
              </a:ext>
            </a:extLst>
          </p:cNvPr>
          <p:cNvSpPr txBox="1"/>
          <p:nvPr/>
        </p:nvSpPr>
        <p:spPr>
          <a:xfrm>
            <a:off x="6096000" y="3900255"/>
            <a:ext cx="5379305" cy="2416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US" altLang="zh-CN" sz="1100" dirty="0">
                <a:ea typeface="等线" panose="02010600030101010101" pitchFamily="2" charset="-122"/>
              </a:rPr>
              <a:t>The NWDAF retrieves location data from the GMLC using the </a:t>
            </a:r>
            <a:r>
              <a:rPr lang="en-US" altLang="zh-CN" sz="1100" dirty="0" err="1">
                <a:ea typeface="等线" panose="02010600030101010101" pitchFamily="2" charset="-122"/>
              </a:rPr>
              <a:t>Ngmlc</a:t>
            </a:r>
            <a:r>
              <a:rPr lang="en-US" altLang="zh-CN" sz="1100" dirty="0">
                <a:ea typeface="等线" panose="02010600030101010101" pitchFamily="2" charset="-122"/>
              </a:rPr>
              <a:t> services</a:t>
            </a:r>
          </a:p>
          <a:p>
            <a:pPr>
              <a:spcAft>
                <a:spcPts val="900"/>
              </a:spcAft>
            </a:pPr>
            <a:r>
              <a:rPr lang="en-US" altLang="zh-CN" sz="1100" dirty="0">
                <a:ea typeface="等线" panose="02010600030101010101" pitchFamily="2" charset="-122"/>
              </a:rPr>
              <a:t>To support privacy check, new LCS Client Type and Service Type will be defined.</a:t>
            </a:r>
          </a:p>
          <a:p>
            <a:pPr>
              <a:spcAft>
                <a:spcPts val="900"/>
              </a:spcAft>
            </a:pPr>
            <a:r>
              <a:rPr lang="en-US" altLang="zh-CN" sz="1100" dirty="0">
                <a:ea typeface="等线" panose="02010600030101010101" pitchFamily="2" charset="-122"/>
              </a:rPr>
              <a:t>To support reporting of finer granularity UE location information in a target geographical area in form of any shape comparing with TA/cell to the NWDAF, the enhancements for LCS system include:</a:t>
            </a:r>
          </a:p>
          <a:p>
            <a:pPr marL="171450" indent="-171450">
              <a:spcAft>
                <a:spcPts val="900"/>
              </a:spcAft>
              <a:buFontTx/>
              <a:buChar char="-"/>
            </a:pPr>
            <a:r>
              <a:rPr lang="en-US" altLang="zh-CN" sz="1100" dirty="0">
                <a:ea typeface="等线" panose="02010600030101010101" pitchFamily="2" charset="-122"/>
              </a:rPr>
              <a:t>The NWDAF provides to LCS system a target geographical area and a new location event reporting condition, i.e. reporting only when the UE locates in the exact target geographical area;</a:t>
            </a:r>
          </a:p>
          <a:p>
            <a:pPr marL="171450" indent="-171450">
              <a:spcAft>
                <a:spcPts val="900"/>
              </a:spcAft>
              <a:buFontTx/>
              <a:buChar char="-"/>
            </a:pPr>
            <a:r>
              <a:rPr lang="en-US" altLang="zh-CN" sz="1100" dirty="0">
                <a:ea typeface="等线" panose="02010600030101010101" pitchFamily="2" charset="-122"/>
              </a:rPr>
              <a:t>By comparing UE location information with the target geographical area, the LCS system reports the UE location information to the NWDAF once UE locates in the target geographical area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B596109-04FC-375E-7297-0E91C2A27F4F}"/>
              </a:ext>
            </a:extLst>
          </p:cNvPr>
          <p:cNvSpPr txBox="1"/>
          <p:nvPr/>
        </p:nvSpPr>
        <p:spPr>
          <a:xfrm>
            <a:off x="6183750" y="2853656"/>
            <a:ext cx="5291558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/>
              <a:t>The NWDAF can retrieve indoor/outdoor indication if it can be decided by LMF.</a:t>
            </a:r>
          </a:p>
          <a:p>
            <a:endParaRPr lang="en-US" sz="1100" dirty="0"/>
          </a:p>
          <a:p>
            <a:r>
              <a:rPr lang="en-US" sz="1100" dirty="0"/>
              <a:t>The NWDAF can provides as part of Location Estimation Accuracy a ratio of NLOS/LOS measurements, </a:t>
            </a:r>
            <a:r>
              <a:rPr lang="en-US" sz="1100" dirty="0">
                <a:solidFill>
                  <a:srgbClr val="00B050"/>
                </a:solidFill>
              </a:rPr>
              <a:t>if the LMF receives the NLOS/LOS measurement indicator from UE in the measurement report</a:t>
            </a:r>
            <a:endParaRPr lang="LID4096" sz="1100" dirty="0">
              <a:solidFill>
                <a:srgbClr val="00B050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4B31921-F25D-C43E-C945-BBEE71BE9B18}"/>
              </a:ext>
            </a:extLst>
          </p:cNvPr>
          <p:cNvSpPr/>
          <p:nvPr/>
        </p:nvSpPr>
        <p:spPr>
          <a:xfrm>
            <a:off x="238896" y="2261948"/>
            <a:ext cx="5353634" cy="4860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A</a:t>
            </a:r>
            <a:r>
              <a:rPr lang="en-US" altLang="zh-CN" sz="1400" dirty="0">
                <a:solidFill>
                  <a:schemeClr val="tx1"/>
                </a:solidFill>
              </a:rPr>
              <a:t>spect#1: how the location services can benefit from NWDAF 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2966B3-7E6B-59B8-9E7D-7CADE2437289}"/>
              </a:ext>
            </a:extLst>
          </p:cNvPr>
          <p:cNvSpPr/>
          <p:nvPr/>
        </p:nvSpPr>
        <p:spPr>
          <a:xfrm>
            <a:off x="303479" y="3431353"/>
            <a:ext cx="5880270" cy="4860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A</a:t>
            </a:r>
            <a:r>
              <a:rPr lang="en-US" altLang="zh-CN" sz="1400" dirty="0">
                <a:solidFill>
                  <a:schemeClr val="tx1"/>
                </a:solidFill>
              </a:rPr>
              <a:t>spect#2: how the NWDAF use cases can benefit from location service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BBC0F28-F796-7B0E-B1B2-B631609753F1}"/>
              </a:ext>
            </a:extLst>
          </p:cNvPr>
          <p:cNvSpPr/>
          <p:nvPr/>
        </p:nvSpPr>
        <p:spPr>
          <a:xfrm>
            <a:off x="303479" y="5685796"/>
            <a:ext cx="4915246" cy="4860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</a:rPr>
              <a:t>A</a:t>
            </a:r>
            <a:r>
              <a:rPr lang="en-US" altLang="zh-CN" sz="1400" dirty="0">
                <a:solidFill>
                  <a:schemeClr val="tx1"/>
                </a:solidFill>
              </a:rPr>
              <a:t>spect#3: how to provide location information to NWDAF</a:t>
            </a:r>
            <a:endParaRPr lang="LID4096" sz="1400" dirty="0">
              <a:solidFill>
                <a:schemeClr val="tx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13AE4B-0211-FA2A-3B8A-2512095D23AC}"/>
              </a:ext>
            </a:extLst>
          </p:cNvPr>
          <p:cNvSpPr/>
          <p:nvPr/>
        </p:nvSpPr>
        <p:spPr>
          <a:xfrm>
            <a:off x="4113281" y="2995361"/>
            <a:ext cx="1782916" cy="48603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i-FI" dirty="0"/>
              <a:t>LCS</a:t>
            </a:r>
            <a:endParaRPr lang="LID4096" dirty="0"/>
          </a:p>
        </p:txBody>
      </p:sp>
      <p:sp>
        <p:nvSpPr>
          <p:cNvPr id="9" name="Arrow: Curved Left 8">
            <a:extLst>
              <a:ext uri="{FF2B5EF4-FFF2-40B4-BE49-F238E27FC236}">
                <a16:creationId xmlns:a16="http://schemas.microsoft.com/office/drawing/2014/main" id="{860DAA8F-B405-F5C5-EF2A-8EEA07DAC1C1}"/>
              </a:ext>
            </a:extLst>
          </p:cNvPr>
          <p:cNvSpPr/>
          <p:nvPr/>
        </p:nvSpPr>
        <p:spPr>
          <a:xfrm>
            <a:off x="3451654" y="1960217"/>
            <a:ext cx="634313" cy="361176"/>
          </a:xfrm>
          <a:prstGeom prst="curvedLeftArrow">
            <a:avLst>
              <a:gd name="adj1" fmla="val 25000"/>
              <a:gd name="adj2" fmla="val 33873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  <p:sp>
        <p:nvSpPr>
          <p:cNvPr id="10" name="Arrow: Curved Left 9">
            <a:extLst>
              <a:ext uri="{FF2B5EF4-FFF2-40B4-BE49-F238E27FC236}">
                <a16:creationId xmlns:a16="http://schemas.microsoft.com/office/drawing/2014/main" id="{75B8DC5F-B20C-425C-4173-A4B05CF56787}"/>
              </a:ext>
            </a:extLst>
          </p:cNvPr>
          <p:cNvSpPr/>
          <p:nvPr/>
        </p:nvSpPr>
        <p:spPr>
          <a:xfrm>
            <a:off x="3438831" y="3067142"/>
            <a:ext cx="634313" cy="361176"/>
          </a:xfrm>
          <a:prstGeom prst="curvedLeftArrow">
            <a:avLst>
              <a:gd name="adj1" fmla="val 25000"/>
              <a:gd name="adj2" fmla="val 33873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123671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7B9F0AF-3C47-3D56-D2F4-7FBB8507E20B}"/>
              </a:ext>
            </a:extLst>
          </p:cNvPr>
          <p:cNvSpPr/>
          <p:nvPr/>
        </p:nvSpPr>
        <p:spPr>
          <a:xfrm>
            <a:off x="0" y="0"/>
            <a:ext cx="2776151" cy="66726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b="1" dirty="0">
                <a:solidFill>
                  <a:schemeClr val="tx1"/>
                </a:solidFill>
              </a:rPr>
              <a:t>3GPP TSG-WG SA2 Meeting #154,</a:t>
            </a:r>
          </a:p>
          <a:p>
            <a:r>
              <a:rPr lang="en-US" sz="1200" b="1" dirty="0">
                <a:solidFill>
                  <a:schemeClr val="tx1"/>
                </a:solidFill>
              </a:rPr>
              <a:t>Toulouse, France, November 14-18, 2022</a:t>
            </a:r>
            <a:endParaRPr lang="LID4096" sz="1200" b="1" dirty="0">
              <a:solidFill>
                <a:schemeClr val="tx1"/>
              </a:solidFill>
            </a:endParaRPr>
          </a:p>
        </p:txBody>
      </p:sp>
      <p:sp>
        <p:nvSpPr>
          <p:cNvPr id="41" name="标题 1">
            <a:extLst>
              <a:ext uri="{FF2B5EF4-FFF2-40B4-BE49-F238E27FC236}">
                <a16:creationId xmlns:a16="http://schemas.microsoft.com/office/drawing/2014/main" id="{B89EFA4E-88AF-C222-D9ED-1E0DF7F826B8}"/>
              </a:ext>
            </a:extLst>
          </p:cNvPr>
          <p:cNvSpPr txBox="1">
            <a:spLocks/>
          </p:cNvSpPr>
          <p:nvPr/>
        </p:nvSpPr>
        <p:spPr bwMode="auto">
          <a:xfrm>
            <a:off x="238896" y="444953"/>
            <a:ext cx="11463247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zh-CN" sz="2400" b="1" dirty="0"/>
              <a:t>Open issues and proposals</a:t>
            </a:r>
            <a:endParaRPr lang="zh-CN" altLang="en-US" sz="2400" b="1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27C677F0-C4F0-9C53-840C-EB5C0768F4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994" y="1821380"/>
            <a:ext cx="11244649" cy="3788588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altLang="zh-CN" sz="2000" dirty="0"/>
              <a:t>In FS_eNA_Ph3 KI#9</a:t>
            </a:r>
          </a:p>
          <a:p>
            <a:pPr lvl="1"/>
            <a:r>
              <a:rPr lang="en-US" altLang="zh-CN" sz="1600" b="1" dirty="0"/>
              <a:t>Open issue #1</a:t>
            </a:r>
            <a:r>
              <a:rPr lang="en-US" altLang="zh-CN" sz="1600" dirty="0"/>
              <a:t>: The NWDAF provides a new analytic ID with </a:t>
            </a:r>
            <a:r>
              <a:rPr lang="en-US" altLang="zh-CN" sz="1600" dirty="0">
                <a:solidFill>
                  <a:srgbClr val="FF0000"/>
                </a:solidFill>
              </a:rPr>
              <a:t>location accuracy estimates </a:t>
            </a:r>
            <a:r>
              <a:rPr lang="en-US" altLang="zh-CN" sz="1600" dirty="0"/>
              <a:t>as required by the conclusions of the eLCS-Ph3 study.</a:t>
            </a:r>
          </a:p>
          <a:p>
            <a:pPr lvl="1"/>
            <a:r>
              <a:rPr lang="en-US" altLang="zh-CN" sz="1600" dirty="0"/>
              <a:t>FS_eLCS_Ph3 is expected to help confirm, whether such new analytics ID is needed.</a:t>
            </a:r>
          </a:p>
          <a:p>
            <a:pPr marL="457200" lvl="1" indent="0">
              <a:buNone/>
            </a:pPr>
            <a:endParaRPr lang="en-US" altLang="zh-CN" sz="1600" dirty="0"/>
          </a:p>
          <a:p>
            <a:pPr lvl="1"/>
            <a:r>
              <a:rPr lang="en-US" altLang="zh-CN" sz="1600" b="1" dirty="0"/>
              <a:t>Open issue #2</a:t>
            </a:r>
            <a:r>
              <a:rPr lang="en-US" altLang="zh-CN" sz="1600" dirty="0"/>
              <a:t>: KI#9 supporting use cases need LCS enhancement, especially the identified parameters, such as </a:t>
            </a:r>
            <a:r>
              <a:rPr lang="en-US" altLang="zh-CN" sz="1600" dirty="0">
                <a:solidFill>
                  <a:srgbClr val="FF0000"/>
                </a:solidFill>
              </a:rPr>
              <a:t>timestamp, age of location, UE location with requested granularity, velocity (speed and orientation), LCS QoS (e.g. LCS accuracy), the indication of motion event occurrence, environment indication are expected to be provided</a:t>
            </a:r>
            <a:endParaRPr lang="en-US" altLang="zh-CN" sz="1600" dirty="0"/>
          </a:p>
          <a:p>
            <a:pPr lvl="1"/>
            <a:r>
              <a:rPr lang="en-US" altLang="zh-CN" sz="1600" dirty="0"/>
              <a:t>FS_eLCS_Ph3 is expected to help confirm</a:t>
            </a:r>
            <a:r>
              <a:rPr lang="en-GB" altLang="zh-CN" sz="1600" dirty="0"/>
              <a:t>, whether the LCS system can provide such parameters</a:t>
            </a:r>
          </a:p>
          <a:p>
            <a:pPr lvl="2"/>
            <a:r>
              <a:rPr lang="en-GB" altLang="zh-CN" sz="1600" dirty="0"/>
              <a:t>If yes, when FS_eNA_Ph3 can obtain the answers</a:t>
            </a:r>
          </a:p>
          <a:p>
            <a:pPr lvl="2"/>
            <a:r>
              <a:rPr lang="en-GB" altLang="zh-CN" sz="1600" dirty="0"/>
              <a:t>If no, can these parameters be provided in eLCS_Ph3 normative work?</a:t>
            </a:r>
          </a:p>
          <a:p>
            <a:r>
              <a:rPr lang="en-US" altLang="zh-CN" sz="2000" dirty="0"/>
              <a:t>In FS_eLCS_Ph3 KI#4</a:t>
            </a:r>
          </a:p>
          <a:p>
            <a:pPr lvl="1"/>
            <a:r>
              <a:rPr lang="en-US" altLang="zh-CN" sz="1600" dirty="0"/>
              <a:t>No open issues for discussion.</a:t>
            </a:r>
          </a:p>
        </p:txBody>
      </p:sp>
    </p:spTree>
    <p:extLst>
      <p:ext uri="{BB962C8B-B14F-4D97-AF65-F5344CB8AC3E}">
        <p14:creationId xmlns:p14="http://schemas.microsoft.com/office/powerpoint/2010/main" val="380354646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http://purl.org/dc/terms/"/>
    <ds:schemaRef ds:uri="679a257e-872f-4c98-9e8a-0a9c104f72cd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10499</TotalTime>
  <Words>1072</Words>
  <Application>Microsoft Office PowerPoint</Application>
  <PresentationFormat>Widescreen</PresentationFormat>
  <Paragraphs>86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 </vt:lpstr>
      <vt:lpstr>Arial</vt:lpstr>
      <vt:lpstr>Calibri</vt:lpstr>
      <vt:lpstr>Calibri Light</vt:lpstr>
      <vt:lpstr>Times New Roman</vt:lpstr>
      <vt:lpstr>Office Theme</vt:lpstr>
      <vt:lpstr>Summary and coordination between FS_eNA_Ph3 KI#9 and FS_eLCS_Ph3 KI#4</vt:lpstr>
      <vt:lpstr>PowerPoint Presentation</vt:lpstr>
      <vt:lpstr>PowerPoint Presentation</vt:lpstr>
      <vt:lpstr>FS_eLCS_Ph3 KI#4 Conclusions for information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vivo</cp:lastModifiedBy>
  <cp:revision>1018</cp:revision>
  <dcterms:created xsi:type="dcterms:W3CDTF">2010-02-05T13:52:04Z</dcterms:created>
  <dcterms:modified xsi:type="dcterms:W3CDTF">2022-11-04T10:24:17Z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_2015_ms_pID_725343">
    <vt:lpwstr>(3)q23a7rchnaU/ROYaatnR2I2SJK0j3JYtOGPqZIzYgnMCFQtD7qXFMM3+SJS/iH9tThciBFfJ
MqOoziv4icLPnEdZMgTwy+JIBnFRqrMKjE02tEqG41QMOQn5PhR/vQDXo29AXYQhM1yWbGZ1
E9DylImWG/8iKjfc+nuCesBPrMonrUr70EqZPkM13UfnOVBUM7G3vZSEpXfIjajH8AtHnnvW
r+A7NTEF+yk4qeVmxS</vt:lpwstr>
  </property>
  <property fmtid="{D5CDD505-2E9C-101B-9397-08002B2CF9AE}" pid="4" name="_2015_ms_pID_7253431">
    <vt:lpwstr>gC/fnZy2gwvYyxPPmWHgiawwdhblES2v36ultlMzsFyW6EDx4fUVW9
+t6eq7zXpFB5DKGJFJgo04OC/e6blIdILdOWFi0aBshHZ6Dp90d3aiKqlcY6ee9lmK3diksB
bsBqwVUzWlYwdTpkw7dHpuZPy9CxFjmQAY0n81it6gcsrt9xJzLKsUYKZpCVycqV7z4pOfxE
gwrPEP7pxGMFWyYEdQkljruB8GYnlre5qLns</vt:lpwstr>
  </property>
  <property fmtid="{D5CDD505-2E9C-101B-9397-08002B2CF9AE}" pid="5" name="_2015_ms_pID_7253432">
    <vt:lpwstr>ug==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1665351871</vt:lpwstr>
  </property>
</Properties>
</file>