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835" r:id="rId6"/>
    <p:sldId id="839" r:id="rId7"/>
    <p:sldId id="789" r:id="rId8"/>
    <p:sldId id="838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7" d="100"/>
          <a:sy n="107" d="100"/>
        </p:scale>
        <p:origin x="2028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#153E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10 – 17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October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WG2#153E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10 – 17 </a:t>
            </a:r>
            <a:r>
              <a:rPr lang="en-US" altLang="zh-CN" sz="1200" baseline="0" dirty="0">
                <a:solidFill>
                  <a:schemeClr val="bg1"/>
                </a:solidFill>
              </a:rPr>
              <a:t>October</a:t>
            </a:r>
            <a:r>
              <a:rPr lang="en-GB" altLang="de-DE" sz="1200" baseline="0" dirty="0">
                <a:solidFill>
                  <a:schemeClr val="bg1"/>
                </a:solidFill>
              </a:rPr>
              <a:t>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</a:t>
            </a:r>
            <a:r>
              <a:rPr lang="en-US" altLang="zh-CN" b="1" dirty="0"/>
              <a:t>UPEAS/UPEAS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zh-CN" sz="1800" b="1" dirty="0"/>
              <a:t>Yan Han</a:t>
            </a:r>
            <a:endParaRPr lang="en-US" altLang="en-US" sz="1800" b="1" dirty="0"/>
          </a:p>
          <a:p>
            <a:pPr>
              <a:lnSpc>
                <a:spcPct val="80000"/>
              </a:lnSpc>
            </a:pPr>
            <a:r>
              <a:rPr lang="en-US" altLang="zh-CN" sz="1800" b="1" dirty="0">
                <a:latin typeface="Arial" panose="020B0604020202020204" pitchFamily="34" charset="0"/>
              </a:rPr>
              <a:t>China Mobile</a:t>
            </a:r>
            <a:endParaRPr lang="en-GB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S2-2209230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228600"/>
            <a:ext cx="7148979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FS_</a:t>
            </a:r>
            <a:r>
              <a:rPr lang="en-US" altLang="zh-CN" sz="2800" b="1" dirty="0"/>
              <a:t>UPEAS/UPEAS </a:t>
            </a:r>
            <a:r>
              <a:rPr lang="en-US" altLang="de-DE" sz="2800" b="1" dirty="0"/>
              <a:t>status after SA2#153e </a:t>
            </a:r>
            <a:r>
              <a:rPr lang="en-US" altLang="de-DE" sz="3200" b="1" dirty="0"/>
              <a:t>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04555"/>
            <a:ext cx="8695692" cy="4033652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zh-CN" sz="1800" b="1" dirty="0">
                <a:ea typeface="+mn-ea"/>
                <a:cs typeface="+mn-cs"/>
              </a:rPr>
              <a:t>General</a:t>
            </a:r>
            <a:endParaRPr lang="de-DE" alt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TR 23.700-62 v.1.1.0 was created based on approved contributions.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TUs requested for Study phase in 2022 is 3.25, 0.25 TU used in SA2#153E and 0 TU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6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are agreed (including solution update </a:t>
            </a:r>
            <a:r>
              <a:rPr lang="en-US" altLang="zh-CN" sz="1400" kern="0" dirty="0"/>
              <a:t>and</a:t>
            </a:r>
            <a:r>
              <a:rPr lang="zh-CN" altLang="en-US" sz="1400" kern="0" dirty="0"/>
              <a:t> </a:t>
            </a:r>
            <a:r>
              <a:rPr lang="en-US" altLang="zh-CN" sz="1400" kern="0" dirty="0" err="1"/>
              <a:t>evaluation&amp;conclusion</a:t>
            </a:r>
            <a:r>
              <a:rPr lang="en-US" altLang="de-DE" sz="1400" kern="0" dirty="0"/>
              <a:t>).  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altLang="de-DE" sz="1800" b="1" kern="0" dirty="0"/>
              <a:t>Key Issue1: </a:t>
            </a:r>
            <a:r>
              <a:rPr lang="en-US" altLang="zh-CN" sz="1800" b="1" kern="0" dirty="0"/>
              <a:t>Study UPF event exposure service registration and discovery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>
                <a:ea typeface="宋体"/>
                <a:cs typeface="Times New Roman"/>
              </a:rPr>
              <a:t>1 </a:t>
            </a:r>
            <a:r>
              <a:rPr lang="en-GB" altLang="zh-CN" sz="1400" dirty="0" err="1">
                <a:ea typeface="宋体"/>
                <a:cs typeface="Times New Roman"/>
              </a:rPr>
              <a:t>Evaluation&amp;conclusion</a:t>
            </a:r>
            <a:r>
              <a:rPr lang="en-GB" altLang="zh-CN" sz="1400" dirty="0">
                <a:ea typeface="宋体"/>
                <a:cs typeface="Times New Roman"/>
              </a:rPr>
              <a:t> on KI#1 was agreed</a:t>
            </a:r>
            <a:r>
              <a:rPr lang="en-US" altLang="zh-CN" sz="1400" dirty="0">
                <a:solidFill>
                  <a:srgbClr val="000000"/>
                </a:solidFill>
              </a:rPr>
              <a:t>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800" b="1" kern="0" dirty="0"/>
              <a:t>Key Issue2:</a:t>
            </a:r>
            <a:r>
              <a:rPr lang="en-US" altLang="de-DE" sz="1800" b="1" kern="0" dirty="0"/>
              <a:t> Support UPF expose information to other NFs</a:t>
            </a:r>
            <a:endParaRPr lang="de-DE" altLang="zh-CN" sz="18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000000"/>
                </a:solidFill>
              </a:rPr>
              <a:t>5 </a:t>
            </a:r>
            <a:r>
              <a:rPr lang="en-US" altLang="de-DE" sz="1400" kern="0" dirty="0"/>
              <a:t>solution update </a:t>
            </a:r>
            <a:r>
              <a:rPr lang="en-US" altLang="zh-CN" sz="1400" kern="0" dirty="0"/>
              <a:t>and</a:t>
            </a:r>
            <a:r>
              <a:rPr lang="zh-CN" altLang="en-US" sz="1400" kern="0" dirty="0"/>
              <a:t> </a:t>
            </a:r>
            <a:r>
              <a:rPr lang="en-US" altLang="zh-CN" sz="1400" kern="0" dirty="0" err="1"/>
              <a:t>evaluation&amp;conclusion</a:t>
            </a:r>
            <a:r>
              <a:rPr lang="en-GB" altLang="zh-CN" sz="1400" dirty="0">
                <a:ea typeface="宋体"/>
                <a:cs typeface="Times New Roman"/>
              </a:rPr>
              <a:t> on KI#2 were agreed on different aspects</a:t>
            </a:r>
            <a:r>
              <a:rPr lang="en-US" altLang="zh-CN" sz="1400" dirty="0">
                <a:solidFill>
                  <a:srgbClr val="000000"/>
                </a:solidFill>
              </a:rPr>
              <a:t>.</a:t>
            </a:r>
            <a:r>
              <a:rPr lang="de-DE" altLang="de-DE" sz="1400" b="1" dirty="0">
                <a:solidFill>
                  <a:srgbClr val="000000"/>
                </a:solidFill>
              </a:rPr>
              <a:t> 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lnSpc>
                <a:spcPts val="15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 </a:t>
            </a:r>
            <a:endParaRPr lang="de-DE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lnSpc>
                <a:spcPts val="15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  <a:endParaRPr lang="de-DE" altLang="zh-CN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Contentious Issue</a:t>
            </a:r>
            <a:r>
              <a:rPr lang="de-DE" altLang="zh-CN" sz="1800" dirty="0"/>
              <a:t>:</a:t>
            </a:r>
          </a:p>
          <a:p>
            <a:pPr lvl="1">
              <a:lnSpc>
                <a:spcPts val="15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  <a:endParaRPr lang="de-DE" altLang="zh-CN" sz="1800" b="1" kern="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1636801"/>
              </p:ext>
            </p:extLst>
          </p:nvPr>
        </p:nvGraphicFramePr>
        <p:xfrm>
          <a:off x="218574" y="1377122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UPF enhancement for Exposure And SBA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SP-211652</a:t>
                      </a:r>
                    </a:p>
                    <a:p>
                      <a:pPr algn="ctr"/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algn="ctr"/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141997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7157944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FS_</a:t>
            </a:r>
            <a:r>
              <a:rPr lang="en-US" altLang="zh-CN" sz="2800" b="1" dirty="0"/>
              <a:t>UPEAS/UPEAS </a:t>
            </a:r>
            <a:r>
              <a:rPr lang="en-US" altLang="de-DE" sz="2800" b="1" dirty="0"/>
              <a:t>status after SA2#153e </a:t>
            </a:r>
            <a:r>
              <a:rPr lang="en-US" altLang="de-DE" sz="3200" b="1" dirty="0"/>
              <a:t>(2/2)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77773"/>
            <a:ext cx="8695692" cy="416043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zh-CN" sz="1800" b="1" dirty="0">
                <a:ea typeface="+mn-ea"/>
                <a:cs typeface="+mn-cs"/>
              </a:rPr>
              <a:t>General</a:t>
            </a:r>
            <a:endParaRPr lang="de-DE" alt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kern="0" dirty="0"/>
              <a:t>5 CRs are agreed corresponding to the conclusions in TR (2 for TS 23.501, 2 for TS 23.502, 1 for TS 23.288)</a:t>
            </a:r>
            <a:r>
              <a:rPr lang="en-US" altLang="de-DE" sz="1400" kern="0" dirty="0"/>
              <a:t>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TUs requested for Study phase in 2022 is 2.25, 0.75 TU used in SA2#153E and 1.5 TUs remaining.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kern="0" dirty="0"/>
              <a:t>Focus of the Next Meeting (SA2#154AH):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Solving the EN in the TR conclusion.</a:t>
            </a:r>
            <a:endParaRPr lang="en-US" altLang="zh-CN" sz="1400" dirty="0">
              <a:ea typeface="宋体"/>
              <a:cs typeface="Times New Roman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ea typeface="宋体"/>
                <a:cs typeface="Times New Roman"/>
              </a:rPr>
              <a:t>Continue normative work for KI#1 and KI#2 based on the agreed WID for UPEAS.</a:t>
            </a:r>
            <a:endParaRPr lang="en-US" altLang="en-US" sz="1400" dirty="0">
              <a:ea typeface="宋体"/>
              <a:cs typeface="Times New Roman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Overall Plan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:</a:t>
            </a:r>
            <a:endParaRPr lang="en-US" altLang="zh-CN" sz="1400" dirty="0"/>
          </a:p>
          <a:p>
            <a:pPr lvl="1">
              <a:lnSpc>
                <a:spcPts val="1300"/>
              </a:lnSpc>
            </a:pPr>
            <a:endParaRPr lang="en-US" altLang="en-US" sz="1400" dirty="0"/>
          </a:p>
          <a:p>
            <a:pPr marL="457200" lvl="1" indent="0">
              <a:lnSpc>
                <a:spcPts val="1300"/>
              </a:lnSpc>
              <a:buNone/>
            </a:pPr>
            <a:endParaRPr lang="en-US" altLang="en-US" sz="1400" dirty="0"/>
          </a:p>
          <a:p>
            <a:pPr marL="457200" lvl="1" indent="0">
              <a:lnSpc>
                <a:spcPts val="1300"/>
              </a:lnSpc>
              <a:buNone/>
            </a:pPr>
            <a:endParaRPr lang="en-US" altLang="en-US" sz="1400" dirty="0"/>
          </a:p>
          <a:p>
            <a:pPr lvl="1">
              <a:lnSpc>
                <a:spcPts val="1300"/>
              </a:lnSpc>
            </a:pPr>
            <a:r>
              <a:rPr lang="en-US" altLang="en-US" sz="1300" dirty="0"/>
              <a:t>SA2#149e, Feb (0.5TU): </a:t>
            </a:r>
            <a:r>
              <a:rPr lang="en-US" altLang="zh-CN" sz="1300" dirty="0"/>
              <a:t>TR skeleton, scope, Arch assumptions and requirements, and KIs</a:t>
            </a:r>
            <a:endParaRPr lang="en-US" altLang="en-US" sz="1300" dirty="0"/>
          </a:p>
          <a:p>
            <a:pPr lvl="1">
              <a:lnSpc>
                <a:spcPts val="1300"/>
              </a:lnSpc>
            </a:pPr>
            <a:r>
              <a:rPr lang="en-US" altLang="en-US" sz="1300" dirty="0"/>
              <a:t>SA2#150e, Apr (0.5TU): last chance for new KIs; solutions discussion</a:t>
            </a:r>
          </a:p>
          <a:p>
            <a:pPr lvl="1">
              <a:lnSpc>
                <a:spcPts val="1300"/>
              </a:lnSpc>
            </a:pPr>
            <a:r>
              <a:rPr lang="en-US" altLang="en-US" sz="1300" dirty="0"/>
              <a:t>SA2#151e, May (1TU): solutions discussion</a:t>
            </a:r>
          </a:p>
          <a:p>
            <a:pPr lvl="1">
              <a:lnSpc>
                <a:spcPts val="1200"/>
              </a:lnSpc>
            </a:pPr>
            <a:r>
              <a:rPr lang="en-US" altLang="en-US" sz="1300" dirty="0"/>
              <a:t>SA2#152e, Aug (1TU): solutions discussion, start solution evaluation and conclusion; </a:t>
            </a:r>
            <a:r>
              <a:rPr lang="en-US" altLang="zh-CN" sz="1300" dirty="0"/>
              <a:t>send TR for information; potential WID discussion and approval (if possible)</a:t>
            </a:r>
          </a:p>
          <a:p>
            <a:pPr lvl="1">
              <a:lnSpc>
                <a:spcPts val="1200"/>
              </a:lnSpc>
            </a:pPr>
            <a:r>
              <a:rPr lang="en-US" altLang="en-US" sz="1300" dirty="0"/>
              <a:t>SA2#153e, Oct (1TU): Solution update (</a:t>
            </a:r>
            <a:r>
              <a:rPr lang="en-US" altLang="en-US" sz="1300" dirty="0">
                <a:solidFill>
                  <a:srgbClr val="FF0000"/>
                </a:solidFill>
              </a:rPr>
              <a:t>No new solutions</a:t>
            </a:r>
            <a:r>
              <a:rPr lang="en-US" altLang="en-US" sz="1300" dirty="0"/>
              <a:t>); </a:t>
            </a:r>
            <a:r>
              <a:rPr lang="en-US" altLang="zh-CN" sz="1300" dirty="0"/>
              <a:t>finalize the conclusion; </a:t>
            </a:r>
            <a:r>
              <a:rPr lang="en-US" altLang="en-US" sz="1300" dirty="0"/>
              <a:t>start normative work; Send TR for approval at SA#98e</a:t>
            </a:r>
            <a:endParaRPr lang="en-US" altLang="zh-CN" sz="1300" dirty="0"/>
          </a:p>
          <a:p>
            <a:pPr lvl="1">
              <a:lnSpc>
                <a:spcPts val="1200"/>
              </a:lnSpc>
            </a:pPr>
            <a:r>
              <a:rPr lang="en-US" altLang="en-US" sz="1300" dirty="0"/>
              <a:t>SA2#154AH, Jan (1TU);</a:t>
            </a:r>
            <a:r>
              <a:rPr lang="zh-CN" altLang="en-US" sz="1300" dirty="0"/>
              <a:t> </a:t>
            </a:r>
            <a:r>
              <a:rPr lang="en-US" altLang="en-US" sz="1300" dirty="0"/>
              <a:t>SA2#155e, Feb (0.5TU): : </a:t>
            </a:r>
            <a:r>
              <a:rPr lang="en-US" altLang="zh-CN" sz="1300" dirty="0"/>
              <a:t>normative work</a:t>
            </a:r>
            <a:endParaRPr lang="en-US" altLang="en-US" sz="13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9070337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UPF enhancement for Exposure And SBA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97927BAE-FACC-4ACD-8147-5CF18914E3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426797"/>
              </p:ext>
            </p:extLst>
          </p:nvPr>
        </p:nvGraphicFramePr>
        <p:xfrm>
          <a:off x="682855" y="3926622"/>
          <a:ext cx="7881504" cy="8333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2155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35755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46904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590835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621977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448213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46664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Feb,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May,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Feb, 23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26634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FS_UPEAS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</a:rPr>
                        <a:t>1 (0.25+</a:t>
                      </a:r>
                      <a:r>
                        <a:rPr lang="en-US" altLang="zh-CN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r>
                        <a:rPr lang="en-US" altLang="zh-CN" sz="900" dirty="0">
                          <a:effectLst/>
                        </a:rPr>
                        <a:t>)</a:t>
                      </a:r>
                      <a:endParaRPr lang="en-US" altLang="zh-CN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altLang="zh-CN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0.5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84030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FS_</a:t>
            </a:r>
            <a:r>
              <a:rPr lang="en-US" altLang="zh-CN" sz="2800" b="1" dirty="0"/>
              <a:t>UPEAS </a:t>
            </a:r>
            <a:r>
              <a:rPr lang="en-US" altLang="de-DE" sz="2800" b="1" dirty="0"/>
              <a:t>status </a:t>
            </a:r>
            <a:r>
              <a:rPr lang="en-US" altLang="zh-CN" sz="2800" b="1" dirty="0"/>
              <a:t>after</a:t>
            </a:r>
            <a:r>
              <a:rPr lang="en-US" altLang="de-DE" sz="2800" b="1" dirty="0"/>
              <a:t> SA#97e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SA#97e: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6 </a:t>
            </a:r>
            <a:r>
              <a:rPr lang="en-US" altLang="ko-KR" sz="1400" dirty="0" err="1"/>
              <a:t>pCRs</a:t>
            </a:r>
            <a:r>
              <a:rPr lang="en-US" altLang="ko-KR" sz="1400" dirty="0"/>
              <a:t> for solution update and </a:t>
            </a:r>
            <a:r>
              <a:rPr lang="en-US" altLang="zh-CN" sz="1400" kern="0" dirty="0" err="1"/>
              <a:t>evaluation&amp;conclusion</a:t>
            </a:r>
            <a:r>
              <a:rPr lang="en-US" altLang="zh-CN" sz="1400" kern="0" dirty="0"/>
              <a:t> </a:t>
            </a:r>
            <a:r>
              <a:rPr lang="en-US" altLang="ko-KR" sz="1400" dirty="0"/>
              <a:t>are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kern="0" dirty="0">
                <a:ea typeface="+mn-ea"/>
                <a:cs typeface="+mn-cs"/>
              </a:rPr>
              <a:t>TR 23.700-62 v1.1.0 generated based on the agreed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Total TUs requested for Study Phase is 3.25 TUs, 0 TU remaining.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RAN impacts and dependencies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en-US" sz="1400" dirty="0"/>
              <a:t>TR to be sent for approval</a:t>
            </a:r>
            <a:r>
              <a:rPr lang="en-US" altLang="zh-CN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zh-CN" sz="14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5496172"/>
              </p:ext>
            </p:extLst>
          </p:nvPr>
        </p:nvGraphicFramePr>
        <p:xfrm>
          <a:off x="218574" y="1377122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UPF enhancement for Exposure And SBA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SP-211652</a:t>
                      </a:r>
                    </a:p>
                    <a:p>
                      <a:pPr algn="ctr"/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algn="ctr"/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UPEAS </a:t>
            </a:r>
            <a:r>
              <a:rPr lang="en-US" altLang="de-DE" sz="2800" b="1" dirty="0"/>
              <a:t>status </a:t>
            </a:r>
            <a:r>
              <a:rPr lang="en-US" altLang="zh-CN" sz="2800" b="1" dirty="0"/>
              <a:t>after</a:t>
            </a:r>
            <a:r>
              <a:rPr lang="en-US" altLang="de-DE" sz="2800" b="1" dirty="0"/>
              <a:t> SA#97e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SA#97e: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 CRs are agreed corresponding to the conclusions in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Total TUs requested for Normative Phase is 2.25 TUs, 1.5 TUs remaining.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RAN impacts and dependencies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SA#154AH meeting, January 2023: Continue normative work for KI#1 and KI#2 based on the agreed WID for UPEAS.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zh-CN" sz="14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6990323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UPF enhancement for Exposure And SBA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March,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712676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44673</TotalTime>
  <Words>671</Words>
  <Application>Microsoft Office PowerPoint</Application>
  <PresentationFormat>全屏显示(4:3)</PresentationFormat>
  <Paragraphs>131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Arial </vt:lpstr>
      <vt:lpstr>Arial</vt:lpstr>
      <vt:lpstr>Calibri</vt:lpstr>
      <vt:lpstr>Times New Roman</vt:lpstr>
      <vt:lpstr>Office Theme</vt:lpstr>
      <vt:lpstr>FS_UPEAS/UPEAS Status Report</vt:lpstr>
      <vt:lpstr>FS_UPEAS/UPEAS status after SA2#153e (1/2)</vt:lpstr>
      <vt:lpstr>FS_UPEAS/UPEAS status after SA2#153e (2/2)</vt:lpstr>
      <vt:lpstr>FS_UPEAS status after SA#97e</vt:lpstr>
      <vt:lpstr>UPEAS status after SA#97e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S2-2209928</cp:lastModifiedBy>
  <cp:revision>1939</cp:revision>
  <dcterms:created xsi:type="dcterms:W3CDTF">2008-08-30T09:32:10Z</dcterms:created>
  <dcterms:modified xsi:type="dcterms:W3CDTF">2022-10-19T02:14:53Z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