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91" r:id="rId6"/>
    <p:sldId id="837" r:id="rId7"/>
    <p:sldId id="838" r:id="rId8"/>
    <p:sldId id="839" r:id="rId9"/>
    <p:sldId id="840" r:id="rId10"/>
    <p:sldId id="841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0D8E8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3" d="100"/>
          <a:sy n="103" d="100"/>
        </p:scale>
        <p:origin x="101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</a:t>
            </a:r>
            <a:r>
              <a:rPr lang="en-US" altLang="zh-CN" sz="1200" b="1" kern="1200" baseline="300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14</a:t>
            </a:r>
            <a:r>
              <a:rPr lang="de-DE" altLang="ko-KR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October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14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zh-CN" sz="1200" baseline="0" dirty="0">
                <a:solidFill>
                  <a:schemeClr val="bg1"/>
                </a:solidFill>
              </a:rPr>
              <a:t>October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Discussion on PIN issues and corresponding proposals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b="1" dirty="0"/>
              <a:t>Zhenhua Xie</a:t>
            </a:r>
          </a:p>
          <a:p>
            <a:pPr>
              <a:lnSpc>
                <a:spcPct val="80000"/>
              </a:lnSpc>
            </a:pPr>
            <a:endParaRPr lang="en-US" altLang="en-US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vivo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S2-2209007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Issue of architecture and proposal</a:t>
            </a:r>
            <a:endParaRPr lang="en-US" kern="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207B91-40ED-4D53-B1AF-6C779BEE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454150"/>
            <a:ext cx="8281965" cy="4920399"/>
          </a:xfrm>
        </p:spPr>
        <p:txBody>
          <a:bodyPr>
            <a:normAutofit lnSpcReduction="10000"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architecture alternatives: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AF based</a:t>
            </a:r>
          </a:p>
          <a:p>
            <a:pPr lvl="2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Enhance AF-NEF/PCF functionalities for providing PIN parameters </a:t>
            </a:r>
          </a:p>
          <a:p>
            <a:pPr lvl="2">
              <a:buFontTx/>
              <a:buChar char="-"/>
            </a:pP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PIN parameters for PIN management include membership information, PEGC-PINE association information, etc.</a:t>
            </a:r>
          </a:p>
          <a:p>
            <a:pPr lvl="2">
              <a:buFontTx/>
              <a:buChar char="-"/>
            </a:pP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PIN topology information are exposed to AF for PIN management</a:t>
            </a:r>
          </a:p>
          <a:p>
            <a:pPr lvl="2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PIN parameters for PIN communication configuration include traffic descriptions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Non-AF based</a:t>
            </a:r>
          </a:p>
          <a:p>
            <a:pPr lvl="2">
              <a:buFontTx/>
              <a:buChar char="-"/>
            </a:pP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PIN management is done among PEGC, PEMC, and PINE</a:t>
            </a:r>
          </a:p>
          <a:p>
            <a:pPr lvl="2">
              <a:buFontTx/>
              <a:buChar char="-"/>
            </a:pP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PEGC initiates PDU Session Establishment/Modification procedure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according to PEMC’s command 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for PIN communication configuration</a:t>
            </a:r>
          </a:p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 of “AF based”: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AF is not a trust entity to user (although the operator can authenticate and authorize the AF)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Complicated security requirement related to privacy concern: membership and topology concealment, authorization of PEGC manipulation by PEMC via AF, etc.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More coordination with SA3, which may delay the study significantly</a:t>
            </a:r>
          </a:p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 of “non-AF based”: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5G system resources for PIN is pre-configured, not managed dynamically</a:t>
            </a: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49" y="228600"/>
            <a:ext cx="698870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Issue of architecture and proposal</a:t>
            </a:r>
            <a:endParaRPr lang="en-US" kern="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207B91-40ED-4D53-B1AF-6C779BEE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454150"/>
            <a:ext cx="8281965" cy="4816685"/>
          </a:xfrm>
        </p:spPr>
        <p:txBody>
          <a:bodyPr>
            <a:norm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Proposal:</a:t>
            </a:r>
          </a:p>
          <a:p>
            <a:pPr lvl="1">
              <a:buFontTx/>
              <a:buChar char="-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“non-AF based” is mandate</a:t>
            </a:r>
          </a:p>
          <a:p>
            <a:pPr lvl="2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User subscribes PIN service with GPSIs of PEMCs and PEGCs</a:t>
            </a:r>
          </a:p>
          <a:p>
            <a:pPr lvl="2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Pre-configuration is used for statically managing 5G system resources for PIN, i.e.,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PDU Sessions of PEGC(s) and PEMC(s)</a:t>
            </a:r>
            <a:endParaRPr lang="en-US" altLang="zh-CN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“AF based” is optional, only for provisioning parameters for dynamic 5G system resources management without privacy concern, i.e., </a:t>
            </a:r>
          </a:p>
          <a:p>
            <a:pPr lvl="2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URSP generation information for PIN per PIN service subscription instead of per UE</a:t>
            </a:r>
          </a:p>
          <a:p>
            <a:pPr lvl="2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Number of PIN limited by PIN service subscription</a:t>
            </a:r>
          </a:p>
          <a:p>
            <a:pPr lvl="2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QoS authorization information per PIN (i.e., what kinds of QoS are allowed for a PIN)</a:t>
            </a:r>
          </a:p>
        </p:txBody>
      </p:sp>
    </p:spTree>
    <p:extLst>
      <p:ext uri="{BB962C8B-B14F-4D97-AF65-F5344CB8AC3E}">
        <p14:creationId xmlns:p14="http://schemas.microsoft.com/office/powerpoint/2010/main" val="252856912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49" y="228600"/>
            <a:ext cx="698870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Issue of URSP and proposal</a:t>
            </a:r>
            <a:endParaRPr lang="en-US" kern="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207B91-40ED-4D53-B1AF-6C779BEE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152444"/>
            <a:ext cx="8342596" cy="5322622"/>
          </a:xfrm>
        </p:spPr>
        <p:txBody>
          <a:bodyPr>
            <a:norm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Traffic descriptor (TD) of URSP rule:</a:t>
            </a: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Issues: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IP range of a PIN may be determined during/after PDU Session Establishment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PIN session is not application related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Domain/Non-IP/Connection are not suitable for PIN</a:t>
            </a:r>
          </a:p>
          <a:p>
            <a:pPr lvl="1">
              <a:buFontTx/>
              <a:buChar char="-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1617D4AE-4D53-4D25-8E25-7D04AE6183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208183"/>
              </p:ext>
            </p:extLst>
          </p:nvPr>
        </p:nvGraphicFramePr>
        <p:xfrm>
          <a:off x="1058397" y="1576685"/>
          <a:ext cx="7709343" cy="28498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85623">
                  <a:extLst>
                    <a:ext uri="{9D8B030D-6E8A-4147-A177-3AD203B41FA5}">
                      <a16:colId xmlns:a16="http://schemas.microsoft.com/office/drawing/2014/main" val="632402988"/>
                    </a:ext>
                  </a:extLst>
                </a:gridCol>
                <a:gridCol w="3402311">
                  <a:extLst>
                    <a:ext uri="{9D8B030D-6E8A-4147-A177-3AD203B41FA5}">
                      <a16:colId xmlns:a16="http://schemas.microsoft.com/office/drawing/2014/main" val="2312169500"/>
                    </a:ext>
                  </a:extLst>
                </a:gridCol>
                <a:gridCol w="3021409">
                  <a:extLst>
                    <a:ext uri="{9D8B030D-6E8A-4147-A177-3AD203B41FA5}">
                      <a16:colId xmlns:a16="http://schemas.microsoft.com/office/drawing/2014/main" val="41522252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Information name</a:t>
                      </a:r>
                      <a:endParaRPr lang="zh-CN" sz="1100" b="1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Description</a:t>
                      </a:r>
                      <a:endParaRPr lang="zh-CN" sz="1100" b="1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Note</a:t>
                      </a:r>
                      <a:endParaRPr lang="zh-CN" sz="11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3384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Application descriptors</a:t>
                      </a:r>
                      <a:endParaRPr lang="zh-CN" sz="11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It consists of </a:t>
                      </a:r>
                      <a:r>
                        <a:rPr lang="en-US" sz="1100" kern="100" dirty="0" err="1">
                          <a:effectLst/>
                        </a:rPr>
                        <a:t>OSId</a:t>
                      </a:r>
                      <a:r>
                        <a:rPr lang="en-US" sz="1100" kern="100" dirty="0">
                          <a:effectLst/>
                        </a:rPr>
                        <a:t> and </a:t>
                      </a:r>
                      <a:r>
                        <a:rPr lang="en-US" sz="1100" kern="100" dirty="0" err="1">
                          <a:effectLst/>
                        </a:rPr>
                        <a:t>OSAppId</a:t>
                      </a:r>
                      <a:r>
                        <a:rPr lang="en-US" sz="1100" kern="100" dirty="0">
                          <a:effectLst/>
                        </a:rPr>
                        <a:t>(s).</a:t>
                      </a:r>
                      <a:endParaRPr lang="zh-CN" sz="11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</a:rPr>
                        <a:t>The information is used to identify the Application(s) that is(are) running on the UE's OS. The </a:t>
                      </a:r>
                      <a:r>
                        <a:rPr lang="en-US" sz="1100" b="0" kern="100" dirty="0" err="1">
                          <a:solidFill>
                            <a:schemeClr val="tx1"/>
                          </a:solidFill>
                          <a:effectLst/>
                        </a:rPr>
                        <a:t>OSId</a:t>
                      </a: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</a:rPr>
                        <a:t> does not include an OS version number. The </a:t>
                      </a:r>
                      <a:r>
                        <a:rPr lang="en-US" sz="1100" b="0" kern="100" dirty="0" err="1">
                          <a:solidFill>
                            <a:schemeClr val="tx1"/>
                          </a:solidFill>
                          <a:effectLst/>
                        </a:rPr>
                        <a:t>OSAppId</a:t>
                      </a: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</a:rPr>
                        <a:t> does not include a version number for the application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0966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IP descriptors</a:t>
                      </a:r>
                      <a:endParaRPr lang="zh-CN" sz="1100" kern="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Destination IP 3 tuple(s) (</a:t>
                      </a:r>
                      <a:r>
                        <a:rPr lang="en-GB" sz="1100" kern="100">
                          <a:effectLst/>
                        </a:rPr>
                        <a:t>IP address or IPv6 network prefix, port number, protocol ID of the protocol above IP).</a:t>
                      </a:r>
                      <a:endParaRPr lang="zh-CN" sz="11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A URSP rule cannot contain the combination of the Traffic descriptor components IP descriptors and Non-IP descriptors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2487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00" dirty="0">
                          <a:effectLst/>
                        </a:rPr>
                        <a:t>Non-IP descriptors</a:t>
                      </a:r>
                      <a:endParaRPr lang="zh-CN" sz="11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00" dirty="0">
                          <a:effectLst/>
                        </a:rPr>
                        <a:t>Descriptor(s) for destination information of non-IP traffic</a:t>
                      </a:r>
                      <a:endParaRPr lang="zh-CN" altLang="zh-CN" sz="1100" kern="100" dirty="0"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80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effectLst/>
                        </a:rPr>
                        <a:t>Domain descriptors</a:t>
                      </a:r>
                      <a:endParaRPr lang="zh-CN" sz="1100" kern="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00" dirty="0">
                          <a:effectLst/>
                        </a:rPr>
                        <a:t>Destination FQDN(s) or a regular expression as a domain name matching criteria.</a:t>
                      </a:r>
                      <a:endParaRPr lang="zh-CN" altLang="zh-CN" sz="1100" kern="100" dirty="0"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804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DNN</a:t>
                      </a:r>
                      <a:endParaRPr lang="zh-CN" sz="11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This is matched against the DNN information provided by the application.</a:t>
                      </a:r>
                      <a:endParaRPr lang="zh-CN" sz="11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406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Connection Capabilities</a:t>
                      </a:r>
                      <a:endParaRPr lang="zh-CN" sz="11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is matched against the information provided by a UE application when it requests a network connection with certain capabilities. (NOTE 4)</a:t>
                      </a:r>
                      <a:endParaRPr lang="zh-CN" altLang="en-US" sz="11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</a:rPr>
                        <a:t>The format and some values of Connection Capabilities, e.g. "</a:t>
                      </a:r>
                      <a:r>
                        <a:rPr lang="en-US" sz="1100" b="0" kern="100" dirty="0" err="1">
                          <a:solidFill>
                            <a:schemeClr val="tx1"/>
                          </a:solidFill>
                          <a:effectLst/>
                        </a:rPr>
                        <a:t>ims</a:t>
                      </a: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</a:rPr>
                        <a:t>", "mms", "internet", etc., are defined in TS 24.526 [19]. More than one connection capabilities value can be provided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928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7204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49" y="228600"/>
            <a:ext cx="698870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Issue of URSP and proposal</a:t>
            </a:r>
            <a:endParaRPr lang="en-US" kern="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207B91-40ED-4D53-B1AF-6C779BEE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152444"/>
            <a:ext cx="8342596" cy="5322622"/>
          </a:xfrm>
        </p:spPr>
        <p:txBody>
          <a:bodyPr>
            <a:norm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 solutions: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Alt#1: Extend TD of URSP for PIN traffic mapping, e.g., using “source descriptors” or “gateway descriptors”</a:t>
            </a:r>
          </a:p>
          <a:p>
            <a:pPr lvl="2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Pros:</a:t>
            </a: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able</a:t>
            </a: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for gateway UE other</a:t>
            </a: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than</a:t>
            </a: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PIN</a:t>
            </a: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feature, i.e., it is a solution with a common framework for matching by gateway UE</a:t>
            </a:r>
          </a:p>
          <a:p>
            <a:pPr lvl="2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Cons: </a:t>
            </a:r>
          </a:p>
          <a:p>
            <a:pPr lvl="3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PEMC does not know the extension so different URSP may be needed</a:t>
            </a:r>
          </a:p>
          <a:p>
            <a:pPr lvl="3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Different feature still need to specify different value type of the field, e.g., PIN ID for PIN feature and MAC address/device ID for 5WWC feature</a:t>
            </a:r>
          </a:p>
          <a:p>
            <a:pPr lvl="3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Application descriptors also is a kind of source, “source descriptors” may cause confusion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Alt#2: Do not extend URSP, but provisioning mapping info with URSP, e.g., &lt;PIN ID, DNN&gt;, i.e., PIN UE policy consist of URSP and mapping info</a:t>
            </a:r>
          </a:p>
          <a:p>
            <a:pPr lvl="2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Pros: </a:t>
            </a:r>
          </a:p>
          <a:p>
            <a:pPr lvl="3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Using DNN for TD, network does not need to distinguish PEMC and PEGC for providing UE policy before PDU Session Establishment</a:t>
            </a:r>
          </a:p>
          <a:p>
            <a:pPr lvl="3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Different feature can use different mapping info without URSP enhancement</a:t>
            </a:r>
          </a:p>
          <a:p>
            <a:pPr lvl="2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Cons: </a:t>
            </a:r>
          </a:p>
          <a:p>
            <a:pPr lvl="3">
              <a:buFontTx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Additional IE needs to be provisioned with URSP</a:t>
            </a:r>
          </a:p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Alt#2 is suggested to be the way forward</a:t>
            </a:r>
          </a:p>
        </p:txBody>
      </p:sp>
    </p:spTree>
    <p:extLst>
      <p:ext uri="{BB962C8B-B14F-4D97-AF65-F5344CB8AC3E}">
        <p14:creationId xmlns:p14="http://schemas.microsoft.com/office/powerpoint/2010/main" val="29803400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49" y="228600"/>
            <a:ext cx="698870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Issue of PDU Session number per PIN and proposal</a:t>
            </a:r>
            <a:endParaRPr lang="en-US" kern="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207B91-40ED-4D53-B1AF-6C779BEE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152444"/>
            <a:ext cx="8342596" cy="5322622"/>
          </a:xfrm>
        </p:spPr>
        <p:txBody>
          <a:bodyPr>
            <a:norm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Interim conclusion: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 PEGC may establish a Single or multiple PDU Sessions used for PIN communication. One PEGC may serve more than one PIN and in this case, there is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at least one PDU session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per PIN</a:t>
            </a:r>
          </a:p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Not clear what is the purpose for a PIN to have more than one PDU Sessions per PEGC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QoS differentiation is able to be done by QoS flows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If one PIN at a PEGC has two PDU Sessions is allowed, it is same that divide the PIN into two, and one per PDU Session</a:t>
            </a:r>
          </a:p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Only one PDU session per PIN per PEGC/PEMC</a:t>
            </a:r>
          </a:p>
        </p:txBody>
      </p:sp>
    </p:spTree>
    <p:extLst>
      <p:ext uri="{BB962C8B-B14F-4D97-AF65-F5344CB8AC3E}">
        <p14:creationId xmlns:p14="http://schemas.microsoft.com/office/powerpoint/2010/main" val="304979122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49" y="228600"/>
            <a:ext cx="698870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Issue of non-3GPP QoS assistance information and proposal</a:t>
            </a:r>
            <a:endParaRPr lang="en-US" kern="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207B91-40ED-4D53-B1AF-6C779BEE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152444"/>
            <a:ext cx="8342596" cy="532262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Interim conclusions: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5G QoS parameters (including QoS characteristics, GFBR/MFBR) may be sent to PEGC to assist the deriving of N3GPP QoS parameters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5GC may take into account the delay budget between PINE and PEGC to guarantee the end to end delay for PINE traffic.</a:t>
            </a:r>
          </a:p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“5G_QOS_INFO” described in TS 24.502 is sent by N3IWF/TNGF to UE when initiating child SA creation, the Additional QoS Info in the 5G_QOS_</a:t>
            </a:r>
            <a:r>
              <a:rPr lang="en-US" altLang="zh-CN" sz="1600">
                <a:latin typeface="Arial" panose="020B0604020202020204" pitchFamily="34" charset="0"/>
                <a:cs typeface="Arial" panose="020B0604020202020204" pitchFamily="34" charset="0"/>
              </a:rPr>
              <a:t>INFO may include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(table 9.3.1.1-2 of 24.502):</a:t>
            </a:r>
          </a:p>
          <a:p>
            <a:pPr lvl="2">
              <a:buFontTx/>
              <a:buChar char="-"/>
            </a:pPr>
            <a:r>
              <a:rPr lang="en-GB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QoS characteristics (resource type: GBR, Delayed critical GBR, non-GBR; priority level: 1-127; PDB; PER; AW; MDBV)</a:t>
            </a:r>
          </a:p>
          <a:p>
            <a:pPr lvl="2">
              <a:buFontTx/>
              <a:buChar char="-"/>
            </a:pPr>
            <a:r>
              <a:rPr lang="en-GB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Maximum Flow Bit Rate downlink (MFBR downlink); </a:t>
            </a:r>
          </a:p>
          <a:p>
            <a:pPr lvl="2">
              <a:buFontTx/>
              <a:buChar char="-"/>
            </a:pPr>
            <a:r>
              <a:rPr lang="en-GB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Maximum Flow Bit Rate uplink (MFBR uplink); </a:t>
            </a:r>
          </a:p>
          <a:p>
            <a:pPr lvl="2">
              <a:buFontTx/>
              <a:buChar char="-"/>
            </a:pPr>
            <a:r>
              <a:rPr lang="en-GB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Guaranteed Flow Bit Rate downlink (GFBR downlink); </a:t>
            </a:r>
          </a:p>
          <a:p>
            <a:pPr lvl="2">
              <a:buFontTx/>
              <a:buChar char="-"/>
            </a:pPr>
            <a:r>
              <a:rPr lang="en-GB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Guaranteed Flow Bit Rate uplink (GFBR uplink); </a:t>
            </a:r>
          </a:p>
          <a:p>
            <a:pPr lvl="2">
              <a:buFontTx/>
              <a:buChar char="-"/>
            </a:pPr>
            <a:r>
              <a:rPr lang="en-GB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Notification Control; </a:t>
            </a:r>
          </a:p>
          <a:p>
            <a:pPr lvl="2">
              <a:buFontTx/>
              <a:buChar char="-"/>
            </a:pPr>
            <a:r>
              <a:rPr lang="en-GB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Maximum Packet Loss Rate downlink; and</a:t>
            </a:r>
          </a:p>
          <a:p>
            <a:pPr lvl="2">
              <a:buFontTx/>
              <a:buChar char="-"/>
            </a:pPr>
            <a:r>
              <a:rPr lang="en-GB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Maximum Packet Loss Rate uplink.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It is N3IWF/TNGF instead of 5GS that generates Additional QoS Info who takes into account the 5G QoS profile received via N2 instead of N1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Non-3GPP delay budget is in the QoS characteristics of the “Additional QoS Info”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Proposal: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5GC (i.e. PCF/SMF) may send the non-3GPP QoS assistance information that is same as described in table 9.3.1.1-2 of TS 24.502 to PEGC to assist the deriving of N3GPP QoS parameters</a:t>
            </a:r>
          </a:p>
          <a:p>
            <a:pPr lvl="1"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Notification Control shall not be sent to the PEGC</a:t>
            </a:r>
          </a:p>
        </p:txBody>
      </p:sp>
    </p:spTree>
    <p:extLst>
      <p:ext uri="{BB962C8B-B14F-4D97-AF65-F5344CB8AC3E}">
        <p14:creationId xmlns:p14="http://schemas.microsoft.com/office/powerpoint/2010/main" val="26271382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purl.org/dc/elements/1.1/"/>
    <ds:schemaRef ds:uri="09cef1fd-e61b-4dbf-b745-21988b13f978"/>
    <ds:schemaRef ds:uri="http://purl.org/dc/terms/"/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47768</TotalTime>
  <Words>1168</Words>
  <Application>Microsoft Office PowerPoint</Application>
  <PresentationFormat>全屏显示(4:3)</PresentationFormat>
  <Paragraphs>111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Discussion on PIN issues and corresponding proposals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2433</cp:revision>
  <dcterms:created xsi:type="dcterms:W3CDTF">2008-08-30T09:32:10Z</dcterms:created>
  <dcterms:modified xsi:type="dcterms:W3CDTF">2022-09-30T13:54:32Z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