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6" r:id="rId6"/>
    <p:sldId id="367" r:id="rId7"/>
    <p:sldId id="369" r:id="rId8"/>
    <p:sldId id="368"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F6B9B6-1E49-4CCA-B4C1-EDED64015837}" v="1" dt="2022-09-29T13:04:58.5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58" d="100"/>
          <a:sy n="58" d="100"/>
        </p:scale>
        <p:origin x="92" y="4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605317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4961"/>
          </a:xfrm>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33350" y="1131943"/>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649743" y="29380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2629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WG2 Meeting #153E	</a:t>
            </a:r>
          </a:p>
          <a:p>
            <a:pPr eaLnBrk="1" hangingPunct="1">
              <a:defRPr/>
            </a:pPr>
            <a:r>
              <a:rPr lang="sv-SE" altLang="en-US" sz="1200" b="1" dirty="0">
                <a:latin typeface="Arial "/>
              </a:rPr>
              <a:t>Elbonia – October 10 - 17, 2022</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458325" y="-14288"/>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i="1">
                <a:latin typeface="Arial "/>
              </a:rPr>
              <a:t>S2-2208340</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ran/TSG_RAN/TSGR_96/Docs/RP-221458.zip" TargetMode="External"/><Relationship Id="rId2" Type="http://schemas.openxmlformats.org/officeDocument/2006/relationships/hyperlink" Target="https://www.3gpp.org/ftp/TSG_RAN/WG3_Iu/TSGR3_117-e/Docs/R3-225229.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94E_Electronic_2021_12/Docs/SP-211645.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304635" y="1736726"/>
            <a:ext cx="10335801" cy="2852737"/>
          </a:xfrm>
        </p:spPr>
        <p:txBody>
          <a:bodyPr/>
          <a:lstStyle/>
          <a:p>
            <a:pPr eaLnBrk="1" hangingPunct="1"/>
            <a:r>
              <a:rPr lang="en-GB" altLang="en-US" sz="4800" dirty="0"/>
              <a:t>Discussion &amp; Way Forward on Resource Efficiency for Multicast MBS reception of  RAN Sharing</a:t>
            </a:r>
            <a:endParaRPr lang="en-GB" altLang="en-US" sz="4800" dirty="0">
              <a:solidFill>
                <a:srgbClr val="FF0000"/>
              </a:solidFill>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304635" y="4589463"/>
            <a:ext cx="7886700" cy="1500187"/>
          </a:xfrm>
        </p:spPr>
        <p:txBody>
          <a:bodyPr/>
          <a:lstStyle/>
          <a:p>
            <a:pPr marL="0" indent="0" eaLnBrk="1" hangingPunct="1">
              <a:buFontTx/>
              <a:buNone/>
            </a:pPr>
            <a:endParaRPr lang="en-GB" altLang="en-US" dirty="0"/>
          </a:p>
          <a:p>
            <a:pPr marL="0" indent="0" eaLnBrk="1" hangingPunct="1">
              <a:buFontTx/>
              <a:buNone/>
            </a:pPr>
            <a:r>
              <a:rPr lang="en-GB" altLang="en-US" dirty="0"/>
              <a:t>Source: Ericsson, FirstNet</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262848" y="454166"/>
            <a:ext cx="10515600" cy="826677"/>
          </a:xfrm>
        </p:spPr>
        <p:txBody>
          <a:bodyPr/>
          <a:lstStyle/>
          <a:p>
            <a:r>
              <a:rPr lang="en-GB" altLang="en-US" sz="3600" dirty="0"/>
              <a:t>Observations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30630" y="1571946"/>
            <a:ext cx="11636828" cy="4397339"/>
          </a:xfrm>
        </p:spPr>
        <p:txBody>
          <a:bodyPr/>
          <a:lstStyle/>
          <a:p>
            <a:r>
              <a:rPr lang="en-US" altLang="en-US" sz="2000" b="1" dirty="0"/>
              <a:t>[Observation] </a:t>
            </a:r>
            <a:r>
              <a:rPr lang="en-US" altLang="en-US" sz="2000" dirty="0"/>
              <a:t>As</a:t>
            </a:r>
            <a:r>
              <a:rPr lang="en-US" altLang="en-US" sz="2000" b="1" dirty="0"/>
              <a:t> </a:t>
            </a:r>
            <a:r>
              <a:rPr lang="en-US" altLang="en-US" sz="2000" dirty="0"/>
              <a:t>pointed out in RAN3 LS </a:t>
            </a:r>
            <a:r>
              <a:rPr lang="en-US" altLang="en-US" sz="2000" dirty="0">
                <a:hlinkClick r:id="rId2"/>
              </a:rPr>
              <a:t>R3-225229</a:t>
            </a:r>
            <a:r>
              <a:rPr lang="en-US" altLang="en-US" sz="2000" dirty="0"/>
              <a:t>, there is misalignment between RAN WID and SA2 SID, i.e., enabling resource efficiency for MOCN multicast service is in the RAN WID scope but not in SA2 SID scope (see below) </a:t>
            </a:r>
          </a:p>
          <a:p>
            <a:pPr lvl="1"/>
            <a:endParaRPr lang="en-US" altLang="en-US" dirty="0"/>
          </a:p>
          <a:p>
            <a:pPr lvl="1">
              <a:buClrTx/>
            </a:pPr>
            <a:r>
              <a:rPr lang="en-US" altLang="en-US" sz="2000" dirty="0"/>
              <a:t>RAN WID (</a:t>
            </a:r>
            <a:r>
              <a:rPr lang="en-US" sz="2000" u="none" strike="noStrike" dirty="0">
                <a:effectLst/>
                <a:hlinkClick r:id="rId3"/>
              </a:rPr>
              <a:t>RP-221458</a:t>
            </a:r>
            <a:r>
              <a:rPr lang="en-US" altLang="en-US" sz="2000" dirty="0"/>
              <a:t>) Enhancements of NR Multicast and Broadcast Services</a:t>
            </a:r>
          </a:p>
          <a:p>
            <a:pPr marL="914400" lvl="2" indent="0">
              <a:spcBef>
                <a:spcPts val="600"/>
              </a:spcBef>
              <a:spcAft>
                <a:spcPts val="900"/>
              </a:spcAft>
              <a:buNone/>
            </a:pPr>
            <a:r>
              <a:rPr lang="en-GB" sz="1600" b="1" i="1" dirty="0">
                <a:solidFill>
                  <a:srgbClr val="0000FF"/>
                </a:solidFill>
                <a:effectLst/>
                <a:latin typeface="Arial" panose="020B0604020202020204" pitchFamily="34" charset="0"/>
                <a:cs typeface="Times New Roman" panose="02020603050405020304" pitchFamily="18" charset="0"/>
              </a:rPr>
              <a:t>4.1	Objective of SI or Core part WI or Testing part WI</a:t>
            </a:r>
            <a:endParaRPr lang="en-US" sz="1600" b="1" i="1" dirty="0">
              <a:effectLst/>
              <a:latin typeface="Arial" panose="020B0604020202020204" pitchFamily="34" charset="0"/>
              <a:cs typeface="Times New Roman" panose="02020603050405020304" pitchFamily="18" charset="0"/>
            </a:endParaRPr>
          </a:p>
          <a:p>
            <a:pPr marL="914400" lvl="2" indent="0">
              <a:buNone/>
            </a:pPr>
            <a:r>
              <a:rPr lang="en-US" sz="1800" i="1" dirty="0">
                <a:solidFill>
                  <a:srgbClr val="000000"/>
                </a:solidFill>
                <a:effectLst/>
                <a:latin typeface="Times New Roman" panose="02020603050405020304" pitchFamily="18" charset="0"/>
                <a:ea typeface="MS Mincho" panose="02020609040205080304" pitchFamily="49" charset="-128"/>
              </a:rPr>
              <a:t>Study and if necessary, specify enhancements </a:t>
            </a:r>
            <a:r>
              <a:rPr lang="en-GB" sz="1800" i="1" dirty="0">
                <a:solidFill>
                  <a:srgbClr val="000000"/>
                </a:solidFill>
                <a:effectLst/>
                <a:latin typeface="Times New Roman" panose="02020603050405020304" pitchFamily="18" charset="0"/>
                <a:ea typeface="MS Mincho" panose="02020609040205080304" pitchFamily="49" charset="-128"/>
              </a:rPr>
              <a:t>to improve the resource efficiency for </a:t>
            </a:r>
            <a:r>
              <a:rPr lang="en-US" sz="1800" i="1" dirty="0">
                <a:solidFill>
                  <a:srgbClr val="000000"/>
                </a:solidFill>
                <a:effectLst/>
                <a:latin typeface="Times New Roman" panose="02020603050405020304" pitchFamily="18" charset="0"/>
                <a:ea typeface="MS Mincho" panose="02020609040205080304" pitchFamily="49" charset="-128"/>
              </a:rPr>
              <a:t>MBS reception in RAN sharing scenarios [RAN3]</a:t>
            </a:r>
          </a:p>
          <a:p>
            <a:pPr marL="914400" lvl="2" indent="0">
              <a:buNone/>
            </a:pPr>
            <a:endParaRPr lang="en-US" sz="1800" i="1" dirty="0">
              <a:solidFill>
                <a:srgbClr val="000000"/>
              </a:solidFill>
              <a:effectLst/>
              <a:latin typeface="Times New Roman" panose="02020603050405020304" pitchFamily="18" charset="0"/>
              <a:ea typeface="MS Mincho" panose="02020609040205080304" pitchFamily="49" charset="-128"/>
            </a:endParaRPr>
          </a:p>
          <a:p>
            <a:pPr lvl="1">
              <a:buClrTx/>
            </a:pPr>
            <a:r>
              <a:rPr lang="en-US" altLang="en-US" sz="2000" dirty="0"/>
              <a:t>SA2 SID (</a:t>
            </a:r>
            <a:r>
              <a:rPr lang="en-US" sz="2000" dirty="0">
                <a:hlinkClick r:id="rId4"/>
              </a:rPr>
              <a:t>SP-211645</a:t>
            </a:r>
            <a:r>
              <a:rPr lang="en-US" altLang="en-US" sz="2000" dirty="0"/>
              <a:t>) Architectural enhancements for 5G multicast-broadcast services Phase 2</a:t>
            </a:r>
          </a:p>
          <a:p>
            <a:pPr marL="914400" lvl="2" indent="0" fontAlgn="auto">
              <a:spcBef>
                <a:spcPts val="900"/>
              </a:spcBef>
              <a:spcAft>
                <a:spcPts val="900"/>
              </a:spcAft>
              <a:buNone/>
            </a:pPr>
            <a:r>
              <a:rPr lang="en-GB" sz="1800" i="1"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4	Objective</a:t>
            </a:r>
            <a:endParaRPr lang="en-US" sz="1800" i="1" dirty="0">
              <a:solidFill>
                <a:srgbClr val="000000"/>
              </a:solidFill>
              <a:effectLst/>
              <a:latin typeface="Times New Roman" panose="02020603050405020304" pitchFamily="18" charset="0"/>
              <a:ea typeface="Malgun Gothic" panose="020B0503020000020004" pitchFamily="34" charset="-127"/>
            </a:endParaRPr>
          </a:p>
          <a:p>
            <a:pPr marL="914400" lvl="2" indent="0">
              <a:buNone/>
            </a:pPr>
            <a:r>
              <a:rPr lang="en-GB" sz="1800" i="1" dirty="0">
                <a:solidFill>
                  <a:srgbClr val="000000"/>
                </a:solidFill>
                <a:effectLst/>
                <a:latin typeface="Times New Roman" panose="02020603050405020304" pitchFamily="18" charset="0"/>
                <a:ea typeface="SimSun" panose="02010600030101010101" pitchFamily="2" charset="-122"/>
              </a:rPr>
              <a:t>WT#1.2	Study feasible and efficient resource utilization for the same </a:t>
            </a:r>
            <a:r>
              <a:rPr lang="en-GB" sz="1800" b="1" i="1" dirty="0">
                <a:solidFill>
                  <a:srgbClr val="000000"/>
                </a:solidFill>
                <a:effectLst/>
                <a:latin typeface="Times New Roman" panose="02020603050405020304" pitchFamily="18" charset="0"/>
                <a:ea typeface="SimSun" panose="02010600030101010101" pitchFamily="2" charset="-122"/>
              </a:rPr>
              <a:t>broadcast content </a:t>
            </a:r>
            <a:r>
              <a:rPr lang="en-GB" sz="1800" i="1" dirty="0">
                <a:solidFill>
                  <a:srgbClr val="000000"/>
                </a:solidFill>
                <a:effectLst/>
                <a:latin typeface="Times New Roman" panose="02020603050405020304" pitchFamily="18" charset="0"/>
                <a:ea typeface="SimSun" panose="02010600030101010101" pitchFamily="2" charset="-122"/>
              </a:rPr>
              <a:t>to be provided to 5G MOCN network sharing scenarios (i.e., multiple CNs are connected to the same NG-RAN);</a:t>
            </a:r>
            <a:endParaRPr lang="en-US" sz="1800" i="1" dirty="0">
              <a:solidFill>
                <a:srgbClr val="000000"/>
              </a:solidFill>
              <a:effectLst/>
              <a:latin typeface="Times New Roman" panose="02020603050405020304" pitchFamily="18" charset="0"/>
              <a:ea typeface="Malgun Gothic" panose="020B0503020000020004" pitchFamily="34" charset="-127"/>
            </a:endParaRPr>
          </a:p>
          <a:p>
            <a:pPr marL="0" indent="0">
              <a:buNone/>
            </a:pPr>
            <a:endParaRPr lang="en-US" altLang="en-US" sz="2400" b="1" dirty="0"/>
          </a:p>
        </p:txBody>
      </p:sp>
    </p:spTree>
    <p:extLst>
      <p:ext uri="{BB962C8B-B14F-4D97-AF65-F5344CB8AC3E}">
        <p14:creationId xmlns:p14="http://schemas.microsoft.com/office/powerpoint/2010/main" val="308826512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143838" y="365125"/>
            <a:ext cx="11209962" cy="864961"/>
          </a:xfrm>
        </p:spPr>
        <p:txBody>
          <a:bodyPr/>
          <a:lstStyle/>
          <a:p>
            <a:r>
              <a:rPr lang="en-GB" altLang="en-US" dirty="0"/>
              <a:t>Discussion </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143838" y="1513562"/>
            <a:ext cx="11622176" cy="4755035"/>
          </a:xfrm>
        </p:spPr>
        <p:txBody>
          <a:bodyPr/>
          <a:lstStyle/>
          <a:p>
            <a:r>
              <a:rPr lang="en-US" altLang="en-US" sz="2400" dirty="0"/>
              <a:t>Discussion</a:t>
            </a:r>
          </a:p>
          <a:p>
            <a:pPr lvl="1">
              <a:buClrTx/>
            </a:pPr>
            <a:r>
              <a:rPr lang="en-US" altLang="en-US" sz="2000" dirty="0"/>
              <a:t>The benefits of multicast MBS reception optimization have been acknowledged</a:t>
            </a:r>
          </a:p>
          <a:p>
            <a:pPr lvl="1">
              <a:buClrTx/>
            </a:pPr>
            <a:r>
              <a:rPr lang="en-US" altLang="en-US" sz="2000" dirty="0"/>
              <a:t>The Multicast MBS reception optimization is in scope of RAN normative work. </a:t>
            </a:r>
          </a:p>
          <a:p>
            <a:pPr lvl="1">
              <a:buClrTx/>
            </a:pPr>
            <a:r>
              <a:rPr lang="en-US" altLang="en-US" sz="2000" dirty="0"/>
              <a:t>Addressing both multicast and broadcast services at the same time ensures consistent solution across the system and avoids potential backward incompatibility.</a:t>
            </a:r>
          </a:p>
          <a:p>
            <a:pPr lvl="1">
              <a:buClrTx/>
            </a:pPr>
            <a:r>
              <a:rPr lang="en-US" altLang="en-US" sz="2000" dirty="0"/>
              <a:t>Public safety features using MBS benefits from support in case of both broadcast and multicast efficiency.</a:t>
            </a:r>
          </a:p>
          <a:p>
            <a:pPr lvl="1">
              <a:buClrTx/>
            </a:pPr>
            <a:r>
              <a:rPr lang="en-US" altLang="en-US" sz="2000" dirty="0"/>
              <a:t>Aligning with RAN scope in SA2 has been the common practice in the past, some examples:</a:t>
            </a:r>
          </a:p>
          <a:p>
            <a:pPr lvl="2"/>
            <a:r>
              <a:rPr lang="en-US" altLang="en-US" dirty="0"/>
              <a:t>In 5MBS phase 2, IDLE UE has been removed from the SA2 SID scope to align with RAN WID which does not include IDLE UE reception of multicast MBS data</a:t>
            </a:r>
          </a:p>
          <a:p>
            <a:pPr lvl="2"/>
            <a:r>
              <a:rPr lang="en-US" altLang="en-US" dirty="0"/>
              <a:t>Network slicing work in Rel-17</a:t>
            </a:r>
          </a:p>
          <a:p>
            <a:pPr lvl="2"/>
            <a:r>
              <a:rPr lang="en-US" altLang="en-US" dirty="0"/>
              <a:t>Dual connectivity support</a:t>
            </a:r>
          </a:p>
          <a:p>
            <a:pPr lvl="2"/>
            <a:r>
              <a:rPr lang="en-US" altLang="en-US" dirty="0"/>
              <a:t>Reduced Capability support etc.</a:t>
            </a:r>
          </a:p>
          <a:p>
            <a:pPr lvl="2"/>
            <a:endParaRPr lang="en-US" altLang="en-US" dirty="0"/>
          </a:p>
          <a:p>
            <a:pPr lvl="1"/>
            <a:endParaRPr lang="en-US" altLang="en-US" sz="2000" dirty="0"/>
          </a:p>
          <a:p>
            <a:pPr marL="0" indent="0">
              <a:buNone/>
            </a:pPr>
            <a:endParaRPr lang="en-US" altLang="en-US" sz="2000" dirty="0"/>
          </a:p>
        </p:txBody>
      </p:sp>
    </p:spTree>
    <p:extLst>
      <p:ext uri="{BB962C8B-B14F-4D97-AF65-F5344CB8AC3E}">
        <p14:creationId xmlns:p14="http://schemas.microsoft.com/office/powerpoint/2010/main" val="312610581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143838" y="365125"/>
            <a:ext cx="11209962" cy="864961"/>
          </a:xfrm>
        </p:spPr>
        <p:txBody>
          <a:bodyPr/>
          <a:lstStyle/>
          <a:p>
            <a:r>
              <a:rPr lang="en-GB" altLang="en-US" dirty="0"/>
              <a:t>Proposal</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143838" y="1459427"/>
            <a:ext cx="11842514" cy="4627084"/>
          </a:xfrm>
        </p:spPr>
        <p:txBody>
          <a:bodyPr/>
          <a:lstStyle/>
          <a:p>
            <a:r>
              <a:rPr lang="en-US" altLang="en-US" sz="2400" dirty="0"/>
              <a:t>Proposals</a:t>
            </a:r>
          </a:p>
          <a:p>
            <a:pPr lvl="1">
              <a:buClrTx/>
            </a:pPr>
            <a:r>
              <a:rPr lang="en-US" altLang="en-US" sz="2000" dirty="0"/>
              <a:t>Option-1: Allow in SA2 TR potential solutions to include support for multicast MBS reception optimization for RAN sharing. </a:t>
            </a:r>
          </a:p>
          <a:p>
            <a:pPr lvl="2"/>
            <a:r>
              <a:rPr lang="en-US" altLang="en-US" sz="1800" dirty="0"/>
              <a:t>Once RAN has made sufficient progress, like for broadcast services, conclude on the potential technical solutions for normative phase</a:t>
            </a:r>
          </a:p>
          <a:p>
            <a:pPr lvl="2"/>
            <a:r>
              <a:rPr lang="en-US" altLang="en-US" sz="1800" dirty="0"/>
              <a:t>In Option-1, the time plan for the study is expected to be extended by one quarter and 0.25 TU to allow solution submission and then use RAN alignment to provide normative CRs if a solution is agreed.</a:t>
            </a:r>
          </a:p>
          <a:p>
            <a:pPr lvl="2"/>
            <a:endParaRPr lang="en-US" altLang="en-US" sz="1600" dirty="0"/>
          </a:p>
          <a:p>
            <a:pPr lvl="1">
              <a:buClrTx/>
            </a:pPr>
            <a:r>
              <a:rPr lang="en-US" altLang="en-US" sz="2000" dirty="0"/>
              <a:t>Option-2: Include the multicast MBS reception optimization for RAN sharing in SA2 normative phase only as part of RAN3 alignment work, indicating to RAN/RAN3 that SA2 will align with RAN conclusion during normative phase as part of the normal cross SA2-RAN work.</a:t>
            </a:r>
          </a:p>
          <a:p>
            <a:pPr>
              <a:buFont typeface="Wingdings" panose="05000000000000000000" pitchFamily="2" charset="2"/>
              <a:buChar char="Ø"/>
            </a:pPr>
            <a:r>
              <a:rPr lang="en-US" altLang="en-US" sz="2000" dirty="0"/>
              <a:t>Ericsson has slight preference towards Option 1 as it allows early alignment, if any, with broadcast, which is being studied in SA2 and this approach also allows SA2 to provide input/feedback to RAN </a:t>
            </a:r>
            <a:r>
              <a:rPr lang="en-US" altLang="en-US" sz="2000"/>
              <a:t>work.</a:t>
            </a:r>
            <a:endParaRPr lang="en-US" altLang="en-US" sz="2000" dirty="0"/>
          </a:p>
          <a:p>
            <a:pPr>
              <a:buFont typeface="Wingdings" panose="05000000000000000000" pitchFamily="2" charset="2"/>
              <a:buChar char="Ø"/>
            </a:pPr>
            <a:r>
              <a:rPr lang="en-US" altLang="en-US" sz="2000" dirty="0"/>
              <a:t>Way Forward: come to an agreement to one of the above options and inform RAN &amp; WGs of SA2 decision</a:t>
            </a:r>
            <a:r>
              <a:rPr lang="en-US" altLang="en-US" sz="2400" dirty="0"/>
              <a:t>.</a:t>
            </a:r>
          </a:p>
          <a:p>
            <a:pPr marL="0" indent="0">
              <a:buNone/>
            </a:pPr>
            <a:endParaRPr lang="en-US" altLang="en-US" sz="2000" dirty="0"/>
          </a:p>
        </p:txBody>
      </p:sp>
    </p:spTree>
    <p:extLst>
      <p:ext uri="{BB962C8B-B14F-4D97-AF65-F5344CB8AC3E}">
        <p14:creationId xmlns:p14="http://schemas.microsoft.com/office/powerpoint/2010/main" val="192928176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B4021-9389-487B-A791-2257AF6274B8}"/>
              </a:ext>
            </a:extLst>
          </p:cNvPr>
          <p:cNvSpPr>
            <a:spLocks noGrp="1"/>
          </p:cNvSpPr>
          <p:nvPr>
            <p:ph type="ctrTitle"/>
          </p:nvPr>
        </p:nvSpPr>
        <p:spPr/>
        <p:txBody>
          <a:bodyPr/>
          <a:lstStyle/>
          <a:p>
            <a:r>
              <a:rPr lang="en-US" dirty="0"/>
              <a:t>Thank you</a:t>
            </a:r>
          </a:p>
        </p:txBody>
      </p:sp>
      <p:sp>
        <p:nvSpPr>
          <p:cNvPr id="3" name="Subtitle 2">
            <a:extLst>
              <a:ext uri="{FF2B5EF4-FFF2-40B4-BE49-F238E27FC236}">
                <a16:creationId xmlns:a16="http://schemas.microsoft.com/office/drawing/2014/main" id="{C611F30D-D0C4-4588-BDDC-621A6132E989}"/>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46820568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5525</TotalTime>
  <Words>489</Words>
  <Application>Microsoft Office PowerPoint</Application>
  <PresentationFormat>Widescreen</PresentationFormat>
  <Paragraphs>36</Paragraphs>
  <Slides>5</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Arial </vt:lpstr>
      <vt:lpstr>Calibri</vt:lpstr>
      <vt:lpstr>Calibri Light</vt:lpstr>
      <vt:lpstr>Times New Roman</vt:lpstr>
      <vt:lpstr>Wingdings</vt:lpstr>
      <vt:lpstr>Office Theme</vt:lpstr>
      <vt:lpstr>Discussion &amp; Way Forward on Resource Efficiency for Multicast MBS reception of  RAN Sharing</vt:lpstr>
      <vt:lpstr>Observations</vt:lpstr>
      <vt:lpstr>Discussion </vt:lpstr>
      <vt:lpstr>Proposal</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Shabnam Sultana</cp:lastModifiedBy>
  <cp:revision>618</cp:revision>
  <dcterms:created xsi:type="dcterms:W3CDTF">2010-02-05T13:52:04Z</dcterms:created>
  <dcterms:modified xsi:type="dcterms:W3CDTF">2022-09-30T14:28:09Z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