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9"/>
  </p:notesMasterIdLst>
  <p:handoutMasterIdLst>
    <p:handoutMasterId r:id="rId10"/>
  </p:handoutMasterIdLst>
  <p:sldIdLst>
    <p:sldId id="303" r:id="rId5"/>
    <p:sldId id="835" r:id="rId6"/>
    <p:sldId id="836" r:id="rId7"/>
    <p:sldId id="789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15" d="100"/>
          <a:sy n="115" d="100"/>
        </p:scale>
        <p:origin x="1797" y="63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commentAuthors" Target="commentAuthors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8/29/2022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8/29/2022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 SA WG2 Meeting #152E</a:t>
            </a: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Electronic meeting, 17 – 26 </a:t>
            </a:r>
            <a:r>
              <a:rPr lang="en-US" altLang="zh-CN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August</a:t>
            </a:r>
            <a:r>
              <a:rPr lang="de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2022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WG2#152E</a:t>
            </a:r>
            <a:r>
              <a:rPr lang="en-GB" altLang="de-DE" sz="1200" baseline="0" dirty="0">
                <a:solidFill>
                  <a:schemeClr val="bg1"/>
                </a:solidFill>
              </a:rPr>
              <a:t> Electronic meeting, 17 – 26 </a:t>
            </a:r>
            <a:r>
              <a:rPr lang="en-US" altLang="zh-CN" sz="1200" baseline="0" dirty="0">
                <a:solidFill>
                  <a:schemeClr val="bg1"/>
                </a:solidFill>
              </a:rPr>
              <a:t>August</a:t>
            </a:r>
            <a:r>
              <a:rPr lang="en-GB" altLang="de-DE" sz="1200" baseline="0" dirty="0">
                <a:solidFill>
                  <a:schemeClr val="bg1"/>
                </a:solidFill>
              </a:rPr>
              <a:t>, 2022</a:t>
            </a:r>
            <a:endParaRPr lang="en-GB" altLang="ko-KR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2022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zh-CN" b="1" dirty="0"/>
              <a:t>FS_</a:t>
            </a:r>
            <a:r>
              <a:rPr lang="en-US" altLang="zh-CN" b="1" dirty="0"/>
              <a:t>UPEAS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/>
            </a:br>
            <a:r>
              <a:rPr lang="en-US" altLang="zh-CN" sz="1800" b="1"/>
              <a:t>Yan Han</a:t>
            </a:r>
            <a:endParaRPr lang="en-US" altLang="en-US" sz="1800" b="1"/>
          </a:p>
          <a:p>
            <a:pPr>
              <a:lnSpc>
                <a:spcPct val="80000"/>
              </a:lnSpc>
            </a:pPr>
            <a:r>
              <a:rPr lang="en-US" altLang="zh-CN" sz="1800" b="1">
                <a:latin typeface="Arial" panose="020B0604020202020204" pitchFamily="34" charset="0"/>
              </a:rPr>
              <a:t>China Mobile</a:t>
            </a:r>
            <a:endParaRPr lang="en-GB" altLang="en-US" sz="2000" b="1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S2-2206985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pPr algn="l"/>
            <a:r>
              <a:rPr lang="en-GB" altLang="zh-CN" sz="2800" b="1" dirty="0"/>
              <a:t>FS_</a:t>
            </a:r>
            <a:r>
              <a:rPr lang="en-US" altLang="zh-CN" sz="2800" b="1" dirty="0"/>
              <a:t>UPEAS </a:t>
            </a:r>
            <a:r>
              <a:rPr lang="en-US" altLang="de-DE" sz="2800" b="1" dirty="0"/>
              <a:t>status after SA2#152E (1/2)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04555"/>
            <a:ext cx="8695692" cy="4033652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en-US" altLang="zh-CN" sz="1800" b="1" dirty="0">
                <a:ea typeface="+mn-ea"/>
                <a:cs typeface="+mn-cs"/>
              </a:rPr>
              <a:t>General</a:t>
            </a:r>
            <a:endParaRPr lang="de-DE" altLang="de-DE" sz="18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kern="0" dirty="0"/>
              <a:t>TR 23.700-62 v.0.4.0 was created based on approved contributions.</a:t>
            </a:r>
            <a:endParaRPr lang="en-US" altLang="ko-KR" sz="1400" dirty="0"/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Total TUs requested for Study phase in 2022 is 3.25, 1 TU used in SA2#152E and 0.25 TUs remaining.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kern="0" dirty="0"/>
              <a:t>16 contributions agreed (including 1 general issue, 10 updated solutions, 3 new solutions,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and</a:t>
            </a:r>
            <a:r>
              <a:rPr lang="zh-CN" altLang="en-US" sz="1400" kern="0" dirty="0"/>
              <a:t> </a:t>
            </a:r>
            <a:r>
              <a:rPr lang="en-US" altLang="zh-CN" sz="1400" kern="0" dirty="0"/>
              <a:t>2</a:t>
            </a:r>
            <a:r>
              <a:rPr lang="zh-CN" altLang="en-US" sz="1400" kern="0" dirty="0"/>
              <a:t> </a:t>
            </a:r>
            <a:r>
              <a:rPr lang="en-US" altLang="zh-CN" sz="1400" kern="0" dirty="0" err="1"/>
              <a:t>evaluations&amp;conclusions</a:t>
            </a:r>
            <a:r>
              <a:rPr lang="en-US" altLang="de-DE" sz="1400" kern="0" dirty="0"/>
              <a:t>). 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kern="0" dirty="0"/>
              <a:t>NEW WID proposal S2-2206455 (UPEAS) was agreed. 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de-DE" sz="1400" kern="0" dirty="0"/>
              <a:t>TR 23.700-62 was sent to plenary for information.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en-US" altLang="de-DE" sz="1800" b="1" kern="0" dirty="0"/>
              <a:t>Key Issue1: Support UPF expose information to other NFs</a:t>
            </a:r>
            <a:endParaRPr lang="de-DE" altLang="zh-CN" sz="14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srgbClr val="000000"/>
                </a:solidFill>
              </a:rPr>
              <a:t>2 solutions were updated, </a:t>
            </a:r>
            <a:r>
              <a:rPr lang="en-GB" altLang="zh-CN" sz="1400" dirty="0">
                <a:ea typeface="宋体"/>
                <a:cs typeface="Times New Roman"/>
              </a:rPr>
              <a:t>1 </a:t>
            </a:r>
            <a:r>
              <a:rPr lang="en-GB" altLang="zh-CN" sz="1400" dirty="0" err="1">
                <a:ea typeface="宋体"/>
                <a:cs typeface="Times New Roman"/>
              </a:rPr>
              <a:t>Evaluations&amp;conclusions</a:t>
            </a:r>
            <a:r>
              <a:rPr lang="en-GB" altLang="zh-CN" sz="1400" dirty="0">
                <a:ea typeface="宋体"/>
                <a:cs typeface="Times New Roman"/>
              </a:rPr>
              <a:t> on KI#1 was agreed including initial conclusions</a:t>
            </a:r>
            <a:r>
              <a:rPr lang="en-US" altLang="zh-CN" sz="1400" dirty="0">
                <a:solidFill>
                  <a:srgbClr val="000000"/>
                </a:solidFill>
              </a:rPr>
              <a:t>.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>
                <a:solidFill>
                  <a:srgbClr val="000000"/>
                </a:solidFill>
              </a:rPr>
              <a:t>Next step: </a:t>
            </a:r>
            <a:r>
              <a:rPr lang="de-DE" altLang="de-DE" sz="1400" dirty="0">
                <a:solidFill>
                  <a:srgbClr val="000000"/>
                </a:solidFill>
              </a:rPr>
              <a:t>Continue the conclusion work </a:t>
            </a:r>
            <a:r>
              <a:rPr lang="en-US" altLang="de-DE" sz="1400" dirty="0"/>
              <a:t>and start the normative work</a:t>
            </a:r>
            <a:r>
              <a:rPr lang="de-DE" altLang="de-DE" sz="1400" dirty="0"/>
              <a:t> per conclusion</a:t>
            </a:r>
            <a:r>
              <a:rPr lang="de-DE" altLang="de-DE" sz="1400" dirty="0">
                <a:solidFill>
                  <a:srgbClr val="000000"/>
                </a:solidFill>
              </a:rPr>
              <a:t>.</a:t>
            </a:r>
            <a:endParaRPr lang="de-DE" altLang="zh-CN" sz="140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zh-CN" sz="1800" b="1" kern="0" dirty="0"/>
              <a:t>Key Issue2: </a:t>
            </a:r>
            <a:r>
              <a:rPr lang="en-US" altLang="zh-CN" sz="1800" b="1" kern="0" dirty="0"/>
              <a:t>Study UPF event exposure service registration and discovery</a:t>
            </a:r>
            <a:endParaRPr lang="de-DE" altLang="zh-CN" sz="1800" b="1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srgbClr val="000000"/>
                </a:solidFill>
              </a:rPr>
              <a:t>3 new solutions were included in the TR, 9 solutions were updated, </a:t>
            </a:r>
            <a:r>
              <a:rPr lang="en-GB" altLang="zh-CN" sz="1400" dirty="0">
                <a:ea typeface="宋体"/>
                <a:cs typeface="Times New Roman"/>
              </a:rPr>
              <a:t>1 </a:t>
            </a:r>
            <a:r>
              <a:rPr lang="en-GB" altLang="zh-CN" sz="1400" dirty="0" err="1">
                <a:ea typeface="宋体"/>
                <a:cs typeface="Times New Roman"/>
              </a:rPr>
              <a:t>Evaluations&amp;conclusions</a:t>
            </a:r>
            <a:r>
              <a:rPr lang="en-GB" altLang="zh-CN" sz="1400" dirty="0">
                <a:ea typeface="宋体"/>
                <a:cs typeface="Times New Roman"/>
              </a:rPr>
              <a:t> on KI#2 was agreed including initial conclusions</a:t>
            </a:r>
            <a:r>
              <a:rPr lang="en-US" altLang="zh-CN" sz="1400" dirty="0">
                <a:solidFill>
                  <a:srgbClr val="000000"/>
                </a:solidFill>
              </a:rPr>
              <a:t>.</a:t>
            </a:r>
            <a:r>
              <a:rPr lang="de-DE" altLang="de-DE" sz="1400" b="1" dirty="0">
                <a:solidFill>
                  <a:srgbClr val="000000"/>
                </a:solidFill>
              </a:rPr>
              <a:t> 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de-DE" altLang="de-DE" sz="1400" b="1" dirty="0">
                <a:solidFill>
                  <a:srgbClr val="000000"/>
                </a:solidFill>
              </a:rPr>
              <a:t>Next step: </a:t>
            </a:r>
            <a:r>
              <a:rPr lang="de-DE" altLang="de-DE" sz="1400" dirty="0">
                <a:solidFill>
                  <a:srgbClr val="000000"/>
                </a:solidFill>
              </a:rPr>
              <a:t>Continue the evaluation and conclusion work </a:t>
            </a:r>
            <a:r>
              <a:rPr lang="en-US" altLang="de-DE" sz="1400" dirty="0"/>
              <a:t>and start the normative work</a:t>
            </a:r>
            <a:r>
              <a:rPr lang="de-DE" altLang="de-DE" sz="1400" dirty="0"/>
              <a:t> per conclusion</a:t>
            </a:r>
            <a:r>
              <a:rPr lang="de-DE" altLang="de-DE" sz="1400" dirty="0">
                <a:solidFill>
                  <a:srgbClr val="000000"/>
                </a:solidFill>
              </a:rPr>
              <a:t>.</a:t>
            </a:r>
            <a:endParaRPr lang="de-DE" altLang="zh-CN" sz="140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General Issue:</a:t>
            </a:r>
          </a:p>
          <a:p>
            <a:pPr lvl="1">
              <a:lnSpc>
                <a:spcPts val="13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Remove the UPF impacts related with monitoring retransmitted packets</a:t>
            </a:r>
            <a:r>
              <a:rPr lang="zh-CN" altLang="en-US" sz="1400" dirty="0"/>
              <a:t> </a:t>
            </a:r>
            <a:r>
              <a:rPr lang="en-US" altLang="zh-CN" sz="1400" dirty="0"/>
              <a:t>/</a:t>
            </a:r>
            <a:r>
              <a:rPr lang="zh-CN" altLang="en-US" sz="1400" dirty="0"/>
              <a:t> </a:t>
            </a:r>
            <a:r>
              <a:rPr lang="en-US" altLang="zh-CN" sz="1400" dirty="0"/>
              <a:t>frames</a:t>
            </a:r>
            <a:r>
              <a:rPr lang="en-GB" altLang="zh-CN" sz="1400" dirty="0"/>
              <a:t>.</a:t>
            </a:r>
          </a:p>
          <a:p>
            <a:pPr marL="45720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zh-CN" sz="140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20335330"/>
              </p:ext>
            </p:extLst>
          </p:nvPr>
        </p:nvGraphicFramePr>
        <p:xfrm>
          <a:off x="218574" y="1377122"/>
          <a:ext cx="8810067" cy="106690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UPEAS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UPF enhancement for Exposure And SBA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 &gt;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SP-211652</a:t>
                      </a:r>
                    </a:p>
                    <a:p>
                      <a:pPr algn="ctr"/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</a:p>
                    <a:p>
                      <a:pPr algn="ctr"/>
                      <a:r>
                        <a:rPr kumimoji="0" lang="en-US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SP-220417</a:t>
                      </a:r>
                      <a:endParaRPr lang="en-US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81419977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pPr algn="l"/>
            <a:r>
              <a:rPr lang="en-GB" altLang="zh-CN" sz="2800" b="1" dirty="0"/>
              <a:t>FS_</a:t>
            </a:r>
            <a:r>
              <a:rPr lang="en-US" altLang="zh-CN" sz="2800" b="1" dirty="0"/>
              <a:t>UPEAS </a:t>
            </a:r>
            <a:r>
              <a:rPr lang="en-US" altLang="de-DE" sz="2800" b="1" dirty="0"/>
              <a:t>status after SA2#152E (2/2)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1194956"/>
            <a:ext cx="8695692" cy="5057798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2"/>
              </a:buBlip>
            </a:pPr>
            <a:r>
              <a:rPr lang="en-US" altLang="zh-CN" sz="1600" b="1" dirty="0"/>
              <a:t>RAN impacts and dependencies</a:t>
            </a:r>
            <a:r>
              <a:rPr lang="en-US" altLang="zh-CN" sz="1600" dirty="0"/>
              <a:t>:</a:t>
            </a:r>
            <a:endParaRPr lang="de-DE" altLang="zh-CN" sz="1600" dirty="0"/>
          </a:p>
          <a:p>
            <a:pPr lvl="1">
              <a:lnSpc>
                <a:spcPts val="15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 </a:t>
            </a:r>
            <a:endParaRPr lang="de-DE" altLang="zh-CN" sz="1600" b="1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600" b="1" dirty="0"/>
              <a:t>Other WG dependencies</a:t>
            </a:r>
          </a:p>
          <a:p>
            <a:pPr lvl="1">
              <a:lnSpc>
                <a:spcPts val="15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  <a:endParaRPr lang="de-DE" altLang="zh-CN" sz="1400" dirty="0"/>
          </a:p>
          <a:p>
            <a:pPr lvl="0"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dirty="0"/>
              <a:t>Contentious Issue</a:t>
            </a:r>
            <a:r>
              <a:rPr lang="de-DE" altLang="zh-CN" sz="1800" dirty="0"/>
              <a:t>:</a:t>
            </a:r>
          </a:p>
          <a:p>
            <a:pPr lvl="1">
              <a:lnSpc>
                <a:spcPts val="1500"/>
              </a:lnSpc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de-DE" altLang="zh-CN" sz="1800" b="1" dirty="0"/>
              <a:t>Focus for the Next Meeting (SA2#153E)</a:t>
            </a:r>
            <a:r>
              <a:rPr lang="de-DE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Resolve ENs for solutions; finalize the solution evaluation and conclusion for KI#1 and KI#2; </a:t>
            </a:r>
            <a:r>
              <a:rPr lang="en-US" altLang="en-US" sz="1400" dirty="0"/>
              <a:t>start normative work (if possible); TR to be sent for approval</a:t>
            </a:r>
            <a:r>
              <a:rPr lang="en-US" altLang="zh-CN" sz="1400" dirty="0"/>
              <a:t>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300"/>
              </a:spcAft>
              <a:buClrTx/>
              <a:buSzTx/>
              <a:buFontTx/>
              <a:buBlip>
                <a:blip r:embed="rId2"/>
              </a:buBlip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Overall Plan</a:t>
            </a:r>
            <a:r>
              <a:rPr kumimoji="0" lang="en-US" altLang="zh-CN" sz="18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:</a:t>
            </a:r>
            <a:endParaRPr lang="en-US" altLang="zh-CN" sz="1400" dirty="0"/>
          </a:p>
          <a:p>
            <a:pPr lvl="1">
              <a:lnSpc>
                <a:spcPts val="1300"/>
              </a:lnSpc>
            </a:pPr>
            <a:endParaRPr lang="en-US" altLang="en-US" sz="1400" dirty="0"/>
          </a:p>
          <a:p>
            <a:pPr marL="457200" lvl="1" indent="0">
              <a:lnSpc>
                <a:spcPts val="1300"/>
              </a:lnSpc>
              <a:buNone/>
            </a:pPr>
            <a:endParaRPr lang="en-US" altLang="en-US" sz="1400" dirty="0"/>
          </a:p>
          <a:p>
            <a:pPr lvl="1">
              <a:lnSpc>
                <a:spcPts val="1300"/>
              </a:lnSpc>
            </a:pPr>
            <a:endParaRPr lang="en-US" altLang="en-US" sz="1400" dirty="0"/>
          </a:p>
          <a:p>
            <a:pPr lvl="1">
              <a:lnSpc>
                <a:spcPts val="1300"/>
              </a:lnSpc>
            </a:pPr>
            <a:endParaRPr lang="en-US" altLang="en-US" sz="1400" dirty="0"/>
          </a:p>
          <a:p>
            <a:pPr lvl="1">
              <a:lnSpc>
                <a:spcPts val="1300"/>
              </a:lnSpc>
            </a:pPr>
            <a:r>
              <a:rPr lang="en-US" altLang="en-US" sz="1300" dirty="0"/>
              <a:t>SA2#149e, Feb (0.5TU): </a:t>
            </a:r>
            <a:r>
              <a:rPr lang="en-US" altLang="zh-CN" sz="1300" dirty="0"/>
              <a:t>TR skeleton, scope, Arch assumptions and requirements, and KIs</a:t>
            </a:r>
            <a:endParaRPr lang="en-US" altLang="en-US" sz="1300" dirty="0"/>
          </a:p>
          <a:p>
            <a:pPr lvl="1">
              <a:lnSpc>
                <a:spcPts val="1300"/>
              </a:lnSpc>
            </a:pPr>
            <a:r>
              <a:rPr lang="en-US" altLang="en-US" sz="1300" dirty="0"/>
              <a:t>SA2#150e, Apr (0.5TU): last chance for new KIs; solutions discussion</a:t>
            </a:r>
          </a:p>
          <a:p>
            <a:pPr lvl="1">
              <a:lnSpc>
                <a:spcPts val="1300"/>
              </a:lnSpc>
            </a:pPr>
            <a:r>
              <a:rPr lang="en-US" altLang="en-US" sz="1300" dirty="0"/>
              <a:t>SA2#151e, May (1TU): solutions discussion</a:t>
            </a:r>
          </a:p>
          <a:p>
            <a:pPr lvl="1">
              <a:lnSpc>
                <a:spcPts val="1200"/>
              </a:lnSpc>
            </a:pPr>
            <a:r>
              <a:rPr lang="en-US" altLang="en-US" sz="1300" dirty="0"/>
              <a:t>SA2#152e, Aug (1TU): solutions discussion, start solution evaluation and conclusion; </a:t>
            </a:r>
            <a:r>
              <a:rPr lang="en-US" altLang="zh-CN" sz="1300" dirty="0"/>
              <a:t>send TR for information; potential WID discussion and approval (if possible)</a:t>
            </a:r>
          </a:p>
          <a:p>
            <a:pPr lvl="1">
              <a:lnSpc>
                <a:spcPts val="1200"/>
              </a:lnSpc>
            </a:pPr>
            <a:r>
              <a:rPr lang="en-US" altLang="en-US" sz="1300" dirty="0"/>
              <a:t>SA2#153e, Oct (1TU): Solution update (</a:t>
            </a:r>
            <a:r>
              <a:rPr lang="en-US" altLang="en-US" sz="1300" dirty="0">
                <a:solidFill>
                  <a:srgbClr val="FF0000"/>
                </a:solidFill>
              </a:rPr>
              <a:t>No new solutions</a:t>
            </a:r>
            <a:r>
              <a:rPr lang="en-US" altLang="en-US" sz="1300" dirty="0"/>
              <a:t>); </a:t>
            </a:r>
            <a:r>
              <a:rPr lang="en-US" altLang="zh-CN" sz="1300" dirty="0"/>
              <a:t>finalize the conclusion; </a:t>
            </a:r>
            <a:r>
              <a:rPr lang="en-US" altLang="en-US" sz="1300" dirty="0"/>
              <a:t>start normative work </a:t>
            </a:r>
            <a:r>
              <a:rPr lang="en-US" altLang="zh-CN" sz="1300" dirty="0"/>
              <a:t>(if possible)</a:t>
            </a:r>
          </a:p>
          <a:p>
            <a:pPr lvl="1">
              <a:lnSpc>
                <a:spcPts val="1200"/>
              </a:lnSpc>
            </a:pPr>
            <a:r>
              <a:rPr lang="en-US" altLang="en-US" sz="1300" dirty="0"/>
              <a:t>SA2#154AH, Jan (1TU): </a:t>
            </a:r>
            <a:r>
              <a:rPr lang="en-US" altLang="zh-CN" sz="1300" dirty="0"/>
              <a:t>normative work</a:t>
            </a:r>
          </a:p>
          <a:p>
            <a:pPr lvl="1">
              <a:lnSpc>
                <a:spcPts val="1200"/>
              </a:lnSpc>
            </a:pPr>
            <a:r>
              <a:rPr lang="en-US" altLang="en-US" sz="1300" dirty="0"/>
              <a:t>SA2#155e, Feb (0.5TU): </a:t>
            </a:r>
            <a:r>
              <a:rPr lang="en-US" altLang="zh-CN" sz="1300" dirty="0"/>
              <a:t>normative work</a:t>
            </a:r>
            <a:endParaRPr lang="en-US" altLang="en-US" sz="1300" dirty="0"/>
          </a:p>
          <a:p>
            <a:pPr lvl="1"/>
            <a:endParaRPr lang="en-US" altLang="zh-CN" sz="1400" dirty="0"/>
          </a:p>
          <a:p>
            <a:pPr lvl="1"/>
            <a:endParaRPr lang="en-US" altLang="zh-CN" sz="1400" dirty="0"/>
          </a:p>
          <a:p>
            <a:pPr lvl="1"/>
            <a:endParaRPr lang="en-US" altLang="zh-CN" sz="1400" dirty="0"/>
          </a:p>
          <a:p>
            <a:pPr marL="457200" lvl="1" indent="0">
              <a:buNone/>
            </a:pPr>
            <a:endParaRPr lang="en-US" altLang="zh-CN" sz="1400" dirty="0"/>
          </a:p>
          <a:p>
            <a:pPr lvl="1">
              <a:spcBef>
                <a:spcPts val="0"/>
              </a:spcBef>
              <a:spcAft>
                <a:spcPts val="300"/>
              </a:spcAft>
            </a:pPr>
            <a:endParaRPr lang="de-DE" altLang="zh-CN" sz="1400" dirty="0"/>
          </a:p>
        </p:txBody>
      </p:sp>
      <p:graphicFrame>
        <p:nvGraphicFramePr>
          <p:cNvPr id="6" name="Table 2">
            <a:extLst>
              <a:ext uri="{FF2B5EF4-FFF2-40B4-BE49-F238E27FC236}">
                <a16:creationId xmlns:a16="http://schemas.microsoft.com/office/drawing/2014/main" id="{4D1DB4F7-108A-4A65-A6CA-35556320296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3550128"/>
              </p:ext>
            </p:extLst>
          </p:nvPr>
        </p:nvGraphicFramePr>
        <p:xfrm>
          <a:off x="765705" y="3828010"/>
          <a:ext cx="7881504" cy="83339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92155">
                  <a:extLst>
                    <a:ext uri="{9D8B030D-6E8A-4147-A177-3AD203B41FA5}">
                      <a16:colId xmlns:a16="http://schemas.microsoft.com/office/drawing/2014/main" val="4005753941"/>
                    </a:ext>
                  </a:extLst>
                </a:gridCol>
                <a:gridCol w="735755">
                  <a:extLst>
                    <a:ext uri="{9D8B030D-6E8A-4147-A177-3AD203B41FA5}">
                      <a16:colId xmlns:a16="http://schemas.microsoft.com/office/drawing/2014/main" val="560377742"/>
                    </a:ext>
                  </a:extLst>
                </a:gridCol>
                <a:gridCol w="746904">
                  <a:extLst>
                    <a:ext uri="{9D8B030D-6E8A-4147-A177-3AD203B41FA5}">
                      <a16:colId xmlns:a16="http://schemas.microsoft.com/office/drawing/2014/main" val="1777870268"/>
                    </a:ext>
                  </a:extLst>
                </a:gridCol>
                <a:gridCol w="590835">
                  <a:extLst>
                    <a:ext uri="{9D8B030D-6E8A-4147-A177-3AD203B41FA5}">
                      <a16:colId xmlns:a16="http://schemas.microsoft.com/office/drawing/2014/main" val="3099781356"/>
                    </a:ext>
                  </a:extLst>
                </a:gridCol>
                <a:gridCol w="535095">
                  <a:extLst>
                    <a:ext uri="{9D8B030D-6E8A-4147-A177-3AD203B41FA5}">
                      <a16:colId xmlns:a16="http://schemas.microsoft.com/office/drawing/2014/main" val="4073129191"/>
                    </a:ext>
                  </a:extLst>
                </a:gridCol>
                <a:gridCol w="535095">
                  <a:extLst>
                    <a:ext uri="{9D8B030D-6E8A-4147-A177-3AD203B41FA5}">
                      <a16:colId xmlns:a16="http://schemas.microsoft.com/office/drawing/2014/main" val="241026050"/>
                    </a:ext>
                  </a:extLst>
                </a:gridCol>
                <a:gridCol w="535095">
                  <a:extLst>
                    <a:ext uri="{9D8B030D-6E8A-4147-A177-3AD203B41FA5}">
                      <a16:colId xmlns:a16="http://schemas.microsoft.com/office/drawing/2014/main" val="1001182748"/>
                    </a:ext>
                  </a:extLst>
                </a:gridCol>
                <a:gridCol w="535095">
                  <a:extLst>
                    <a:ext uri="{9D8B030D-6E8A-4147-A177-3AD203B41FA5}">
                      <a16:colId xmlns:a16="http://schemas.microsoft.com/office/drawing/2014/main" val="1202822553"/>
                    </a:ext>
                  </a:extLst>
                </a:gridCol>
                <a:gridCol w="621977">
                  <a:extLst>
                    <a:ext uri="{9D8B030D-6E8A-4147-A177-3AD203B41FA5}">
                      <a16:colId xmlns:a16="http://schemas.microsoft.com/office/drawing/2014/main" val="2855052040"/>
                    </a:ext>
                  </a:extLst>
                </a:gridCol>
                <a:gridCol w="448213">
                  <a:extLst>
                    <a:ext uri="{9D8B030D-6E8A-4147-A177-3AD203B41FA5}">
                      <a16:colId xmlns:a16="http://schemas.microsoft.com/office/drawing/2014/main" val="161785237"/>
                    </a:ext>
                  </a:extLst>
                </a:gridCol>
                <a:gridCol w="535095">
                  <a:extLst>
                    <a:ext uri="{9D8B030D-6E8A-4147-A177-3AD203B41FA5}">
                      <a16:colId xmlns:a16="http://schemas.microsoft.com/office/drawing/2014/main" val="2301542961"/>
                    </a:ext>
                  </a:extLst>
                </a:gridCol>
                <a:gridCol w="535095">
                  <a:extLst>
                    <a:ext uri="{9D8B030D-6E8A-4147-A177-3AD203B41FA5}">
                      <a16:colId xmlns:a16="http://schemas.microsoft.com/office/drawing/2014/main" val="833483613"/>
                    </a:ext>
                  </a:extLst>
                </a:gridCol>
                <a:gridCol w="535095">
                  <a:extLst>
                    <a:ext uri="{9D8B030D-6E8A-4147-A177-3AD203B41FA5}">
                      <a16:colId xmlns:a16="http://schemas.microsoft.com/office/drawing/2014/main" val="3950445408"/>
                    </a:ext>
                  </a:extLst>
                </a:gridCol>
              </a:tblGrid>
              <a:tr h="46664"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endParaRPr lang="en-US" sz="900" dirty="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>
                    <a:noFill/>
                  </a:tcPr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Feb,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Apr,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May,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Aug,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Oct, 22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Nov, 22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Jan, 23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Feb, 23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endParaRPr lang="en-US" sz="900"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3765011722"/>
                  </a:ext>
                </a:extLst>
              </a:tr>
              <a:tr h="284753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SID/WID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Study  TU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Normative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#149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#150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#151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#152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#153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#154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#154AH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#155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>
                          <a:effectLst/>
                        </a:rPr>
                        <a:t>Total TU</a:t>
                      </a:r>
                      <a:endParaRPr lang="en-US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2570883347"/>
                  </a:ext>
                </a:extLst>
              </a:tr>
              <a:tr h="266346">
                <a:tc>
                  <a:txBody>
                    <a:bodyPr/>
                    <a:lstStyle/>
                    <a:p>
                      <a:pPr marL="0" marR="0" algn="ct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FS_UPEAS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3.25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2.25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5.5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0.5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effectLst/>
                        </a:rPr>
                        <a:t>1</a:t>
                      </a:r>
                      <a:endParaRPr lang="en-US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900" dirty="0">
                          <a:effectLst/>
                        </a:rPr>
                        <a:t>1 (0.25+</a:t>
                      </a:r>
                      <a:r>
                        <a:rPr lang="en-US" altLang="zh-CN" sz="900" dirty="0">
                          <a:solidFill>
                            <a:srgbClr val="FF0000"/>
                          </a:solidFill>
                          <a:effectLst/>
                        </a:rPr>
                        <a:t>0.75</a:t>
                      </a:r>
                      <a:r>
                        <a:rPr lang="en-US" altLang="zh-CN" sz="900" dirty="0">
                          <a:effectLst/>
                        </a:rPr>
                        <a:t>)</a:t>
                      </a:r>
                      <a:endParaRPr lang="en-US" altLang="zh-CN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altLang="zh-CN" sz="1000" dirty="0">
                          <a:solidFill>
                            <a:srgbClr val="FF0000"/>
                          </a:solidFill>
                          <a:effectLst/>
                        </a:rPr>
                        <a:t>0</a:t>
                      </a:r>
                      <a:endParaRPr lang="en-US" altLang="zh-CN" sz="105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1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solidFill>
                            <a:srgbClr val="FF0000"/>
                          </a:solidFill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</a:rPr>
                        <a:t>0.5</a:t>
                      </a:r>
                    </a:p>
                  </a:txBody>
                  <a:tcPr marL="64069" marR="64069" marT="0" marB="0" anchor="b"/>
                </a:tc>
                <a:tc>
                  <a:txBody>
                    <a:bodyPr/>
                    <a:lstStyle/>
                    <a:p>
                      <a:pPr marL="0" marR="0" algn="r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900" dirty="0">
                          <a:solidFill>
                            <a:srgbClr val="FF0000"/>
                          </a:solidFill>
                          <a:effectLst/>
                        </a:rPr>
                        <a:t>5.5</a:t>
                      </a:r>
                      <a:endParaRPr lang="en-US" sz="1000" dirty="0">
                        <a:solidFill>
                          <a:srgbClr val="FF0000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4069" marR="64069" marT="0" marB="0" anchor="b"/>
                </a:tc>
                <a:extLst>
                  <a:ext uri="{0D108BD9-81ED-4DB2-BD59-A6C34878D82A}">
                    <a16:rowId xmlns:a16="http://schemas.microsoft.com/office/drawing/2014/main" val="81623512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988281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ED52C4-5430-4D56-8D2A-947A8B15DB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8950" y="228600"/>
            <a:ext cx="6827838" cy="675167"/>
          </a:xfrm>
        </p:spPr>
        <p:txBody>
          <a:bodyPr/>
          <a:lstStyle/>
          <a:p>
            <a:pPr algn="l"/>
            <a:r>
              <a:rPr lang="en-GB" altLang="zh-CN" sz="2800" b="1" dirty="0"/>
              <a:t>FS_</a:t>
            </a:r>
            <a:r>
              <a:rPr lang="en-US" altLang="zh-CN" sz="2800" b="1" dirty="0"/>
              <a:t>UPEAS </a:t>
            </a:r>
            <a:r>
              <a:rPr lang="en-US" altLang="de-DE" sz="2800" b="1" dirty="0"/>
              <a:t>status </a:t>
            </a:r>
            <a:r>
              <a:rPr lang="en-US" altLang="zh-CN" sz="2800" b="1" dirty="0"/>
              <a:t>at</a:t>
            </a:r>
            <a:r>
              <a:rPr lang="en-US" altLang="de-DE" sz="2800" b="1" dirty="0"/>
              <a:t> SA#97e</a:t>
            </a:r>
            <a:endParaRPr lang="en-US" dirty="0"/>
          </a:p>
        </p:txBody>
      </p:sp>
      <p:sp>
        <p:nvSpPr>
          <p:cNvPr id="5" name="Content Placeholder 7">
            <a:extLst>
              <a:ext uri="{FF2B5EF4-FFF2-40B4-BE49-F238E27FC236}">
                <a16:creationId xmlns:a16="http://schemas.microsoft.com/office/drawing/2014/main" id="{15D28A3F-B4FD-414F-9637-F7C890005039}"/>
              </a:ext>
            </a:extLst>
          </p:cNvPr>
          <p:cNvSpPr txBox="1">
            <a:spLocks/>
          </p:cNvSpPr>
          <p:nvPr/>
        </p:nvSpPr>
        <p:spPr>
          <a:xfrm>
            <a:off x="230594" y="2471056"/>
            <a:ext cx="8695692" cy="3781697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2"/>
              </a:buBlip>
            </a:pPr>
            <a:r>
              <a:rPr lang="de-DE" altLang="de-DE" sz="1800" b="1" dirty="0">
                <a:ea typeface="+mn-ea"/>
                <a:cs typeface="+mn-cs"/>
              </a:rPr>
              <a:t>Progress since SA#96e: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dirty="0"/>
              <a:t>3 new solutions and 10 solution update are agreed.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400" kern="0" dirty="0">
                <a:ea typeface="+mn-ea"/>
                <a:cs typeface="+mn-cs"/>
              </a:rPr>
              <a:t>TR 23.700-62 v0.4.0 generated based on the agreed contributions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kern="0" dirty="0">
                <a:cs typeface="+mn-cs"/>
              </a:rPr>
              <a:t>TR 23.700-62 v0.4.0 for FS_UPEAS is sent to TSG SA#97e for information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400" kern="0" dirty="0">
                <a:cs typeface="+mn-cs"/>
              </a:rPr>
              <a:t>New WID for UPEAS is sent to TSG SA#97e for approval</a:t>
            </a:r>
            <a:endParaRPr lang="en-US" altLang="ko-KR" sz="1400" dirty="0"/>
          </a:p>
          <a:p>
            <a:pPr>
              <a:spcBef>
                <a:spcPts val="0"/>
              </a:spcBef>
              <a:spcAft>
                <a:spcPts val="300"/>
              </a:spcAft>
            </a:pPr>
            <a:r>
              <a:rPr lang="en-US" altLang="zh-CN" sz="1800" b="1" dirty="0"/>
              <a:t>RAN impacts and dependencies</a:t>
            </a:r>
            <a:r>
              <a:rPr lang="en-US" altLang="zh-CN" sz="1800" dirty="0"/>
              <a:t>: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zh-CN" sz="1400" dirty="0"/>
              <a:t>None.</a:t>
            </a:r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altLang="zh-CN" sz="1800" b="1" dirty="0"/>
              <a:t>Next steps:</a:t>
            </a:r>
            <a:endParaRPr lang="en-US" altLang="zh-CN" sz="14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Resolve ENs for solutions.</a:t>
            </a:r>
            <a:endParaRPr lang="en-US" altLang="zh-CN" sz="1400" kern="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kern="0" dirty="0"/>
              <a:t>Finalize </a:t>
            </a:r>
            <a:r>
              <a:rPr lang="en-US" altLang="zh-CN" sz="1400" dirty="0"/>
              <a:t>the solution evaluation and conclusion for KI#1 and KI#2</a:t>
            </a:r>
            <a:r>
              <a:rPr lang="en-US" altLang="zh-CN" sz="1400" kern="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/>
              <a:t>Start normative work</a:t>
            </a:r>
            <a:r>
              <a:rPr lang="en-US" altLang="en-US" sz="14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en-US" sz="1400" dirty="0"/>
              <a:t>TR to be sent for approval</a:t>
            </a:r>
            <a:r>
              <a:rPr lang="en-US" altLang="zh-CN" sz="1400" dirty="0"/>
              <a:t>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endParaRPr lang="de-DE" altLang="zh-CN" sz="1400" dirty="0">
              <a:solidFill>
                <a:srgbClr val="000000"/>
              </a:solidFill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endParaRPr lang="en-US" altLang="zh-CN" sz="1600" kern="0" dirty="0"/>
          </a:p>
        </p:txBody>
      </p:sp>
      <p:graphicFrame>
        <p:nvGraphicFramePr>
          <p:cNvPr id="7" name="Content Placeholder 8">
            <a:extLst>
              <a:ext uri="{FF2B5EF4-FFF2-40B4-BE49-F238E27FC236}">
                <a16:creationId xmlns:a16="http://schemas.microsoft.com/office/drawing/2014/main" id="{8E7B86D5-0B56-4201-87AC-24C0DDEF5E75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05698561"/>
              </p:ext>
            </p:extLst>
          </p:nvPr>
        </p:nvGraphicFramePr>
        <p:xfrm>
          <a:off x="218574" y="1377122"/>
          <a:ext cx="8810067" cy="106690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58301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46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4808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1920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09513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GB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FS_</a:t>
                      </a: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UPEAS</a:t>
                      </a:r>
                      <a:endParaRPr lang="en-US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400" b="1" i="0" u="none" strike="noStrike" kern="1200" dirty="0">
                          <a:solidFill>
                            <a:schemeClr val="bg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Study on UPF enhancement for Exposure And SBA</a:t>
                      </a:r>
                      <a:endParaRPr lang="de-DE" sz="1400" b="1" i="0" u="none" strike="noStrike" kern="1200" dirty="0">
                        <a:solidFill>
                          <a:schemeClr val="bg1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60% &gt;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80%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4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Dec, 22</a:t>
                      </a:r>
                      <a:endParaRPr kumimoji="0" lang="en-US" sz="1400" b="1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white"/>
                        </a:solidFill>
                        <a:effectLst/>
                        <a:uLnTx/>
                        <a:uFillTx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SP-211652</a:t>
                      </a:r>
                    </a:p>
                    <a:p>
                      <a:pPr algn="ctr"/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-&gt;</a:t>
                      </a:r>
                    </a:p>
                    <a:p>
                      <a:pPr algn="ctr"/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SP-220417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55700947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dcc30912-d230-4cc2-b11f-bb5ca2a6b6f5"/>
    <ds:schemaRef ds:uri="http://schemas.microsoft.com/office/2006/metadata/properties"/>
    <ds:schemaRef ds:uri="09cef1fd-e61b-4dbf-b745-21988b13f978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44529</TotalTime>
  <Words>626</Words>
  <Application>Microsoft Office PowerPoint</Application>
  <PresentationFormat>全屏显示(4:3)</PresentationFormat>
  <Paragraphs>114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9" baseType="lpstr">
      <vt:lpstr>Arial </vt:lpstr>
      <vt:lpstr>Arial</vt:lpstr>
      <vt:lpstr>Calibri</vt:lpstr>
      <vt:lpstr>Times New Roman</vt:lpstr>
      <vt:lpstr>Office Theme</vt:lpstr>
      <vt:lpstr>FS_UPEAS Status Report</vt:lpstr>
      <vt:lpstr>FS_UPEAS status after SA2#152E (1/2)</vt:lpstr>
      <vt:lpstr>FS_UPEAS status after SA2#152E (2/2)</vt:lpstr>
      <vt:lpstr>FS_UPEAS status at SA#97e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CMCC-Yan</cp:lastModifiedBy>
  <cp:revision>1910</cp:revision>
  <dcterms:created xsi:type="dcterms:W3CDTF">2008-08-30T09:32:10Z</dcterms:created>
  <dcterms:modified xsi:type="dcterms:W3CDTF">2022-08-29T08:07:37Z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