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152E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Aug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26 Aug,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S2-2206980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3" y="2464038"/>
            <a:ext cx="6210300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</a:t>
            </a:r>
            <a:r>
              <a:rPr lang="en-US" altLang="de-DE" sz="1200" kern="0" dirty="0" smtClean="0"/>
              <a:t>2.5 </a:t>
            </a:r>
            <a:r>
              <a:rPr lang="en-US" altLang="de-DE" sz="1200" kern="0" dirty="0" smtClean="0"/>
              <a:t>TU is </a:t>
            </a:r>
            <a:r>
              <a:rPr lang="en-US" altLang="de-DE" sz="1200" kern="0" dirty="0" smtClean="0"/>
              <a:t>used, </a:t>
            </a:r>
            <a:r>
              <a:rPr lang="en-US" altLang="de-DE" sz="1200" kern="0" dirty="0" smtClean="0"/>
              <a:t>and </a:t>
            </a:r>
            <a:r>
              <a:rPr lang="en-US" altLang="de-DE" sz="1200" kern="0" dirty="0" smtClean="0"/>
              <a:t>1 TU is </a:t>
            </a:r>
            <a:r>
              <a:rPr lang="en-US" altLang="de-DE" sz="1200" kern="0" dirty="0" smtClean="0"/>
              <a:t>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Terminologies are updated for RAN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5 new solutions added </a:t>
            </a:r>
            <a:r>
              <a:rPr lang="en-US" altLang="de-DE" sz="1200" dirty="0" smtClean="0"/>
              <a:t>in TR 23.700-86 </a:t>
            </a:r>
            <a:r>
              <a:rPr lang="en-US" altLang="de-DE" sz="1200" dirty="0" smtClean="0"/>
              <a:t>v0.4.0</a:t>
            </a:r>
            <a:r>
              <a:rPr lang="en-US" altLang="de-DE" sz="1200" dirty="0" smtClean="0"/>
              <a:t>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33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smtClean="0"/>
              <a:t>solutions and their mapping to Key Issues (see the table) </a:t>
            </a:r>
            <a:endParaRPr lang="de-DE" altLang="de-DE" sz="1600" b="1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</a:t>
            </a:r>
            <a:r>
              <a:rPr lang="en-US" altLang="zh-CN" sz="1200" dirty="0"/>
              <a:t>impacts or dependencies identified for Key Issue #4, #5 and #8 and their corresponding solutions, i.e. Solution #3, #4, #5, #6, #7, #8, #14, #19, #26, #28, #31 and #32.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SA3 dependencies</a:t>
            </a:r>
            <a:r>
              <a:rPr lang="zh-CN" altLang="en-US" sz="1600" b="1" dirty="0"/>
              <a:t>：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Privacy protection and other security aspects identified in Solution #6, #9, #11, #13, #17, #18, #19, #20, #21, #24, #25, #31 and #33.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6074080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618709"/>
              </p:ext>
            </p:extLst>
          </p:nvPr>
        </p:nvGraphicFramePr>
        <p:xfrm>
          <a:off x="6309363" y="2319258"/>
          <a:ext cx="2834637" cy="4400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487">
                  <a:extLst>
                    <a:ext uri="{9D8B030D-6E8A-4147-A177-3AD203B41FA5}">
                      <a16:colId xmlns:a16="http://schemas.microsoft.com/office/drawing/2014/main" val="3835071148"/>
                    </a:ext>
                  </a:extLst>
                </a:gridCol>
                <a:gridCol w="280697">
                  <a:extLst>
                    <a:ext uri="{9D8B030D-6E8A-4147-A177-3AD203B41FA5}">
                      <a16:colId xmlns:a16="http://schemas.microsoft.com/office/drawing/2014/main" val="896263893"/>
                    </a:ext>
                  </a:extLst>
                </a:gridCol>
                <a:gridCol w="314515">
                  <a:extLst>
                    <a:ext uri="{9D8B030D-6E8A-4147-A177-3AD203B41FA5}">
                      <a16:colId xmlns:a16="http://schemas.microsoft.com/office/drawing/2014/main" val="380181252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3544401493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493375446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996434330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89342604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6075086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2812287881"/>
                    </a:ext>
                  </a:extLst>
                </a:gridCol>
              </a:tblGrid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Key Issues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471429"/>
                  </a:ext>
                </a:extLst>
              </a:tr>
              <a:tr h="3567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Solutions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07588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74504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1929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21742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364826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552128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68680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178644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600936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7069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96289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652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49568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8365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0552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257852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543030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366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78545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2615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56962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5039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7542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31308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18289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0964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280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239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24967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58866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44043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426392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2067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886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247961"/>
            <a:ext cx="8644418" cy="14952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for the Next Meeting (</a:t>
            </a:r>
            <a:r>
              <a:rPr lang="de-DE" sz="1800" b="1" dirty="0" smtClean="0"/>
              <a:t>SA2#153E</a:t>
            </a:r>
            <a:r>
              <a:rPr lang="de-DE" sz="1800" b="1" dirty="0" smtClean="0"/>
              <a:t>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 updates to Key Issues and Architecture </a:t>
            </a:r>
            <a:r>
              <a:rPr lang="en-US" altLang="zh-CN" sz="1400" dirty="0" err="1" smtClean="0"/>
              <a:t>Requirements&amp;Assumptions</a:t>
            </a:r>
            <a:r>
              <a:rPr lang="en-US" altLang="zh-CN" sz="1400" dirty="0" smtClean="0"/>
              <a:t> (except editorial changes and issues remarked with EN), </a:t>
            </a:r>
            <a:r>
              <a:rPr lang="en-US" altLang="zh-CN" sz="1400" dirty="0" smtClean="0"/>
              <a:t>no new solution, continue </a:t>
            </a:r>
            <a:r>
              <a:rPr lang="en-US" altLang="zh-CN" sz="1400" dirty="0"/>
              <a:t>with </a:t>
            </a:r>
            <a:r>
              <a:rPr lang="en-US" altLang="zh-CN" sz="1400" dirty="0" smtClean="0"/>
              <a:t>definition and solution updates, </a:t>
            </a:r>
            <a:r>
              <a:rPr lang="en-US" altLang="zh-CN" sz="1400" dirty="0" smtClean="0"/>
              <a:t>start </a:t>
            </a:r>
            <a:r>
              <a:rPr lang="en-US" altLang="zh-CN" sz="1400" dirty="0" err="1" smtClean="0"/>
              <a:t>Evaluation&amp;Conclusions</a:t>
            </a:r>
            <a:r>
              <a:rPr lang="en-US" altLang="zh-CN" sz="1400" dirty="0" smtClean="0"/>
              <a:t>, new WID proposal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9" y="2682241"/>
            <a:ext cx="8936671" cy="355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SA#97e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46861" y="248949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SA#96-e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Terminologies are updated for RAN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new solutions </a:t>
            </a:r>
            <a:r>
              <a:rPr lang="en-US" altLang="de-DE" sz="1400" dirty="0" smtClean="0"/>
              <a:t>added, </a:t>
            </a:r>
            <a:r>
              <a:rPr lang="en-US" altLang="de-DE" sz="1400" kern="0" dirty="0" smtClean="0"/>
              <a:t>6 solutions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LS related to terminology alignments sent to RAN1, RAN2, RAN3</a:t>
            </a: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RAN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RAN </a:t>
            </a:r>
            <a:r>
              <a:rPr lang="en-US" altLang="zh-CN" sz="1400" dirty="0"/>
              <a:t>impacts or dependencies identified for Key Issue #4, #5 and #8 and their corresponding solutions, i.e. Solution #3, #4, #5, #6, #7, #8, #14, #19, #</a:t>
            </a:r>
            <a:r>
              <a:rPr lang="en-US" altLang="zh-CN" sz="1400" dirty="0" smtClean="0"/>
              <a:t>26, #28, #31 and #32</a:t>
            </a:r>
            <a:endParaRPr lang="en-US" altLang="zh-CN" sz="1400" strike="sngStrike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kern="0" dirty="0"/>
              <a:t>SA3 dependencies</a:t>
            </a:r>
            <a:r>
              <a:rPr lang="zh-CN" altLang="en-US" sz="1800" kern="0" dirty="0"/>
              <a:t>：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Privacy protection and other security aspects identified in Solution </a:t>
            </a:r>
            <a:r>
              <a:rPr lang="en-GB" altLang="zh-CN" sz="1400" dirty="0" smtClean="0"/>
              <a:t>#6, #9</a:t>
            </a:r>
            <a:r>
              <a:rPr lang="en-GB" altLang="zh-CN" sz="1400" dirty="0"/>
              <a:t>, #11, #13, #17, #18, #19, #20, #21, </a:t>
            </a:r>
            <a:r>
              <a:rPr lang="en-GB" altLang="zh-CN" sz="1400" dirty="0" smtClean="0"/>
              <a:t>#24, #</a:t>
            </a:r>
            <a:r>
              <a:rPr lang="en-GB" altLang="zh-CN" sz="1400" dirty="0"/>
              <a:t>25, </a:t>
            </a:r>
            <a:r>
              <a:rPr lang="en-GB" altLang="zh-CN" sz="1400" dirty="0" smtClean="0"/>
              <a:t>#</a:t>
            </a:r>
            <a:r>
              <a:rPr lang="en-GB" altLang="zh-CN" sz="1400" dirty="0"/>
              <a:t>31 and #</a:t>
            </a:r>
            <a:r>
              <a:rPr lang="en-GB" altLang="zh-CN" sz="1400" dirty="0" smtClean="0"/>
              <a:t>33</a:t>
            </a:r>
            <a:endParaRPr lang="de-DE" sz="14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updates to Key Issues and Architecture </a:t>
            </a:r>
            <a:r>
              <a:rPr lang="en-US" altLang="zh-CN" sz="1400" dirty="0" err="1"/>
              <a:t>Requirements&amp;Assumptions</a:t>
            </a:r>
            <a:r>
              <a:rPr lang="en-US" altLang="zh-CN" sz="1400" dirty="0"/>
              <a:t> (except editorial changes and issues remarked with EN), no new solution, continue with definition and solution updates, start </a:t>
            </a:r>
            <a:r>
              <a:rPr lang="en-US" altLang="zh-CN" sz="1400" dirty="0" err="1"/>
              <a:t>Evaluation&amp;Conclusions</a:t>
            </a:r>
            <a:r>
              <a:rPr lang="en-US" altLang="zh-CN" sz="1400" dirty="0"/>
              <a:t>, new WID </a:t>
            </a:r>
            <a:r>
              <a:rPr lang="en-US" altLang="zh-CN" sz="1400" dirty="0" smtClean="0"/>
              <a:t>proposal</a:t>
            </a:r>
            <a:r>
              <a:rPr lang="en-US" altLang="zh-CN" sz="1200" kern="0" dirty="0" smtClean="0"/>
              <a:t> </a:t>
            </a:r>
            <a:endParaRPr lang="en-US" altLang="zh-CN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9615150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9cef1fd-e61b-4dbf-b745-21988b13f978"/>
    <ds:schemaRef ds:uri="dcc30912-d230-4cc2-b11f-bb5ca2a6b6f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44757</TotalTime>
  <Words>810</Words>
  <Application>Microsoft Office PowerPoint</Application>
  <PresentationFormat>全屏显示(4:3)</PresentationFormat>
  <Paragraphs>363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Malgun Gothic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SA2#152E (1/2)</vt:lpstr>
      <vt:lpstr>FS_Ranging_SL status after SA2#152E (2/2)</vt:lpstr>
      <vt:lpstr>FS_Ranging_SL status at SA#97e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1891</cp:revision>
  <dcterms:created xsi:type="dcterms:W3CDTF">2008-08-30T09:32:10Z</dcterms:created>
  <dcterms:modified xsi:type="dcterms:W3CDTF">2022-08-30T12:51:13Z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