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2"/>
  </p:sldMasterIdLst>
  <p:notesMasterIdLst>
    <p:notesMasterId r:id="rId9"/>
  </p:notesMasterIdLst>
  <p:handoutMasterIdLst>
    <p:handoutMasterId r:id="rId10"/>
  </p:handoutMasterIdLst>
  <p:sldIdLst>
    <p:sldId id="303" r:id="rId3"/>
    <p:sldId id="802" r:id="rId4"/>
    <p:sldId id="822" r:id="rId5"/>
    <p:sldId id="826" r:id="rId6"/>
    <p:sldId id="815" r:id="rId7"/>
    <p:sldId id="823" r:id="rId8"/>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默认节" id="{00A2E23D-B4AD-4CE3-A23D-4DFA4C5AFD82}">
          <p14:sldIdLst>
            <p14:sldId id="303"/>
            <p14:sldId id="802"/>
            <p14:sldId id="822"/>
            <p14:sldId id="826"/>
            <p14:sldId id="815"/>
            <p14:sldId id="823"/>
          </p14:sldIdLst>
        </p14:section>
      </p14:sectionLst>
    </p:ext>
    <p:ext uri="{EFAFB233-063F-42B5-8137-9DF3F51BA10A}">
      <p15:sldGuideLst xmlns:p15="http://schemas.microsoft.com/office/powerpoint/2012/main">
        <p15:guide id="1" orient="horz" pos="2160">
          <p15:clr>
            <a:srgbClr val="A4A3A4"/>
          </p15:clr>
        </p15:guide>
        <p15:guide id="2" pos="2914">
          <p15:clr>
            <a:srgbClr val="A4A3A4"/>
          </p15:clr>
        </p15:guide>
      </p15:sldGuideLst>
    </p:ext>
    <p:ext uri="{2D200454-40CA-4A62-9FC3-DE9A4176ACB9}">
      <p15:notesGuideLst xmlns:p15="http://schemas.microsoft.com/office/powerpoint/2012/main">
        <p15:guide id="1" orient="horz" pos="3127">
          <p15:clr>
            <a:srgbClr val="A4A3A4"/>
          </p15:clr>
        </p15:guide>
        <p15:guide id="2" pos="216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 id="2" name="Huawei" initials="HW"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0000FF"/>
    <a:srgbClr val="FF3300"/>
    <a:srgbClr val="62A14D"/>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87" d="100"/>
          <a:sy n="87" d="100"/>
        </p:scale>
        <p:origin x="1565" y="77"/>
      </p:cViewPr>
      <p:guideLst>
        <p:guide orient="horz" pos="2160"/>
        <p:guide pos="2914"/>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50" d="100"/>
          <a:sy n="150" d="100"/>
        </p:scale>
        <p:origin x="1349" y="-2726"/>
      </p:cViewPr>
      <p:guideLst>
        <p:guide orient="horz" pos="3127"/>
        <p:guide pos="216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8/30/2022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t>8/30/2022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3</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4</a:t>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t>5</a:t>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5E8E29-DE93-490E-B623-3AAABFD2FCD7}" type="slidenum">
              <a:rPr lang="en-US" smtClean="0"/>
              <a:t>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altLang="ko-KR" sz="1200" b="1" kern="1200" dirty="0" smtClean="0">
                <a:solidFill>
                  <a:schemeClr val="tx1"/>
                </a:solidFill>
                <a:latin typeface="Arial" panose="020B0604020202020204" pitchFamily="34" charset="0"/>
                <a:ea typeface="+mn-ea"/>
                <a:cs typeface="Arial" panose="020B0604020202020204" pitchFamily="34" charset="0"/>
              </a:rPr>
              <a:t>SA WG2 Meeting #S2-152E</a:t>
            </a:r>
          </a:p>
          <a:p>
            <a:r>
              <a:rPr lang="en-US" sz="1200" b="1" kern="1200" dirty="0" smtClean="0">
                <a:solidFill>
                  <a:schemeClr val="tx1"/>
                </a:solidFill>
                <a:latin typeface="Arial" panose="020B0604020202020204" pitchFamily="34" charset="0"/>
                <a:ea typeface="+mn-ea"/>
                <a:cs typeface="Arial" panose="020B0604020202020204" pitchFamily="34" charset="0"/>
              </a:rPr>
              <a:t>17 - 26 August, 2022, Electronic meeting</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4732867" y="324480"/>
            <a:ext cx="2660710" cy="54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400" b="1" kern="1200" dirty="0" smtClean="0">
                <a:solidFill>
                  <a:schemeClr val="tx1"/>
                </a:solidFill>
                <a:effectLst/>
                <a:latin typeface="Arial" panose="020B0604020202020204" pitchFamily="34" charset="0"/>
                <a:ea typeface="+mn-ea"/>
                <a:cs typeface="Arial" panose="020B0604020202020204" pitchFamily="34" charset="0"/>
              </a:rPr>
              <a:t>S2-2206975</a:t>
            </a:r>
            <a:endParaRPr lang="en-US" altLang="zh-CN" sz="140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050" b="1" kern="1200" dirty="0">
                <a:solidFill>
                  <a:srgbClr val="0000FF"/>
                </a:solidFill>
                <a:effectLst/>
                <a:latin typeface="Arial" panose="020B0604020202020204" pitchFamily="34" charset="0"/>
                <a:ea typeface="+mn-ea"/>
                <a:cs typeface="Arial" panose="020B0604020202020204" pitchFamily="34" charset="0"/>
              </a:rPr>
              <a:t>(</a:t>
            </a:r>
            <a:r>
              <a:rPr lang="en-US" altLang="zh-CN" sz="1050" b="1" kern="1200" baseline="0" dirty="0">
                <a:solidFill>
                  <a:srgbClr val="0000FF"/>
                </a:solidFill>
                <a:effectLst/>
                <a:latin typeface="Arial" panose="020B0604020202020204" pitchFamily="34" charset="0"/>
                <a:ea typeface="+mn-ea"/>
                <a:cs typeface="Arial" panose="020B0604020202020204" pitchFamily="34" charset="0"/>
              </a:rPr>
              <a:t>was </a:t>
            </a:r>
            <a:r>
              <a:rPr lang="en-US" altLang="zh-CN" sz="1050" b="1" kern="1200" baseline="0" dirty="0" smtClean="0">
                <a:solidFill>
                  <a:srgbClr val="0000FF"/>
                </a:solidFill>
                <a:effectLst/>
                <a:latin typeface="Arial" panose="020B0604020202020204" pitchFamily="34" charset="0"/>
                <a:ea typeface="+mn-ea"/>
                <a:cs typeface="Arial" panose="020B0604020202020204" pitchFamily="34" charset="0"/>
              </a:rPr>
              <a:t>S2-220xxxx</a:t>
            </a:r>
            <a:r>
              <a:rPr lang="en-US" altLang="zh-CN" sz="1050" b="1" kern="1200" dirty="0" smtClean="0">
                <a:solidFill>
                  <a:srgbClr val="0000FF"/>
                </a:solidFill>
                <a:effectLst/>
                <a:latin typeface="Arial" panose="020B0604020202020204" pitchFamily="34" charset="0"/>
                <a:ea typeface="+mn-ea"/>
                <a:cs typeface="Arial" panose="020B0604020202020204" pitchFamily="34" charset="0"/>
              </a:rPr>
              <a:t>)</a:t>
            </a:r>
            <a:endParaRPr lang="en-GB" altLang="en-US" sz="1050" b="1" kern="1200" dirty="0">
              <a:solidFill>
                <a:srgbClr val="0000FF"/>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200" b="1" kern="1200" dirty="0">
                <a:solidFill>
                  <a:schemeClr val="tx1"/>
                </a:solidFill>
                <a:latin typeface="Arial" panose="020B0604020202020204" pitchFamily="34" charset="0"/>
                <a:ea typeface="+mn-ea"/>
                <a:cs typeface="Arial" panose="020B0604020202020204" pitchFamily="34" charset="0"/>
              </a:rPr>
              <a:t>3GPP TSG SA WG2 Meeting #14</a:t>
            </a:r>
            <a:r>
              <a:rPr lang="en-US" altLang="de-DE" sz="1200" b="1" kern="1200" dirty="0">
                <a:solidFill>
                  <a:schemeClr val="tx1"/>
                </a:solidFill>
                <a:latin typeface="Arial" panose="020B0604020202020204" pitchFamily="34" charset="0"/>
                <a:ea typeface="+mn-ea"/>
                <a:cs typeface="Arial" panose="020B0604020202020204" pitchFamily="34" charset="0"/>
              </a:rPr>
              <a:t>9</a:t>
            </a:r>
            <a:r>
              <a:rPr lang="de-DE" altLang="ko-KR" sz="1200" b="1" kern="1200" dirty="0">
                <a:solidFill>
                  <a:schemeClr val="tx1"/>
                </a:solidFill>
                <a:latin typeface="Arial" panose="020B0604020202020204" pitchFamily="34" charset="0"/>
                <a:ea typeface="+mn-ea"/>
                <a:cs typeface="Arial" panose="020B0604020202020204" pitchFamily="34" charset="0"/>
              </a:rPr>
              <a:t>E (e-meeting)</a:t>
            </a:r>
          </a:p>
          <a:p>
            <a:r>
              <a:rPr lang="en-GB" sz="1200" b="1" kern="1200" dirty="0">
                <a:solidFill>
                  <a:schemeClr val="tx1"/>
                </a:solidFill>
                <a:latin typeface="Arial" panose="020B0604020202020204" pitchFamily="34" charset="0"/>
                <a:ea typeface="+mn-ea"/>
                <a:cs typeface="Arial" panose="020B0604020202020204" pitchFamily="34" charset="0"/>
              </a:rPr>
              <a:t>14 - 25 February, 2022</a:t>
            </a:r>
            <a:r>
              <a:rPr lang="nb-NO" altLang="ko-KR" sz="1200" b="1" kern="1200" dirty="0">
                <a:solidFill>
                  <a:schemeClr val="tx1"/>
                </a:solidFill>
                <a:latin typeface="Arial" panose="020B0604020202020204" pitchFamily="34" charset="0"/>
                <a:ea typeface="+mn-ea"/>
                <a:cs typeface="Arial" panose="020B0604020202020204" pitchFamily="34" charset="0"/>
              </a:rPr>
              <a:t>, Elbonia</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4732867" y="324480"/>
            <a:ext cx="2660710" cy="54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400" b="1" kern="1200" dirty="0">
                <a:solidFill>
                  <a:schemeClr val="tx1"/>
                </a:solidFill>
                <a:effectLst/>
                <a:latin typeface="Arial" panose="020B0604020202020204" pitchFamily="34" charset="0"/>
                <a:ea typeface="+mn-ea"/>
                <a:cs typeface="Arial" panose="020B0604020202020204" pitchFamily="34" charset="0"/>
              </a:rPr>
              <a:t>S2-2201898</a:t>
            </a:r>
          </a:p>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050" b="1" kern="1200" dirty="0">
                <a:solidFill>
                  <a:srgbClr val="0000FF"/>
                </a:solidFill>
                <a:effectLst/>
                <a:latin typeface="Arial" panose="020B0604020202020204" pitchFamily="34" charset="0"/>
                <a:ea typeface="+mn-ea"/>
                <a:cs typeface="Arial" panose="020B0604020202020204" pitchFamily="34" charset="0"/>
              </a:rPr>
              <a:t>(</a:t>
            </a:r>
            <a:r>
              <a:rPr lang="en-US" altLang="zh-CN" sz="1050" b="1" kern="1200" baseline="0" dirty="0">
                <a:solidFill>
                  <a:srgbClr val="0000FF"/>
                </a:solidFill>
                <a:effectLst/>
                <a:latin typeface="Arial" panose="020B0604020202020204" pitchFamily="34" charset="0"/>
                <a:ea typeface="+mn-ea"/>
                <a:cs typeface="Arial" panose="020B0604020202020204" pitchFamily="34" charset="0"/>
              </a:rPr>
              <a:t>was S2-220xxxx</a:t>
            </a:r>
            <a:r>
              <a:rPr lang="en-US" altLang="zh-CN" sz="1050" b="1" kern="1200" dirty="0">
                <a:solidFill>
                  <a:srgbClr val="0000FF"/>
                </a:solidFill>
                <a:effectLst/>
                <a:latin typeface="Arial" panose="020B0604020202020204" pitchFamily="34" charset="0"/>
                <a:ea typeface="+mn-ea"/>
                <a:cs typeface="Arial" panose="020B0604020202020204" pitchFamily="34" charset="0"/>
              </a:rPr>
              <a:t>)</a:t>
            </a:r>
            <a:endParaRPr lang="en-GB" altLang="en-US" sz="1050" b="1" kern="1200" dirty="0">
              <a:solidFill>
                <a:srgbClr val="0000FF"/>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590550" y="6437313"/>
            <a:ext cx="5473170" cy="242887"/>
          </a:xfrm>
          <a:prstGeom prst="rect">
            <a:avLst/>
          </a:prstGeom>
          <a:noFill/>
        </p:spPr>
        <p:txBody>
          <a:bodyPr anchor="ctr">
            <a:noAutofit/>
          </a:bodyPr>
          <a:lstStyle/>
          <a:p>
            <a:r>
              <a:rPr lang="en-GB" altLang="de-DE" sz="1200" dirty="0">
                <a:solidFill>
                  <a:schemeClr val="bg1"/>
                </a:solidFill>
                <a:latin typeface="+mn-lt"/>
              </a:rPr>
              <a:t>TSG SA </a:t>
            </a:r>
            <a:r>
              <a:rPr lang="en-GB" altLang="de-DE" sz="1200" dirty="0" smtClean="0">
                <a:solidFill>
                  <a:schemeClr val="bg1"/>
                </a:solidFill>
                <a:latin typeface="+mn-lt"/>
              </a:rPr>
              <a:t>WG2#152E</a:t>
            </a:r>
            <a:r>
              <a:rPr lang="en-GB" altLang="de-DE" sz="1200" baseline="0" dirty="0" smtClean="0">
                <a:solidFill>
                  <a:schemeClr val="bg1"/>
                </a:solidFill>
                <a:latin typeface="+mn-lt"/>
              </a:rPr>
              <a:t> </a:t>
            </a:r>
            <a:r>
              <a:rPr lang="en-GB" altLang="de-DE" sz="1200" baseline="0" dirty="0">
                <a:solidFill>
                  <a:schemeClr val="bg1"/>
                </a:solidFill>
                <a:latin typeface="+mn-lt"/>
              </a:rPr>
              <a:t>Electronic meeting, </a:t>
            </a:r>
            <a:r>
              <a:rPr lang="en-US" sz="1200" kern="1200" baseline="0" dirty="0" err="1">
                <a:solidFill>
                  <a:schemeClr val="bg1"/>
                </a:solidFill>
                <a:latin typeface="+mn-lt"/>
                <a:ea typeface="+mn-ea"/>
                <a:cs typeface="Arial" panose="020B0604020202020204" pitchFamily="34" charset="0"/>
              </a:rPr>
              <a:t>Elbonia</a:t>
            </a:r>
            <a:r>
              <a:rPr lang="en-US" sz="1200" kern="1200" baseline="0" dirty="0">
                <a:solidFill>
                  <a:schemeClr val="bg1"/>
                </a:solidFill>
                <a:latin typeface="+mn-lt"/>
                <a:ea typeface="+mn-ea"/>
                <a:cs typeface="Arial" panose="020B0604020202020204" pitchFamily="34" charset="0"/>
              </a:rPr>
              <a:t>, </a:t>
            </a:r>
            <a:r>
              <a:rPr lang="en-GB" sz="1200" kern="1200" baseline="0" dirty="0" smtClean="0">
                <a:solidFill>
                  <a:schemeClr val="bg1"/>
                </a:solidFill>
                <a:latin typeface="+mn-lt"/>
                <a:ea typeface="+mn-ea"/>
                <a:cs typeface="Arial" panose="020B0604020202020204" pitchFamily="34" charset="0"/>
              </a:rPr>
              <a:t>17 - 26 August, 2022</a:t>
            </a:r>
            <a:endParaRPr lang="nb-NO" altLang="ko-KR" sz="1200" kern="1200" baseline="0" dirty="0">
              <a:solidFill>
                <a:schemeClr val="bg1"/>
              </a:solidFill>
              <a:latin typeface="+mn-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590550" y="6437313"/>
            <a:ext cx="5473170" cy="242887"/>
          </a:xfrm>
          <a:prstGeom prst="rect">
            <a:avLst/>
          </a:prstGeom>
          <a:noFill/>
        </p:spPr>
        <p:txBody>
          <a:bodyPr anchor="ctr">
            <a:noAutofit/>
          </a:bodyPr>
          <a:lstStyle/>
          <a:p>
            <a:r>
              <a:rPr lang="en-GB" altLang="de-DE" sz="1200" dirty="0" smtClean="0">
                <a:solidFill>
                  <a:schemeClr val="bg1"/>
                </a:solidFill>
                <a:latin typeface="+mn-lt"/>
              </a:rPr>
              <a:t>TSG SA WG2#152E</a:t>
            </a:r>
            <a:r>
              <a:rPr lang="en-GB" altLang="de-DE" sz="1200" baseline="0" dirty="0" smtClean="0">
                <a:solidFill>
                  <a:schemeClr val="bg1"/>
                </a:solidFill>
                <a:latin typeface="+mn-lt"/>
              </a:rPr>
              <a:t>, </a:t>
            </a:r>
            <a:r>
              <a:rPr lang="en-US" sz="1200" kern="1200" baseline="0" dirty="0" smtClean="0">
                <a:solidFill>
                  <a:schemeClr val="bg1"/>
                </a:solidFill>
                <a:latin typeface="+mn-lt"/>
                <a:ea typeface="+mn-ea"/>
                <a:cs typeface="Arial" panose="020B0604020202020204" pitchFamily="34" charset="0"/>
              </a:rPr>
              <a:t>17 - 26 August, 2022, Electronic meeting</a:t>
            </a:r>
          </a:p>
          <a:p>
            <a:endParaRPr lang="nb-NO" altLang="ko-KR" sz="1200" kern="1200" baseline="0" dirty="0">
              <a:solidFill>
                <a:schemeClr val="bg1"/>
              </a:solidFill>
              <a:latin typeface="+mn-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FS_eNA_Ph3 </a:t>
            </a:r>
            <a:r>
              <a:rPr lang="en-US" altLang="de-DE" sz="3600" b="1" dirty="0"/>
              <a:t>Status </a:t>
            </a:r>
            <a:r>
              <a:rPr lang="en-GB" altLang="zh-CN" sz="3600" b="1" dirty="0"/>
              <a:t>Report</a:t>
            </a:r>
            <a:endParaRPr lang="en-GB"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r>
              <a:rPr lang="en-US" altLang="en-US" sz="2000" b="1" dirty="0"/>
              <a:t/>
            </a:r>
            <a:br>
              <a:rPr lang="en-US" altLang="en-US" sz="2000" b="1" dirty="0"/>
            </a:br>
            <a:r>
              <a:rPr lang="en-GB" altLang="zh-CN" sz="1800" b="1" dirty="0" err="1">
                <a:latin typeface="Arial" panose="020B0604020202020204" pitchFamily="34" charset="0"/>
              </a:rPr>
              <a:t>Aihua</a:t>
            </a:r>
            <a:r>
              <a:rPr lang="en-GB" altLang="zh-CN" sz="1800" b="1" dirty="0">
                <a:latin typeface="Arial" panose="020B0604020202020204" pitchFamily="34" charset="0"/>
              </a:rPr>
              <a:t> Li (China Mobile)</a:t>
            </a:r>
            <a:r>
              <a:rPr lang="en-GB" sz="1800" b="1" dirty="0">
                <a:latin typeface="Arial" panose="020B0604020202020204" pitchFamily="34" charset="0"/>
              </a:rPr>
              <a:t>, Xiaobo Wu (</a:t>
            </a:r>
            <a:r>
              <a:rPr lang="en-US" altLang="zh-CN" sz="1800" b="1" dirty="0">
                <a:latin typeface="Arial" panose="020B0604020202020204" pitchFamily="34" charset="0"/>
              </a:rPr>
              <a:t>vivo</a:t>
            </a:r>
            <a:r>
              <a:rPr lang="en-GB" sz="1800" b="1" dirty="0">
                <a:latin typeface="Arial" panose="020B0604020202020204" pitchFamily="34" charset="0"/>
              </a:rPr>
              <a:t>)</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557621"/>
            <a:ext cx="8680020" cy="3706446"/>
          </a:xfrm>
        </p:spPr>
        <p:txBody>
          <a:bodyPr/>
          <a:lstStyle/>
          <a:p>
            <a:pPr>
              <a:spcBef>
                <a:spcPts val="0"/>
              </a:spcBef>
              <a:spcAft>
                <a:spcPts val="0"/>
              </a:spcAft>
            </a:pPr>
            <a:r>
              <a:rPr lang="de-DE" altLang="de-DE" sz="1600" dirty="0">
                <a:sym typeface="+mn-ea"/>
              </a:rPr>
              <a:t>Progress since </a:t>
            </a:r>
            <a:r>
              <a:rPr lang="de-DE" altLang="de-DE" sz="1600" dirty="0" smtClean="0">
                <a:sym typeface="+mn-ea"/>
              </a:rPr>
              <a:t>SA#96E:</a:t>
            </a:r>
            <a:endParaRPr lang="de-DE" altLang="de-DE" sz="1600" dirty="0"/>
          </a:p>
          <a:p>
            <a:pPr lvl="1">
              <a:spcBef>
                <a:spcPts val="0"/>
              </a:spcBef>
              <a:spcAft>
                <a:spcPts val="0"/>
              </a:spcAft>
            </a:pPr>
            <a:r>
              <a:rPr lang="en-US" altLang="de-DE" sz="1200" kern="1200" dirty="0">
                <a:solidFill>
                  <a:schemeClr val="tx1"/>
                </a:solidFill>
                <a:ea typeface="+mn-ea"/>
                <a:cs typeface="Arial" panose="020B0604020202020204" pitchFamily="34" charset="0"/>
                <a:sym typeface="+mn-ea"/>
              </a:rPr>
              <a:t>1</a:t>
            </a:r>
            <a:r>
              <a:rPr lang="en-US" altLang="de-DE" sz="1200" kern="1200" dirty="0" smtClean="0">
                <a:solidFill>
                  <a:schemeClr val="tx1"/>
                </a:solidFill>
                <a:ea typeface="+mn-ea"/>
                <a:cs typeface="Arial" panose="020B0604020202020204" pitchFamily="34" charset="0"/>
                <a:sym typeface="+mn-ea"/>
              </a:rPr>
              <a:t> </a:t>
            </a:r>
            <a:r>
              <a:rPr lang="en-US" altLang="de-DE" sz="1200" kern="1200" dirty="0">
                <a:solidFill>
                  <a:schemeClr val="tx1"/>
                </a:solidFill>
                <a:ea typeface="+mn-ea"/>
                <a:cs typeface="Arial" panose="020B0604020202020204" pitchFamily="34" charset="0"/>
                <a:sym typeface="+mn-ea"/>
              </a:rPr>
              <a:t>LS out to </a:t>
            </a:r>
            <a:r>
              <a:rPr lang="en-US" altLang="de-DE" sz="1200" kern="1200" dirty="0" smtClean="0">
                <a:solidFill>
                  <a:schemeClr val="tx1"/>
                </a:solidFill>
                <a:ea typeface="+mn-ea"/>
                <a:cs typeface="Arial" panose="020B0604020202020204" pitchFamily="34" charset="0"/>
                <a:sym typeface="+mn-ea"/>
              </a:rPr>
              <a:t>SA3/GSMA and 1 LS out to SA3 are </a:t>
            </a:r>
            <a:r>
              <a:rPr lang="en-US" altLang="de-DE" sz="1200" kern="1200" dirty="0">
                <a:solidFill>
                  <a:schemeClr val="tx1"/>
                </a:solidFill>
                <a:ea typeface="+mn-ea"/>
                <a:cs typeface="Arial" panose="020B0604020202020204" pitchFamily="34" charset="0"/>
                <a:sym typeface="+mn-ea"/>
              </a:rPr>
              <a:t>APPROVED.</a:t>
            </a:r>
            <a:endParaRPr altLang="de-DE" sz="1200" kern="1200" dirty="0">
              <a:solidFill>
                <a:schemeClr val="tx1"/>
              </a:solidFill>
              <a:ea typeface="+mn-ea"/>
              <a:cs typeface="Arial" panose="020B0604020202020204" pitchFamily="34" charset="0"/>
            </a:endParaRPr>
          </a:p>
          <a:p>
            <a:pPr lvl="1">
              <a:spcBef>
                <a:spcPts val="0"/>
              </a:spcBef>
            </a:pPr>
            <a:r>
              <a:rPr lang="en-US" altLang="zh-CN" sz="1200" dirty="0" smtClean="0">
                <a:solidFill>
                  <a:schemeClr val="tx1"/>
                </a:solidFill>
              </a:rPr>
              <a:t>16 </a:t>
            </a:r>
            <a:r>
              <a:rPr lang="en-US" altLang="zh-CN" sz="1200" dirty="0">
                <a:solidFill>
                  <a:schemeClr val="tx1"/>
                </a:solidFill>
              </a:rPr>
              <a:t>P-CRs proposing new solutions have been approved.</a:t>
            </a:r>
          </a:p>
          <a:p>
            <a:pPr lvl="1">
              <a:spcBef>
                <a:spcPts val="0"/>
              </a:spcBef>
            </a:pPr>
            <a:r>
              <a:rPr lang="en-US" altLang="zh-CN" sz="1200" dirty="0">
                <a:solidFill>
                  <a:schemeClr val="tx1"/>
                </a:solidFill>
              </a:rPr>
              <a:t>25 P-CRs proposing updates to existing solutions have been approved.</a:t>
            </a:r>
          </a:p>
          <a:p>
            <a:pPr lvl="1">
              <a:spcBef>
                <a:spcPts val="0"/>
              </a:spcBef>
            </a:pPr>
            <a:r>
              <a:rPr lang="en-US" altLang="zh-CN" sz="1200" dirty="0">
                <a:solidFill>
                  <a:schemeClr val="tx1"/>
                </a:solidFill>
              </a:rPr>
              <a:t>14 P-CRs propose evolutions &amp; conclusions have been approved</a:t>
            </a:r>
            <a:r>
              <a:rPr lang="en-US" altLang="zh-CN" sz="1200" dirty="0" smtClean="0">
                <a:solidFill>
                  <a:schemeClr val="tx1"/>
                </a:solidFill>
              </a:rPr>
              <a:t>:  8 Key issues are being concluded.</a:t>
            </a:r>
            <a:endParaRPr lang="en-US" altLang="zh-CN" sz="1200" dirty="0">
              <a:solidFill>
                <a:schemeClr val="tx1"/>
              </a:solidFill>
            </a:endParaRPr>
          </a:p>
          <a:p>
            <a:pPr lvl="1">
              <a:spcBef>
                <a:spcPts val="0"/>
              </a:spcBef>
            </a:pPr>
            <a:r>
              <a:rPr lang="en-US" altLang="zh-CN" sz="1200" dirty="0"/>
              <a:t>TR considered </a:t>
            </a:r>
            <a:r>
              <a:rPr lang="en-US" altLang="zh-CN" sz="1200" dirty="0" smtClean="0"/>
              <a:t>75% </a:t>
            </a:r>
            <a:r>
              <a:rPr lang="en-US" altLang="zh-CN" sz="1200" dirty="0"/>
              <a:t>completed and send to SA#97E for information. </a:t>
            </a:r>
          </a:p>
          <a:p>
            <a:pPr lvl="1">
              <a:spcBef>
                <a:spcPts val="0"/>
              </a:spcBef>
            </a:pPr>
            <a:endParaRPr lang="en-US" altLang="zh-CN" sz="1200" dirty="0"/>
          </a:p>
          <a:p>
            <a:pPr marL="457200" lvl="1" indent="-457200">
              <a:spcBef>
                <a:spcPts val="0"/>
              </a:spcBef>
              <a:spcAft>
                <a:spcPts val="0"/>
              </a:spcAft>
              <a:buBlip>
                <a:blip r:embed="rId3"/>
              </a:buBlip>
            </a:pPr>
            <a:r>
              <a:rPr lang="en-US" sz="1600" dirty="0" smtClean="0">
                <a:sym typeface="+mn-ea"/>
              </a:rPr>
              <a:t>RAN </a:t>
            </a:r>
            <a:r>
              <a:rPr lang="en-US" sz="1600" dirty="0">
                <a:sym typeface="+mn-ea"/>
              </a:rPr>
              <a:t>impacts and dependencies:</a:t>
            </a:r>
            <a:endParaRPr lang="de-DE" sz="1600" dirty="0">
              <a:ea typeface="+mn-ea"/>
              <a:cs typeface="+mn-cs"/>
            </a:endParaRPr>
          </a:p>
          <a:p>
            <a:pPr lvl="1">
              <a:spcBef>
                <a:spcPts val="0"/>
              </a:spcBef>
              <a:spcAft>
                <a:spcPts val="300"/>
              </a:spcAft>
            </a:pPr>
            <a:r>
              <a:rPr lang="en-US" altLang="zh-CN" sz="1200" dirty="0">
                <a:cs typeface="+mn-ea"/>
                <a:sym typeface="+mn-ea"/>
              </a:rPr>
              <a:t>No RAN Impact </a:t>
            </a:r>
            <a:r>
              <a:rPr lang="en-US" altLang="de-DE" sz="1200" dirty="0">
                <a:cs typeface="+mn-ea"/>
                <a:sym typeface="+mn-ea"/>
              </a:rPr>
              <a:t>.</a:t>
            </a:r>
          </a:p>
          <a:p>
            <a:pPr lvl="1">
              <a:spcBef>
                <a:spcPts val="0"/>
              </a:spcBef>
              <a:spcAft>
                <a:spcPts val="300"/>
              </a:spcAft>
            </a:pPr>
            <a:endParaRPr lang="en-US" altLang="de-DE" sz="1200" dirty="0">
              <a:cs typeface="+mn-ea"/>
            </a:endParaRPr>
          </a:p>
          <a:p>
            <a:pPr>
              <a:spcBef>
                <a:spcPts val="0"/>
              </a:spcBef>
              <a:spcAft>
                <a:spcPts val="300"/>
              </a:spcAft>
            </a:pPr>
            <a:r>
              <a:rPr lang="de-DE" sz="1600" dirty="0">
                <a:sym typeface="+mn-ea"/>
              </a:rPr>
              <a:t>Next steps:</a:t>
            </a:r>
            <a:endParaRPr lang="de-DE" sz="1600" dirty="0"/>
          </a:p>
          <a:p>
            <a:pPr lvl="1">
              <a:spcBef>
                <a:spcPts val="0"/>
              </a:spcBef>
              <a:spcAft>
                <a:spcPts val="0"/>
              </a:spcAft>
            </a:pPr>
            <a:r>
              <a:rPr lang="en-US" altLang="de-DE" sz="1200" dirty="0" smtClean="0">
                <a:cs typeface="+mn-ea"/>
                <a:sym typeface="+mn-ea"/>
              </a:rPr>
              <a:t>SA2#153E </a:t>
            </a:r>
            <a:r>
              <a:rPr lang="en-US" altLang="de-DE" sz="1200" dirty="0">
                <a:cs typeface="+mn-ea"/>
                <a:sym typeface="+mn-ea"/>
              </a:rPr>
              <a:t>October </a:t>
            </a:r>
            <a:r>
              <a:rPr lang="en-US" altLang="de-DE" sz="1200" dirty="0">
                <a:cs typeface="+mn-ea"/>
                <a:sym typeface="+mn-ea"/>
              </a:rPr>
              <a:t>(2.0 TU)</a:t>
            </a:r>
          </a:p>
          <a:p>
            <a:pPr lvl="2">
              <a:spcBef>
                <a:spcPts val="0"/>
              </a:spcBef>
              <a:spcAft>
                <a:spcPts val="0"/>
              </a:spcAft>
            </a:pPr>
            <a:r>
              <a:rPr lang="en-US" altLang="zh-CN" sz="1100" dirty="0" smtClean="0">
                <a:cs typeface="+mn-ea"/>
                <a:sym typeface="+mn-ea"/>
              </a:rPr>
              <a:t>Finalize </a:t>
            </a:r>
            <a:r>
              <a:rPr lang="en-US" altLang="zh-CN" sz="1100" dirty="0">
                <a:cs typeface="+mn-ea"/>
                <a:sym typeface="+mn-ea"/>
              </a:rPr>
              <a:t>the </a:t>
            </a:r>
            <a:r>
              <a:rPr lang="en-US" altLang="zh-CN" sz="1100" dirty="0" smtClean="0">
                <a:cs typeface="+mn-ea"/>
                <a:sym typeface="+mn-ea"/>
              </a:rPr>
              <a:t>evaluation and </a:t>
            </a:r>
            <a:r>
              <a:rPr lang="en-US" altLang="zh-CN" sz="1100" dirty="0" smtClean="0"/>
              <a:t>conclude </a:t>
            </a:r>
            <a:r>
              <a:rPr lang="en-US" altLang="zh-CN" sz="1100" dirty="0"/>
              <a:t>the study</a:t>
            </a:r>
            <a:r>
              <a:rPr lang="en-US" sz="1100" dirty="0"/>
              <a:t>.</a:t>
            </a:r>
            <a:endParaRPr lang="en-US" altLang="zh-CN" sz="1100" dirty="0"/>
          </a:p>
          <a:p>
            <a:pPr lvl="2">
              <a:spcBef>
                <a:spcPts val="0"/>
              </a:spcBef>
              <a:spcAft>
                <a:spcPts val="0"/>
              </a:spcAft>
            </a:pPr>
            <a:r>
              <a:rPr lang="en-US" altLang="zh-CN" sz="1100" dirty="0" smtClean="0">
                <a:cs typeface="+mn-ea"/>
                <a:sym typeface="+mn-ea"/>
              </a:rPr>
              <a:t>Approve </a:t>
            </a:r>
            <a:r>
              <a:rPr lang="en-US" altLang="zh-CN" sz="1100" dirty="0">
                <a:cs typeface="+mn-ea"/>
                <a:sym typeface="+mn-ea"/>
              </a:rPr>
              <a:t>the </a:t>
            </a:r>
            <a:r>
              <a:rPr lang="en-US" altLang="zh-CN" sz="1100" dirty="0" smtClean="0">
                <a:cs typeface="+mn-ea"/>
                <a:sym typeface="+mn-ea"/>
              </a:rPr>
              <a:t>WID.</a:t>
            </a:r>
            <a:r>
              <a:rPr lang="en-US" altLang="de-DE" sz="1100" dirty="0" smtClean="0">
                <a:cs typeface="+mn-ea"/>
                <a:sym typeface="+mn-ea"/>
              </a:rPr>
              <a:t> </a:t>
            </a:r>
            <a:endParaRPr lang="en-US" altLang="de-DE" sz="1100" dirty="0">
              <a:cs typeface="+mn-ea"/>
              <a:sym typeface="+mn-ea"/>
            </a:endParaRPr>
          </a:p>
        </p:txBody>
      </p:sp>
      <p:sp>
        <p:nvSpPr>
          <p:cNvPr id="6" name="Title 5"/>
          <p:cNvSpPr>
            <a:spLocks noGrp="1"/>
          </p:cNvSpPr>
          <p:nvPr>
            <p:ph type="title"/>
          </p:nvPr>
        </p:nvSpPr>
        <p:spPr>
          <a:xfrm>
            <a:off x="179388" y="83891"/>
            <a:ext cx="7112000" cy="1143000"/>
          </a:xfrm>
        </p:spPr>
        <p:txBody>
          <a:bodyPr/>
          <a:lstStyle/>
          <a:p>
            <a:r>
              <a:rPr lang="en-US" altLang="de-DE" b="1" dirty="0"/>
              <a:t>FS_eNA_Ph3 status at </a:t>
            </a:r>
            <a:r>
              <a:rPr lang="en-US" altLang="de-DE" b="1" dirty="0" smtClean="0"/>
              <a:t>SA#97-e</a:t>
            </a:r>
            <a:endParaRPr lang="en-US" altLang="de-DE" b="1" dirty="0"/>
          </a:p>
        </p:txBody>
      </p:sp>
      <p:graphicFrame>
        <p:nvGraphicFramePr>
          <p:cNvPr id="5" name="Content Placeholder 8"/>
          <p:cNvGraphicFramePr/>
          <p:nvPr/>
        </p:nvGraphicFramePr>
        <p:xfrm>
          <a:off x="179388" y="1376363"/>
          <a:ext cx="8810067" cy="942136"/>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FS_eNA_Ph3</a:t>
                      </a:r>
                      <a:r>
                        <a:rPr lang="en-US" sz="1400" b="1" kern="1200" baseline="0" dirty="0">
                          <a:solidFill>
                            <a:schemeClr val="lt1"/>
                          </a:solidFill>
                          <a:effectLst/>
                          <a:latin typeface="+mn-lt"/>
                          <a:ea typeface="+mn-ea"/>
                          <a:cs typeface="+mn-cs"/>
                        </a:rPr>
                        <a:t> </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GB" altLang="zh-CN" sz="1400" b="1" kern="1200" dirty="0">
                          <a:solidFill>
                            <a:schemeClr val="bg1"/>
                          </a:solidFill>
                          <a:effectLst/>
                          <a:latin typeface="+mn-lt"/>
                          <a:ea typeface="+mn-ea"/>
                          <a:cs typeface="+mn-cs"/>
                        </a:rPr>
                        <a:t>Study on Enablers for Network Automation for 5G - phase </a:t>
                      </a:r>
                      <a:r>
                        <a:rPr lang="en-US" altLang="en-GB" sz="1400" b="1" kern="1200" dirty="0">
                          <a:solidFill>
                            <a:schemeClr val="bg1"/>
                          </a:solidFill>
                          <a:effectLst/>
                          <a:latin typeface="+mn-lt"/>
                          <a:ea typeface="+mn-ea"/>
                          <a:cs typeface="+mn-cs"/>
                        </a:rPr>
                        <a:t>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400" b="1" u="none" dirty="0" smtClean="0">
                          <a:solidFill>
                            <a:srgbClr val="7030A0"/>
                          </a:solidFill>
                          <a:sym typeface="+mn-ea"/>
                        </a:rPr>
                        <a:t>50</a:t>
                      </a:r>
                      <a:r>
                        <a:rPr lang="en-US" sz="1400" b="1" dirty="0" smtClean="0">
                          <a:solidFill>
                            <a:srgbClr val="7030A0"/>
                          </a:solidFill>
                          <a:sym typeface="+mn-ea"/>
                        </a:rPr>
                        <a:t>%</a:t>
                      </a:r>
                      <a:r>
                        <a:rPr lang="en-US" sz="1400" b="1" kern="1200" dirty="0" smtClean="0">
                          <a:solidFill>
                            <a:srgbClr val="7030A0"/>
                          </a:solidFill>
                          <a:latin typeface="+mn-lt"/>
                          <a:ea typeface="+mn-ea"/>
                          <a:cs typeface="+mn-cs"/>
                        </a:rPr>
                        <a:t> </a:t>
                      </a:r>
                      <a:r>
                        <a:rPr lang="en-US" sz="1400" b="1" kern="1200" dirty="0">
                          <a:solidFill>
                            <a:srgbClr val="7030A0"/>
                          </a:solidFill>
                          <a:latin typeface="+mn-lt"/>
                          <a:ea typeface="+mn-ea"/>
                          <a:cs typeface="+mn-cs"/>
                        </a:rPr>
                        <a:t>-&gt; </a:t>
                      </a:r>
                      <a:r>
                        <a:rPr lang="en-US" sz="1400" b="1" kern="1200" dirty="0" smtClean="0">
                          <a:solidFill>
                            <a:srgbClr val="7030A0"/>
                          </a:solidFill>
                          <a:latin typeface="+mn-lt"/>
                          <a:ea typeface="+mn-ea"/>
                          <a:cs typeface="+mn-cs"/>
                        </a:rPr>
                        <a:t>7</a:t>
                      </a:r>
                      <a:r>
                        <a:rPr lang="en-US" sz="1400" b="1" strike="noStrike" dirty="0" smtClean="0">
                          <a:solidFill>
                            <a:srgbClr val="7030A0"/>
                          </a:solidFill>
                          <a:sym typeface="+mn-ea"/>
                        </a:rPr>
                        <a:t>5</a:t>
                      </a:r>
                      <a:r>
                        <a:rPr lang="en-US" sz="1400" b="1" dirty="0" smtClean="0">
                          <a:solidFill>
                            <a:srgbClr val="7030A0"/>
                          </a:solidFill>
                          <a:sym typeface="+mn-ea"/>
                        </a:rPr>
                        <a:t>%</a:t>
                      </a:r>
                      <a:endParaRPr lang="en-US" sz="1400" b="1" kern="1200" dirty="0">
                        <a:solidFill>
                          <a:srgbClr val="7030A0"/>
                        </a:solidFill>
                        <a:latin typeface="+mn-lt"/>
                        <a:ea typeface="+mn-ea"/>
                        <a:cs typeface="+mn-cs"/>
                        <a:sym typeface="+mn-ea"/>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smtClean="0">
                          <a:ln>
                            <a:noFill/>
                          </a:ln>
                          <a:solidFill>
                            <a:schemeClr val="bg1"/>
                          </a:solidFill>
                          <a:effectLst/>
                          <a:uLnTx/>
                          <a:uFillTx/>
                          <a:latin typeface="+mn-lt"/>
                          <a:ea typeface="+mn-ea"/>
                          <a:cs typeface="+mn-cs"/>
                        </a:rPr>
                        <a:t>September</a:t>
                      </a:r>
                      <a:endParaRPr kumimoji="0" lang="en-US" sz="1400" b="1" i="0" u="none" strike="noStrike" kern="1200" cap="none" spc="0" normalizeH="0" baseline="0" noProof="0" dirty="0" smtClean="0">
                        <a:ln>
                          <a:noFill/>
                        </a:ln>
                        <a:solidFill>
                          <a:schemeClr val="bg1"/>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smtClean="0">
                          <a:ln>
                            <a:noFill/>
                          </a:ln>
                          <a:solidFill>
                            <a:schemeClr val="bg1"/>
                          </a:solidFill>
                          <a:effectLst/>
                          <a:uLnTx/>
                          <a:uFillTx/>
                          <a:latin typeface="+mn-lt"/>
                          <a:ea typeface="+mn-ea"/>
                          <a:cs typeface="+mn-cs"/>
                        </a:rPr>
                        <a:t> </a:t>
                      </a:r>
                      <a:r>
                        <a:rPr kumimoji="0" lang="en-US" sz="1400" b="1" i="0" u="none" strike="noStrike" kern="1200" cap="none" spc="0" normalizeH="0" baseline="0" noProof="0" dirty="0">
                          <a:ln>
                            <a:noFill/>
                          </a:ln>
                          <a:solidFill>
                            <a:schemeClr val="bg1"/>
                          </a:solidFill>
                          <a:effectLst/>
                          <a:uLnTx/>
                          <a:uFillTx/>
                          <a:latin typeface="+mn-lt"/>
                          <a:ea typeface="+mn-ea"/>
                          <a:cs typeface="+mn-cs"/>
                        </a:rPr>
                        <a:t>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400" b="1" i="0" u="none" strike="noStrike" kern="1200" cap="none" spc="0" normalizeH="0" baseline="0" noProof="0" dirty="0">
                          <a:ln>
                            <a:noFill/>
                          </a:ln>
                          <a:solidFill>
                            <a:schemeClr val="bg1"/>
                          </a:solidFill>
                          <a:effectLst/>
                          <a:uLnTx/>
                          <a:uFillTx/>
                          <a:latin typeface="+mn-lt"/>
                          <a:ea typeface="+mn-ea"/>
                          <a:cs typeface="+mn-cs"/>
                        </a:rPr>
                        <a:t>SP-211650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8"/>
          <p:cNvGraphicFramePr/>
          <p:nvPr/>
        </p:nvGraphicFramePr>
        <p:xfrm>
          <a:off x="179388" y="1376363"/>
          <a:ext cx="8810067" cy="942136"/>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FS_eNA_Ph3</a:t>
                      </a:r>
                      <a:r>
                        <a:rPr lang="en-US" sz="1400" b="1" kern="1200" baseline="0" dirty="0">
                          <a:solidFill>
                            <a:schemeClr val="lt1"/>
                          </a:solidFill>
                          <a:effectLst/>
                          <a:latin typeface="+mn-lt"/>
                          <a:ea typeface="+mn-ea"/>
                          <a:cs typeface="+mn-cs"/>
                        </a:rPr>
                        <a:t> </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GB" altLang="zh-CN" sz="1400" b="1" dirty="0">
                          <a:solidFill>
                            <a:schemeClr val="bg1"/>
                          </a:solidFill>
                          <a:effectLst/>
                          <a:sym typeface="+mn-ea"/>
                        </a:rPr>
                        <a:t>Study on Enablers for Network Automation for 5G - phase </a:t>
                      </a:r>
                      <a:r>
                        <a:rPr lang="en-US" altLang="en-GB" sz="1400" b="1" dirty="0">
                          <a:solidFill>
                            <a:schemeClr val="bg1"/>
                          </a:solidFill>
                          <a:effectLst/>
                          <a:sym typeface="+mn-ea"/>
                        </a:rPr>
                        <a:t>3</a:t>
                      </a:r>
                      <a:endParaRPr lang="en-US" altLang="en-GB" sz="14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400" b="1" u="none" dirty="0" smtClean="0">
                          <a:solidFill>
                            <a:srgbClr val="7030A0"/>
                          </a:solidFill>
                          <a:sym typeface="+mn-ea"/>
                        </a:rPr>
                        <a:t>50</a:t>
                      </a:r>
                      <a:r>
                        <a:rPr lang="en-US" sz="1400" b="1" dirty="0" smtClean="0">
                          <a:solidFill>
                            <a:srgbClr val="7030A0"/>
                          </a:solidFill>
                          <a:sym typeface="+mn-ea"/>
                        </a:rPr>
                        <a:t>%</a:t>
                      </a:r>
                      <a:r>
                        <a:rPr lang="en-US" sz="1400" b="1" kern="1200" dirty="0" smtClean="0">
                          <a:solidFill>
                            <a:srgbClr val="7030A0"/>
                          </a:solidFill>
                          <a:latin typeface="+mn-lt"/>
                          <a:ea typeface="+mn-ea"/>
                          <a:cs typeface="+mn-cs"/>
                        </a:rPr>
                        <a:t> </a:t>
                      </a:r>
                      <a:r>
                        <a:rPr lang="en-US" sz="1400" b="1" kern="1200" dirty="0">
                          <a:solidFill>
                            <a:srgbClr val="7030A0"/>
                          </a:solidFill>
                          <a:latin typeface="+mn-lt"/>
                          <a:ea typeface="+mn-ea"/>
                          <a:cs typeface="+mn-cs"/>
                        </a:rPr>
                        <a:t>-&gt; </a:t>
                      </a:r>
                      <a:r>
                        <a:rPr lang="en-US" sz="1400" b="1" strike="noStrike" kern="1200" dirty="0">
                          <a:solidFill>
                            <a:srgbClr val="7030A0"/>
                          </a:solidFill>
                          <a:latin typeface="+mn-lt"/>
                          <a:ea typeface="+mn-ea"/>
                          <a:cs typeface="+mn-cs"/>
                          <a:sym typeface="+mn-ea"/>
                        </a:rPr>
                        <a:t>7</a:t>
                      </a:r>
                      <a:r>
                        <a:rPr lang="en-US" sz="1400" b="1" strike="noStrike" dirty="0" smtClean="0">
                          <a:solidFill>
                            <a:srgbClr val="7030A0"/>
                          </a:solidFill>
                          <a:sym typeface="+mn-ea"/>
                        </a:rPr>
                        <a:t>5</a:t>
                      </a:r>
                      <a:r>
                        <a:rPr lang="en-US" sz="1400" b="1" dirty="0" smtClean="0">
                          <a:solidFill>
                            <a:srgbClr val="7030A0"/>
                          </a:solidFill>
                          <a:sym typeface="+mn-ea"/>
                        </a:rPr>
                        <a:t>%</a:t>
                      </a:r>
                      <a:endParaRPr lang="en-US" sz="1400" b="1" kern="1200" dirty="0">
                        <a:solidFill>
                          <a:srgbClr val="7030A0"/>
                        </a:solidFill>
                        <a:latin typeface="+mn-lt"/>
                        <a:ea typeface="+mn-ea"/>
                        <a:cs typeface="+mn-cs"/>
                        <a:sym typeface="+mn-ea"/>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bg1"/>
                          </a:solidFill>
                          <a:effectLst/>
                          <a:uLnTx/>
                          <a:uFillTx/>
                          <a:latin typeface="+mn-lt"/>
                          <a:ea typeface="+mn-ea"/>
                          <a:cs typeface="+mn-cs"/>
                        </a:rPr>
                        <a:t>September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400" b="1" i="0" u="none" strike="noStrike" kern="1200" cap="none" spc="0" normalizeH="0" baseline="0" noProof="0" dirty="0">
                          <a:ln>
                            <a:noFill/>
                          </a:ln>
                          <a:solidFill>
                            <a:schemeClr val="bg1"/>
                          </a:solidFill>
                          <a:effectLst/>
                          <a:uLnTx/>
                          <a:uFillTx/>
                          <a:latin typeface="+mn-lt"/>
                          <a:ea typeface="+mn-ea"/>
                          <a:cs typeface="+mn-cs"/>
                        </a:rPr>
                        <a:t>SP-211650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7" name="Title 5"/>
          <p:cNvSpPr>
            <a:spLocks noGrp="1"/>
          </p:cNvSpPr>
          <p:nvPr>
            <p:ph type="title"/>
          </p:nvPr>
        </p:nvSpPr>
        <p:spPr>
          <a:xfrm>
            <a:off x="93927" y="83891"/>
            <a:ext cx="7511827" cy="1143000"/>
          </a:xfrm>
        </p:spPr>
        <p:txBody>
          <a:bodyPr/>
          <a:lstStyle/>
          <a:p>
            <a:r>
              <a:rPr lang="en-US" altLang="de-DE" b="1" dirty="0"/>
              <a:t>FS_eNA_Ph3 status after SA2#152E (1/3)</a:t>
            </a:r>
          </a:p>
        </p:txBody>
      </p:sp>
      <p:sp>
        <p:nvSpPr>
          <p:cNvPr id="3" name="Content Placeholder 7"/>
          <p:cNvSpPr>
            <a:spLocks noGrp="1"/>
          </p:cNvSpPr>
          <p:nvPr/>
        </p:nvSpPr>
        <p:spPr>
          <a:xfrm>
            <a:off x="324485" y="2462530"/>
            <a:ext cx="8665210" cy="3885565"/>
          </a:xfrm>
          <a:prstGeom prst="rect">
            <a:avLst/>
          </a:prstGeom>
          <a:no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a:spcBef>
                <a:spcPts val="0"/>
              </a:spcBef>
              <a:spcAft>
                <a:spcPts val="0"/>
              </a:spcAft>
            </a:pPr>
            <a:r>
              <a:rPr lang="de-DE" altLang="de-DE" sz="1600" b="1" dirty="0"/>
              <a:t>General</a:t>
            </a:r>
            <a:r>
              <a:rPr lang="de-DE" altLang="de-DE" sz="1200" dirty="0">
                <a:sym typeface="+mn-ea"/>
              </a:rPr>
              <a:t> </a:t>
            </a:r>
            <a:endParaRPr lang="de-DE" altLang="de-DE" sz="1200" dirty="0"/>
          </a:p>
          <a:p>
            <a:pPr lvl="1">
              <a:spcBef>
                <a:spcPts val="0"/>
              </a:spcBef>
              <a:spcAft>
                <a:spcPts val="0"/>
              </a:spcAft>
            </a:pPr>
            <a:r>
              <a:rPr lang="en-US" altLang="de-DE" sz="1200" dirty="0">
                <a:solidFill>
                  <a:schemeClr val="tx1"/>
                </a:solidFill>
              </a:rPr>
              <a:t>57 </a:t>
            </a:r>
            <a:r>
              <a:rPr lang="en-US" altLang="de-DE" sz="1200" dirty="0">
                <a:solidFill>
                  <a:schemeClr val="tx1"/>
                </a:solidFill>
                <a:sym typeface="+mn-ea"/>
              </a:rPr>
              <a:t>contributions agreed</a:t>
            </a:r>
            <a:r>
              <a:rPr lang="en-US" altLang="de-DE" sz="1200" dirty="0">
                <a:solidFill>
                  <a:schemeClr val="tx1"/>
                </a:solidFill>
              </a:rPr>
              <a:t> (</a:t>
            </a:r>
            <a:r>
              <a:rPr lang="en-US" altLang="de-DE" sz="1200" dirty="0">
                <a:solidFill>
                  <a:schemeClr val="tx1"/>
                </a:solidFill>
                <a:sym typeface="+mn-ea"/>
              </a:rPr>
              <a:t>including 16 New Solution, 25 solution updates, 2 LS out and 14 Evaluation &amp; Conclusion).</a:t>
            </a:r>
          </a:p>
          <a:p>
            <a:pPr lvl="1">
              <a:spcBef>
                <a:spcPts val="0"/>
              </a:spcBef>
              <a:spcAft>
                <a:spcPts val="0"/>
              </a:spcAft>
            </a:pPr>
            <a:r>
              <a:rPr lang="en-US" altLang="de-DE" sz="1200" dirty="0">
                <a:solidFill>
                  <a:schemeClr val="tx1"/>
                </a:solidFill>
                <a:sym typeface="+mn-ea"/>
              </a:rPr>
              <a:t>1 merged, 4 contribution noted, and 1 LS </a:t>
            </a:r>
            <a:r>
              <a:rPr lang="en-US" altLang="zh-CN" sz="1200" dirty="0">
                <a:solidFill>
                  <a:schemeClr val="tx1"/>
                </a:solidFill>
                <a:sym typeface="+mn-ea"/>
              </a:rPr>
              <a:t>o</a:t>
            </a:r>
            <a:r>
              <a:rPr lang="en-US" altLang="de-DE" sz="1200" dirty="0">
                <a:solidFill>
                  <a:schemeClr val="tx1"/>
                </a:solidFill>
                <a:sym typeface="+mn-ea"/>
              </a:rPr>
              <a:t>ut noted. </a:t>
            </a:r>
          </a:p>
          <a:p>
            <a:pPr lvl="1">
              <a:spcBef>
                <a:spcPts val="0"/>
              </a:spcBef>
              <a:spcAft>
                <a:spcPts val="0"/>
              </a:spcAft>
            </a:pPr>
            <a:r>
              <a:rPr lang="en-US" altLang="de-DE" sz="1200" dirty="0">
                <a:solidFill>
                  <a:schemeClr val="tx1"/>
                </a:solidFill>
                <a:sym typeface="+mn-ea"/>
              </a:rPr>
              <a:t>28 contributions not handled due to exceeding the quota.</a:t>
            </a:r>
          </a:p>
          <a:p>
            <a:pPr lvl="1">
              <a:spcBef>
                <a:spcPts val="0"/>
              </a:spcBef>
              <a:spcAft>
                <a:spcPts val="0"/>
              </a:spcAft>
            </a:pPr>
            <a:r>
              <a:rPr lang="en-US" altLang="de-DE" sz="1200" dirty="0">
                <a:solidFill>
                  <a:schemeClr val="tx1"/>
                </a:solidFill>
              </a:rPr>
              <a:t>Total TUs requested for Study Phase is 8 TUs, and </a:t>
            </a:r>
            <a:r>
              <a:rPr lang="en-US" altLang="de-DE" sz="1200" dirty="0" smtClean="0">
                <a:solidFill>
                  <a:schemeClr val="tx1"/>
                </a:solidFill>
              </a:rPr>
              <a:t>2 </a:t>
            </a:r>
            <a:r>
              <a:rPr lang="en-US" altLang="de-DE" sz="1200" dirty="0">
                <a:solidFill>
                  <a:schemeClr val="tx1"/>
                </a:solidFill>
              </a:rPr>
              <a:t>TUs are remaining.</a:t>
            </a:r>
            <a:endParaRPr lang="en-US" altLang="de-DE" sz="1200" dirty="0">
              <a:solidFill>
                <a:schemeClr val="tx1"/>
              </a:solidFill>
              <a:sym typeface="+mn-ea"/>
            </a:endParaRPr>
          </a:p>
          <a:p>
            <a:pPr marL="457200" lvl="1" indent="0">
              <a:spcBef>
                <a:spcPts val="0"/>
              </a:spcBef>
              <a:spcAft>
                <a:spcPts val="0"/>
              </a:spcAft>
              <a:buNone/>
            </a:pPr>
            <a:endParaRPr lang="en-US" altLang="de-DE" sz="1200" dirty="0"/>
          </a:p>
          <a:p>
            <a:pPr>
              <a:spcBef>
                <a:spcPts val="0"/>
              </a:spcBef>
              <a:spcAft>
                <a:spcPts val="0"/>
              </a:spcAft>
            </a:pPr>
            <a:r>
              <a:rPr sz="1600" b="1" dirty="0"/>
              <a:t>KI#1: How to improve correctness of NWDAF analytics</a:t>
            </a:r>
            <a:r>
              <a:rPr altLang="de-DE" sz="1600" b="1" dirty="0"/>
              <a:t>:</a:t>
            </a:r>
            <a:r>
              <a:rPr lang="de-DE" altLang="de-DE" sz="1600" b="1" dirty="0"/>
              <a:t> </a:t>
            </a:r>
          </a:p>
          <a:p>
            <a:pPr marL="685800" lvl="2">
              <a:spcBef>
                <a:spcPts val="0"/>
              </a:spcBef>
              <a:spcAft>
                <a:spcPts val="300"/>
              </a:spcAft>
            </a:pPr>
            <a:r>
              <a:rPr lang="en-US" sz="1200" dirty="0">
                <a:sym typeface="+mn-ea"/>
              </a:rPr>
              <a:t>3</a:t>
            </a:r>
            <a:r>
              <a:rPr sz="1200" dirty="0">
                <a:sym typeface="+mn-ea"/>
              </a:rPr>
              <a:t> </a:t>
            </a:r>
            <a:r>
              <a:rPr lang="en-US" sz="1200" dirty="0">
                <a:sym typeface="+mn-ea"/>
              </a:rPr>
              <a:t>new </a:t>
            </a:r>
            <a:r>
              <a:rPr sz="1200" dirty="0">
                <a:sym typeface="+mn-ea"/>
              </a:rPr>
              <a:t>solution</a:t>
            </a:r>
            <a:r>
              <a:rPr lang="en-US" sz="1200" dirty="0">
                <a:sym typeface="+mn-ea"/>
              </a:rPr>
              <a:t>, </a:t>
            </a:r>
            <a:r>
              <a:rPr lang="en-US" sz="1200" dirty="0"/>
              <a:t>6</a:t>
            </a:r>
            <a:r>
              <a:rPr sz="1200" dirty="0"/>
              <a:t> solution updates are approved,</a:t>
            </a:r>
            <a:r>
              <a:rPr lang="en-US" sz="1200" dirty="0"/>
              <a:t> 1 </a:t>
            </a:r>
            <a:r>
              <a:rPr sz="1200" dirty="0">
                <a:sym typeface="+mn-ea"/>
              </a:rPr>
              <a:t>solution updates </a:t>
            </a:r>
            <a:r>
              <a:rPr lang="en-US" sz="1200" dirty="0">
                <a:sym typeface="+mn-ea"/>
              </a:rPr>
              <a:t>is noted, </a:t>
            </a:r>
            <a:r>
              <a:rPr lang="en-US" sz="1200" dirty="0"/>
              <a:t>2</a:t>
            </a:r>
            <a:r>
              <a:rPr sz="1200" dirty="0"/>
              <a:t> evaluation </a:t>
            </a:r>
            <a:r>
              <a:rPr lang="en-US" sz="1200" dirty="0"/>
              <a:t>&amp; </a:t>
            </a:r>
            <a:r>
              <a:rPr lang="en-US" sz="1200" dirty="0">
                <a:sym typeface="+mn-ea"/>
              </a:rPr>
              <a:t>interim </a:t>
            </a:r>
            <a:r>
              <a:rPr sz="1200" dirty="0"/>
              <a:t>conclusion </a:t>
            </a:r>
            <a:r>
              <a:rPr lang="en-US" sz="1200" dirty="0"/>
              <a:t>are</a:t>
            </a:r>
            <a:r>
              <a:rPr sz="1200" dirty="0"/>
              <a:t> approved.</a:t>
            </a:r>
          </a:p>
          <a:p>
            <a:pPr marL="685800" lvl="2">
              <a:spcBef>
                <a:spcPts val="0"/>
              </a:spcBef>
              <a:spcAft>
                <a:spcPts val="300"/>
              </a:spcAft>
            </a:pPr>
            <a:r>
              <a:rPr sz="1200" b="1" dirty="0"/>
              <a:t>Next steps:</a:t>
            </a:r>
            <a:r>
              <a:rPr sz="1200" dirty="0"/>
              <a:t> </a:t>
            </a:r>
            <a:r>
              <a:rPr lang="en-US" sz="1200" dirty="0" smtClean="0">
                <a:sym typeface="+mn-ea"/>
              </a:rPr>
              <a:t>finalize conclusions</a:t>
            </a:r>
            <a:r>
              <a:rPr lang="en-US" sz="1200" dirty="0" smtClean="0"/>
              <a:t>.</a:t>
            </a:r>
            <a:endParaRPr sz="1200" dirty="0"/>
          </a:p>
          <a:p>
            <a:pPr marL="457200" lvl="2" indent="-457200" algn="l">
              <a:spcBef>
                <a:spcPts val="0"/>
              </a:spcBef>
              <a:spcAft>
                <a:spcPts val="0"/>
              </a:spcAft>
              <a:buClrTx/>
              <a:buSzTx/>
              <a:buFontTx/>
              <a:buBlip>
                <a:blip r:embed="rId3"/>
              </a:buBlip>
            </a:pPr>
            <a:r>
              <a:rPr sz="1600" b="1" dirty="0">
                <a:cs typeface="+mn-cs"/>
                <a:sym typeface="+mn-ea"/>
              </a:rPr>
              <a:t>KI#2: </a:t>
            </a:r>
            <a:r>
              <a:rPr sz="1600" b="1" dirty="0">
                <a:cs typeface="+mn-cs"/>
              </a:rPr>
              <a:t>NWDAF-assisted application detection</a:t>
            </a:r>
            <a:r>
              <a:rPr lang="en-US" sz="1600" b="1" dirty="0">
                <a:cs typeface="+mn-cs"/>
              </a:rPr>
              <a:t>:</a:t>
            </a:r>
            <a:endParaRPr sz="1600" b="1" dirty="0">
              <a:cs typeface="+mn-cs"/>
            </a:endParaRPr>
          </a:p>
          <a:p>
            <a:pPr marL="685800" lvl="2">
              <a:spcBef>
                <a:spcPts val="0"/>
              </a:spcBef>
              <a:spcAft>
                <a:spcPts val="300"/>
              </a:spcAft>
            </a:pPr>
            <a:r>
              <a:rPr lang="en-US" sz="1200" dirty="0">
                <a:sym typeface="+mn-ea"/>
              </a:rPr>
              <a:t>2</a:t>
            </a:r>
            <a:r>
              <a:rPr sz="1200" dirty="0">
                <a:sym typeface="+mn-ea"/>
              </a:rPr>
              <a:t> </a:t>
            </a:r>
            <a:r>
              <a:rPr lang="en-US" sz="1200" dirty="0">
                <a:sym typeface="+mn-ea"/>
              </a:rPr>
              <a:t>new </a:t>
            </a:r>
            <a:r>
              <a:rPr sz="1200" dirty="0">
                <a:sym typeface="+mn-ea"/>
              </a:rPr>
              <a:t>solution</a:t>
            </a:r>
            <a:r>
              <a:rPr lang="en-US" sz="1200" dirty="0">
                <a:sym typeface="+mn-ea"/>
              </a:rPr>
              <a:t> </a:t>
            </a:r>
            <a:r>
              <a:rPr sz="1200" dirty="0">
                <a:sym typeface="+mn-ea"/>
              </a:rPr>
              <a:t>are approved,</a:t>
            </a:r>
            <a:r>
              <a:rPr lang="en-US" sz="1200" dirty="0">
                <a:sym typeface="+mn-ea"/>
              </a:rPr>
              <a:t> 1 new </a:t>
            </a:r>
            <a:r>
              <a:rPr sz="1200" dirty="0">
                <a:sym typeface="+mn-ea"/>
              </a:rPr>
              <a:t>solution </a:t>
            </a:r>
            <a:r>
              <a:rPr lang="en-US" sz="1200" dirty="0">
                <a:sym typeface="+mn-ea"/>
              </a:rPr>
              <a:t>is noted,</a:t>
            </a:r>
            <a:r>
              <a:rPr sz="1200" dirty="0">
                <a:sym typeface="+mn-ea"/>
              </a:rPr>
              <a:t> </a:t>
            </a:r>
            <a:r>
              <a:rPr lang="en-US" sz="1200" dirty="0">
                <a:sym typeface="+mn-ea"/>
              </a:rPr>
              <a:t>1</a:t>
            </a:r>
            <a:r>
              <a:rPr sz="1200" dirty="0">
                <a:sym typeface="+mn-ea"/>
              </a:rPr>
              <a:t> evaluation &amp; </a:t>
            </a:r>
            <a:r>
              <a:rPr lang="en-US" sz="1200" dirty="0">
                <a:sym typeface="+mn-ea"/>
              </a:rPr>
              <a:t>interim </a:t>
            </a:r>
            <a:r>
              <a:rPr sz="1200" dirty="0">
                <a:sym typeface="+mn-ea"/>
              </a:rPr>
              <a:t>conclusion is approved.</a:t>
            </a:r>
            <a:endParaRPr sz="1200" dirty="0"/>
          </a:p>
          <a:p>
            <a:pPr marL="685800" lvl="2">
              <a:spcBef>
                <a:spcPts val="0"/>
              </a:spcBef>
              <a:spcAft>
                <a:spcPts val="300"/>
              </a:spcAft>
            </a:pPr>
            <a:r>
              <a:rPr sz="1200" b="1" dirty="0">
                <a:sym typeface="+mn-ea"/>
              </a:rPr>
              <a:t>Next steps: </a:t>
            </a:r>
            <a:r>
              <a:rPr lang="en-US" sz="1200" dirty="0" smtClean="0">
                <a:sym typeface="+mn-ea"/>
              </a:rPr>
              <a:t>finalize conclusions</a:t>
            </a:r>
            <a:r>
              <a:rPr lang="en-US" sz="1200" dirty="0" smtClean="0"/>
              <a:t>.</a:t>
            </a:r>
            <a:endParaRPr sz="1200" dirty="0"/>
          </a:p>
          <a:p>
            <a:pPr marL="457200" lvl="2" indent="-457200" algn="l">
              <a:spcBef>
                <a:spcPts val="0"/>
              </a:spcBef>
              <a:spcAft>
                <a:spcPts val="0"/>
              </a:spcAft>
              <a:buClrTx/>
              <a:buSzTx/>
              <a:buFontTx/>
              <a:buBlip>
                <a:blip r:embed="rId3"/>
              </a:buBlip>
            </a:pPr>
            <a:r>
              <a:rPr sz="1600" b="1" dirty="0">
                <a:cs typeface="+mn-cs"/>
                <a:sym typeface="+mn-ea"/>
              </a:rPr>
              <a:t>KI#3: </a:t>
            </a:r>
            <a:r>
              <a:rPr sz="1600" b="1" dirty="0">
                <a:cs typeface="+mn-cs"/>
              </a:rPr>
              <a:t>Data and analytics exchange in roaming case</a:t>
            </a:r>
            <a:r>
              <a:rPr lang="en-US" sz="1600" b="1" dirty="0">
                <a:cs typeface="+mn-cs"/>
              </a:rPr>
              <a:t>:</a:t>
            </a:r>
            <a:endParaRPr sz="1600" b="1" dirty="0">
              <a:cs typeface="+mn-cs"/>
            </a:endParaRPr>
          </a:p>
          <a:p>
            <a:pPr marL="685800" lvl="2">
              <a:spcBef>
                <a:spcPts val="0"/>
              </a:spcBef>
              <a:spcAft>
                <a:spcPts val="300"/>
              </a:spcAft>
            </a:pPr>
            <a:r>
              <a:rPr lang="en-US" sz="1200" dirty="0">
                <a:sym typeface="+mn-ea"/>
              </a:rPr>
              <a:t>2</a:t>
            </a:r>
            <a:r>
              <a:rPr sz="1200" dirty="0">
                <a:sym typeface="+mn-ea"/>
              </a:rPr>
              <a:t> solution updates </a:t>
            </a:r>
            <a:r>
              <a:rPr lang="en-US" sz="1200" dirty="0">
                <a:sym typeface="+mn-ea"/>
              </a:rPr>
              <a:t>and </a:t>
            </a:r>
            <a:r>
              <a:rPr lang="en-US" altLang="zh-CN" sz="1200" dirty="0">
                <a:sym typeface="+mn-ea"/>
              </a:rPr>
              <a:t>1 LS OUT to SA3 is </a:t>
            </a:r>
            <a:r>
              <a:rPr sz="1200" dirty="0">
                <a:sym typeface="+mn-ea"/>
              </a:rPr>
              <a:t>approved, </a:t>
            </a:r>
            <a:r>
              <a:rPr lang="en-US" sz="1200" dirty="0">
                <a:sym typeface="+mn-ea"/>
              </a:rPr>
              <a:t>1</a:t>
            </a:r>
            <a:r>
              <a:rPr sz="1200" dirty="0">
                <a:sym typeface="+mn-ea"/>
              </a:rPr>
              <a:t> evaluation &amp; conclusion is </a:t>
            </a:r>
            <a:r>
              <a:rPr lang="en-US" sz="1200" dirty="0">
                <a:sym typeface="+mn-ea"/>
              </a:rPr>
              <a:t>merged and 3</a:t>
            </a:r>
            <a:r>
              <a:rPr sz="1200" dirty="0">
                <a:sym typeface="+mn-ea"/>
              </a:rPr>
              <a:t> evaluation &amp; </a:t>
            </a:r>
            <a:r>
              <a:rPr lang="en-US" sz="1200" dirty="0">
                <a:sym typeface="+mn-ea"/>
              </a:rPr>
              <a:t>interim </a:t>
            </a:r>
            <a:r>
              <a:rPr sz="1200" dirty="0">
                <a:sym typeface="+mn-ea"/>
              </a:rPr>
              <a:t>conclusion </a:t>
            </a:r>
            <a:r>
              <a:rPr lang="en-US" sz="1200" dirty="0">
                <a:sym typeface="+mn-ea"/>
              </a:rPr>
              <a:t>are</a:t>
            </a:r>
            <a:r>
              <a:rPr sz="1200" dirty="0">
                <a:sym typeface="+mn-ea"/>
              </a:rPr>
              <a:t> approved.</a:t>
            </a:r>
            <a:endParaRPr sz="1200" dirty="0"/>
          </a:p>
          <a:p>
            <a:pPr marL="685800" lvl="2">
              <a:spcBef>
                <a:spcPts val="0"/>
              </a:spcBef>
              <a:spcAft>
                <a:spcPts val="300"/>
              </a:spcAft>
            </a:pPr>
            <a:r>
              <a:rPr sz="1200" b="1" dirty="0">
                <a:sym typeface="+mn-ea"/>
              </a:rPr>
              <a:t>Next steps:</a:t>
            </a:r>
            <a:r>
              <a:rPr sz="1200" dirty="0">
                <a:sym typeface="+mn-ea"/>
              </a:rPr>
              <a:t> </a:t>
            </a:r>
            <a:r>
              <a:rPr lang="en-US" sz="1200" dirty="0" smtClean="0">
                <a:sym typeface="+mn-ea"/>
              </a:rPr>
              <a:t>finalize conclusions</a:t>
            </a:r>
            <a:r>
              <a:rPr lang="en-US" sz="1200" dirty="0" smtClean="0"/>
              <a:t>.</a:t>
            </a:r>
            <a:endParaRPr lang="en-US" sz="12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79388" y="83891"/>
            <a:ext cx="7112000" cy="1143000"/>
          </a:xfrm>
        </p:spPr>
        <p:txBody>
          <a:bodyPr/>
          <a:lstStyle/>
          <a:p>
            <a:r>
              <a:rPr lang="en-US" altLang="de-DE" b="1" dirty="0"/>
              <a:t>FS_eNA_Ph3 status after SA2#152E (2/3)</a:t>
            </a:r>
          </a:p>
        </p:txBody>
      </p:sp>
      <p:sp>
        <p:nvSpPr>
          <p:cNvPr id="7" name="Content Placeholder 7"/>
          <p:cNvSpPr>
            <a:spLocks noGrp="1"/>
          </p:cNvSpPr>
          <p:nvPr/>
        </p:nvSpPr>
        <p:spPr>
          <a:xfrm>
            <a:off x="294640" y="1285875"/>
            <a:ext cx="8665210" cy="5173980"/>
          </a:xfrm>
          <a:prstGeom prst="rect">
            <a:avLst/>
          </a:prstGeom>
          <a:no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457200" lvl="2" indent="-457200" algn="l">
              <a:spcBef>
                <a:spcPts val="0"/>
              </a:spcBef>
              <a:spcAft>
                <a:spcPts val="0"/>
              </a:spcAft>
              <a:buClrTx/>
              <a:buSzTx/>
              <a:buFontTx/>
              <a:buBlip>
                <a:blip r:embed="rId3"/>
              </a:buBlip>
            </a:pPr>
            <a:r>
              <a:rPr sz="1600" b="1" dirty="0">
                <a:cs typeface="+mn-cs"/>
                <a:sym typeface="+mn-ea"/>
              </a:rPr>
              <a:t>KI#4: </a:t>
            </a:r>
            <a:r>
              <a:rPr sz="1600" b="1" dirty="0">
                <a:cs typeface="+mn-cs"/>
              </a:rPr>
              <a:t>How to Enhance Data collection and Storage</a:t>
            </a:r>
            <a:r>
              <a:rPr lang="en-US" sz="1600" b="1" dirty="0">
                <a:cs typeface="+mn-cs"/>
              </a:rPr>
              <a:t>:</a:t>
            </a:r>
            <a:endParaRPr sz="1600" b="1" dirty="0">
              <a:cs typeface="+mn-cs"/>
            </a:endParaRPr>
          </a:p>
          <a:p>
            <a:pPr marL="685800" lvl="2">
              <a:spcBef>
                <a:spcPts val="0"/>
              </a:spcBef>
              <a:spcAft>
                <a:spcPts val="300"/>
              </a:spcAft>
            </a:pPr>
            <a:r>
              <a:rPr lang="en-US" sz="1200" dirty="0">
                <a:sym typeface="+mn-ea"/>
              </a:rPr>
              <a:t>5</a:t>
            </a:r>
            <a:r>
              <a:rPr sz="1200" dirty="0">
                <a:sym typeface="+mn-ea"/>
              </a:rPr>
              <a:t> </a:t>
            </a:r>
            <a:r>
              <a:rPr lang="en-US" sz="1200" dirty="0">
                <a:sym typeface="+mn-ea"/>
              </a:rPr>
              <a:t>new </a:t>
            </a:r>
            <a:r>
              <a:rPr sz="1200" dirty="0">
                <a:sym typeface="+mn-ea"/>
              </a:rPr>
              <a:t>solution</a:t>
            </a:r>
            <a:r>
              <a:rPr lang="en-US" sz="1200" dirty="0">
                <a:sym typeface="+mn-ea"/>
              </a:rPr>
              <a:t>, 1</a:t>
            </a:r>
            <a:r>
              <a:rPr sz="1200" dirty="0">
                <a:sym typeface="+mn-ea"/>
              </a:rPr>
              <a:t> solution updates are approved</a:t>
            </a:r>
            <a:r>
              <a:rPr lang="en-US" sz="1200" dirty="0">
                <a:solidFill>
                  <a:schemeClr val="tx1"/>
                </a:solidFill>
                <a:sym typeface="+mn-ea"/>
              </a:rPr>
              <a:t>, 2</a:t>
            </a:r>
            <a:r>
              <a:rPr sz="1200" dirty="0">
                <a:solidFill>
                  <a:schemeClr val="tx1"/>
                </a:solidFill>
                <a:sym typeface="+mn-ea"/>
              </a:rPr>
              <a:t> evaluation </a:t>
            </a:r>
            <a:r>
              <a:rPr lang="en-US" sz="1200" dirty="0">
                <a:solidFill>
                  <a:schemeClr val="tx1"/>
                </a:solidFill>
                <a:sym typeface="+mn-ea"/>
              </a:rPr>
              <a:t>&amp; </a:t>
            </a:r>
            <a:r>
              <a:rPr sz="1200" dirty="0">
                <a:solidFill>
                  <a:schemeClr val="tx1"/>
                </a:solidFill>
                <a:sym typeface="+mn-ea"/>
              </a:rPr>
              <a:t>conclusion </a:t>
            </a:r>
            <a:r>
              <a:rPr lang="en-US" sz="1200" dirty="0">
                <a:solidFill>
                  <a:schemeClr val="tx1"/>
                </a:solidFill>
                <a:sym typeface="+mn-ea"/>
              </a:rPr>
              <a:t>are</a:t>
            </a:r>
            <a:r>
              <a:rPr sz="1200" dirty="0">
                <a:solidFill>
                  <a:schemeClr val="tx1"/>
                </a:solidFill>
                <a:sym typeface="+mn-ea"/>
              </a:rPr>
              <a:t> approved.</a:t>
            </a:r>
            <a:endParaRPr sz="1200" dirty="0">
              <a:solidFill>
                <a:schemeClr val="tx1"/>
              </a:solidFill>
            </a:endParaRPr>
          </a:p>
          <a:p>
            <a:pPr marL="685800" lvl="2">
              <a:spcBef>
                <a:spcPts val="0"/>
              </a:spcBef>
              <a:spcAft>
                <a:spcPts val="300"/>
              </a:spcAft>
            </a:pPr>
            <a:r>
              <a:rPr sz="1200" b="1" dirty="0">
                <a:sym typeface="+mn-ea"/>
              </a:rPr>
              <a:t>Next steps:</a:t>
            </a:r>
            <a:r>
              <a:rPr sz="1200" dirty="0">
                <a:sym typeface="+mn-ea"/>
              </a:rPr>
              <a:t> </a:t>
            </a:r>
            <a:r>
              <a:rPr lang="en-US" sz="1200" dirty="0" smtClean="0">
                <a:sym typeface="+mn-ea"/>
              </a:rPr>
              <a:t>finalize conclusions</a:t>
            </a:r>
            <a:r>
              <a:rPr lang="en-US" sz="1200" dirty="0" smtClean="0"/>
              <a:t>.</a:t>
            </a:r>
            <a:endParaRPr lang="en-US" sz="1200" dirty="0"/>
          </a:p>
          <a:p>
            <a:pPr marL="457200" lvl="2" indent="-457200" algn="l">
              <a:spcBef>
                <a:spcPts val="0"/>
              </a:spcBef>
              <a:spcAft>
                <a:spcPts val="0"/>
              </a:spcAft>
              <a:buClrTx/>
              <a:buSzTx/>
              <a:buFontTx/>
              <a:buBlip>
                <a:blip r:embed="rId3"/>
              </a:buBlip>
            </a:pPr>
            <a:r>
              <a:rPr sz="1600" b="1" dirty="0">
                <a:cs typeface="+mn-cs"/>
                <a:sym typeface="+mn-ea"/>
              </a:rPr>
              <a:t>KI#5: </a:t>
            </a:r>
            <a:r>
              <a:rPr sz="1600" b="1" dirty="0">
                <a:cs typeface="+mn-cs"/>
              </a:rPr>
              <a:t>Enhance trained ML Model sharing</a:t>
            </a:r>
            <a:r>
              <a:rPr lang="en-US" sz="1600" b="1" dirty="0">
                <a:cs typeface="+mn-cs"/>
              </a:rPr>
              <a:t>:</a:t>
            </a:r>
            <a:endParaRPr sz="1600" b="1" dirty="0">
              <a:cs typeface="+mn-cs"/>
            </a:endParaRPr>
          </a:p>
          <a:p>
            <a:pPr marL="685800" lvl="2">
              <a:spcBef>
                <a:spcPts val="0"/>
              </a:spcBef>
              <a:spcAft>
                <a:spcPts val="300"/>
              </a:spcAft>
            </a:pPr>
            <a:r>
              <a:rPr lang="en-US" sz="1200" dirty="0">
                <a:sym typeface="+mn-ea"/>
              </a:rPr>
              <a:t>2</a:t>
            </a:r>
            <a:r>
              <a:rPr sz="1200" dirty="0">
                <a:sym typeface="+mn-ea"/>
              </a:rPr>
              <a:t> solution updates are approved,</a:t>
            </a:r>
            <a:r>
              <a:rPr lang="en-US" sz="1200" dirty="0">
                <a:sym typeface="+mn-ea"/>
              </a:rPr>
              <a:t> 2</a:t>
            </a:r>
            <a:r>
              <a:rPr sz="1200" dirty="0">
                <a:sym typeface="+mn-ea"/>
              </a:rPr>
              <a:t> evaluation </a:t>
            </a:r>
            <a:r>
              <a:rPr lang="en-US" sz="1200" dirty="0">
                <a:sym typeface="+mn-ea"/>
              </a:rPr>
              <a:t>&amp; interim </a:t>
            </a:r>
            <a:r>
              <a:rPr sz="1200" dirty="0">
                <a:sym typeface="+mn-ea"/>
              </a:rPr>
              <a:t>conclusion </a:t>
            </a:r>
            <a:r>
              <a:rPr lang="en-US" sz="1200" dirty="0">
                <a:sym typeface="+mn-ea"/>
              </a:rPr>
              <a:t>are</a:t>
            </a:r>
            <a:r>
              <a:rPr sz="1200" dirty="0">
                <a:sym typeface="+mn-ea"/>
              </a:rPr>
              <a:t> approved</a:t>
            </a:r>
            <a:r>
              <a:rPr lang="en-US" sz="1200" dirty="0">
                <a:sym typeface="+mn-ea"/>
              </a:rPr>
              <a:t> and </a:t>
            </a:r>
            <a:r>
              <a:rPr lang="en-US" altLang="zh-CN" sz="1200" dirty="0">
                <a:sym typeface="+mn-ea"/>
              </a:rPr>
              <a:t>1 LS OUT to SA3 is </a:t>
            </a:r>
            <a:r>
              <a:rPr sz="1200" dirty="0">
                <a:sym typeface="+mn-ea"/>
              </a:rPr>
              <a:t>approved</a:t>
            </a:r>
            <a:r>
              <a:rPr lang="en-US" altLang="zh-CN" sz="1200" dirty="0">
                <a:sym typeface="+mn-ea"/>
              </a:rPr>
              <a:t>.</a:t>
            </a:r>
            <a:endParaRPr sz="1200" dirty="0"/>
          </a:p>
          <a:p>
            <a:pPr marL="685800" lvl="2">
              <a:spcBef>
                <a:spcPts val="0"/>
              </a:spcBef>
              <a:spcAft>
                <a:spcPts val="300"/>
              </a:spcAft>
            </a:pPr>
            <a:r>
              <a:rPr sz="1200" b="1" dirty="0">
                <a:sym typeface="+mn-ea"/>
              </a:rPr>
              <a:t>Next steps:</a:t>
            </a:r>
            <a:r>
              <a:rPr lang="en-US" sz="1200" b="1" dirty="0">
                <a:sym typeface="+mn-ea"/>
              </a:rPr>
              <a:t> </a:t>
            </a:r>
            <a:r>
              <a:rPr lang="en-US" sz="1200" dirty="0" smtClean="0">
                <a:sym typeface="+mn-ea"/>
              </a:rPr>
              <a:t>finalize conclusions</a:t>
            </a:r>
            <a:r>
              <a:rPr lang="en-US" sz="1200" dirty="0" smtClean="0"/>
              <a:t>.</a:t>
            </a:r>
            <a:endParaRPr sz="1200" dirty="0"/>
          </a:p>
          <a:p>
            <a:pPr marL="457200" lvl="2" indent="-457200" algn="l">
              <a:spcBef>
                <a:spcPts val="0"/>
              </a:spcBef>
              <a:spcAft>
                <a:spcPts val="0"/>
              </a:spcAft>
              <a:buClrTx/>
              <a:buSzTx/>
              <a:buFontTx/>
              <a:buBlip>
                <a:blip r:embed="rId3"/>
              </a:buBlip>
            </a:pPr>
            <a:r>
              <a:rPr sz="1600" b="1" dirty="0">
                <a:cs typeface="+mn-cs"/>
                <a:sym typeface="+mn-ea"/>
              </a:rPr>
              <a:t>KI#6: </a:t>
            </a:r>
            <a:r>
              <a:rPr sz="1600" b="1" dirty="0">
                <a:cs typeface="+mn-cs"/>
              </a:rPr>
              <a:t>NWDAF-assisted URSP</a:t>
            </a:r>
            <a:r>
              <a:rPr lang="en-US" sz="1600" b="1" dirty="0">
                <a:cs typeface="+mn-cs"/>
              </a:rPr>
              <a:t>:</a:t>
            </a:r>
            <a:endParaRPr sz="1600" b="1" dirty="0">
              <a:cs typeface="+mn-cs"/>
            </a:endParaRPr>
          </a:p>
          <a:p>
            <a:pPr marL="685800" lvl="2">
              <a:spcBef>
                <a:spcPts val="0"/>
              </a:spcBef>
              <a:spcAft>
                <a:spcPts val="300"/>
              </a:spcAft>
            </a:pPr>
            <a:r>
              <a:rPr lang="en-US" sz="1200" dirty="0">
                <a:sym typeface="+mn-ea"/>
              </a:rPr>
              <a:t>1</a:t>
            </a:r>
            <a:r>
              <a:rPr sz="1200" dirty="0">
                <a:sym typeface="+mn-ea"/>
              </a:rPr>
              <a:t> </a:t>
            </a:r>
            <a:r>
              <a:rPr lang="en-US" sz="1200" dirty="0">
                <a:sym typeface="+mn-ea"/>
              </a:rPr>
              <a:t>new </a:t>
            </a:r>
            <a:r>
              <a:rPr sz="1200" dirty="0">
                <a:sym typeface="+mn-ea"/>
              </a:rPr>
              <a:t>solution</a:t>
            </a:r>
            <a:r>
              <a:rPr lang="en-US" sz="1200" dirty="0">
                <a:sym typeface="+mn-ea"/>
              </a:rPr>
              <a:t> </a:t>
            </a:r>
            <a:r>
              <a:rPr lang="en-US" altLang="zh-CN" sz="1200" dirty="0">
                <a:sym typeface="+mn-ea"/>
              </a:rPr>
              <a:t>is NOTED</a:t>
            </a:r>
            <a:r>
              <a:rPr lang="en-US" sz="1200" dirty="0">
                <a:sym typeface="+mn-ea"/>
              </a:rPr>
              <a:t>, 3</a:t>
            </a:r>
            <a:r>
              <a:rPr sz="1200" dirty="0">
                <a:sym typeface="+mn-ea"/>
              </a:rPr>
              <a:t> solution updates are approved</a:t>
            </a:r>
            <a:r>
              <a:rPr lang="en-US" sz="1200" dirty="0">
                <a:sym typeface="+mn-ea"/>
              </a:rPr>
              <a:t>,</a:t>
            </a:r>
            <a:r>
              <a:rPr lang="en-US" sz="1200" dirty="0">
                <a:solidFill>
                  <a:schemeClr val="tx1"/>
                </a:solidFill>
                <a:sym typeface="+mn-ea"/>
              </a:rPr>
              <a:t> 1</a:t>
            </a:r>
            <a:r>
              <a:rPr sz="1200" dirty="0">
                <a:solidFill>
                  <a:schemeClr val="tx1"/>
                </a:solidFill>
                <a:sym typeface="+mn-ea"/>
              </a:rPr>
              <a:t> evaluation </a:t>
            </a:r>
            <a:r>
              <a:rPr lang="en-US" sz="1200" dirty="0">
                <a:solidFill>
                  <a:schemeClr val="tx1"/>
                </a:solidFill>
                <a:sym typeface="+mn-ea"/>
              </a:rPr>
              <a:t>&amp; </a:t>
            </a:r>
            <a:r>
              <a:rPr sz="1200" dirty="0">
                <a:solidFill>
                  <a:schemeClr val="tx1"/>
                </a:solidFill>
                <a:sym typeface="+mn-ea"/>
              </a:rPr>
              <a:t>conclusion is approved</a:t>
            </a:r>
            <a:r>
              <a:rPr lang="en-US" altLang="de-DE" sz="1200" dirty="0">
                <a:solidFill>
                  <a:schemeClr val="tx1"/>
                </a:solidFill>
                <a:sym typeface="+mn-ea"/>
              </a:rPr>
              <a:t>.</a:t>
            </a:r>
            <a:endParaRPr sz="1200" dirty="0">
              <a:solidFill>
                <a:schemeClr val="tx1"/>
              </a:solidFill>
            </a:endParaRPr>
          </a:p>
          <a:p>
            <a:pPr marL="685800" lvl="2">
              <a:spcBef>
                <a:spcPts val="0"/>
              </a:spcBef>
              <a:spcAft>
                <a:spcPts val="300"/>
              </a:spcAft>
            </a:pPr>
            <a:r>
              <a:rPr sz="1200" b="1" dirty="0">
                <a:sym typeface="+mn-ea"/>
              </a:rPr>
              <a:t>Next steps:</a:t>
            </a:r>
            <a:r>
              <a:rPr sz="1200" dirty="0">
                <a:sym typeface="+mn-ea"/>
              </a:rPr>
              <a:t> </a:t>
            </a:r>
            <a:r>
              <a:rPr lang="en-US" sz="1200" dirty="0" smtClean="0">
                <a:sym typeface="+mn-ea"/>
              </a:rPr>
              <a:t>finalize conclusions</a:t>
            </a:r>
            <a:r>
              <a:rPr lang="en-US" sz="1200" dirty="0" smtClean="0"/>
              <a:t>.</a:t>
            </a:r>
            <a:endParaRPr sz="1200" dirty="0"/>
          </a:p>
          <a:p>
            <a:pPr marL="457200" lvl="2" indent="-457200" algn="l">
              <a:spcBef>
                <a:spcPts val="0"/>
              </a:spcBef>
              <a:spcAft>
                <a:spcPts val="0"/>
              </a:spcAft>
              <a:buClrTx/>
              <a:buSzTx/>
              <a:buFontTx/>
              <a:buBlip>
                <a:blip r:embed="rId3"/>
              </a:buBlip>
            </a:pPr>
            <a:r>
              <a:rPr sz="1600" b="1" dirty="0">
                <a:cs typeface="+mn-cs"/>
                <a:sym typeface="+mn-ea"/>
              </a:rPr>
              <a:t>KI#7: </a:t>
            </a:r>
            <a:r>
              <a:rPr sz="1600" b="1" dirty="0">
                <a:cs typeface="+mn-cs"/>
              </a:rPr>
              <a:t>Enhancements on QoS Sustainability analytics</a:t>
            </a:r>
            <a:r>
              <a:rPr lang="en-US" sz="1600" b="1" dirty="0">
                <a:cs typeface="+mn-cs"/>
              </a:rPr>
              <a:t>:</a:t>
            </a:r>
            <a:endParaRPr sz="1600" b="1" dirty="0">
              <a:cs typeface="+mn-cs"/>
            </a:endParaRPr>
          </a:p>
          <a:p>
            <a:pPr marL="685800" lvl="2">
              <a:spcBef>
                <a:spcPts val="0"/>
              </a:spcBef>
              <a:spcAft>
                <a:spcPts val="300"/>
              </a:spcAft>
            </a:pPr>
            <a:r>
              <a:rPr lang="en-US" sz="1200" dirty="0">
                <a:sym typeface="+mn-ea"/>
              </a:rPr>
              <a:t>5</a:t>
            </a:r>
            <a:r>
              <a:rPr sz="1200" dirty="0">
                <a:sym typeface="+mn-ea"/>
              </a:rPr>
              <a:t> solution updates are approved,</a:t>
            </a:r>
            <a:r>
              <a:rPr lang="en-US" sz="1200" dirty="0">
                <a:sym typeface="+mn-ea"/>
              </a:rPr>
              <a:t> 2</a:t>
            </a:r>
            <a:r>
              <a:rPr sz="1200" dirty="0">
                <a:sym typeface="+mn-ea"/>
              </a:rPr>
              <a:t> evaluation </a:t>
            </a:r>
            <a:r>
              <a:rPr lang="en-US" sz="1200" dirty="0">
                <a:sym typeface="+mn-ea"/>
              </a:rPr>
              <a:t>&amp; </a:t>
            </a:r>
            <a:r>
              <a:rPr sz="1200" dirty="0">
                <a:sym typeface="+mn-ea"/>
              </a:rPr>
              <a:t>conclusion </a:t>
            </a:r>
            <a:r>
              <a:rPr lang="en-US" sz="1200" dirty="0">
                <a:sym typeface="+mn-ea"/>
              </a:rPr>
              <a:t>are</a:t>
            </a:r>
            <a:r>
              <a:rPr sz="1200" dirty="0">
                <a:sym typeface="+mn-ea"/>
              </a:rPr>
              <a:t> approved</a:t>
            </a:r>
            <a:r>
              <a:rPr lang="en-US" sz="1200" dirty="0">
                <a:sym typeface="+mn-ea"/>
              </a:rPr>
              <a:t>.</a:t>
            </a:r>
            <a:endParaRPr sz="1200" dirty="0"/>
          </a:p>
          <a:p>
            <a:pPr marL="685800" lvl="2">
              <a:spcBef>
                <a:spcPts val="0"/>
              </a:spcBef>
              <a:spcAft>
                <a:spcPts val="300"/>
              </a:spcAft>
            </a:pPr>
            <a:r>
              <a:rPr sz="1200" b="1" dirty="0">
                <a:sym typeface="+mn-ea"/>
              </a:rPr>
              <a:t>Next steps:</a:t>
            </a:r>
            <a:r>
              <a:rPr sz="1200" dirty="0">
                <a:sym typeface="+mn-ea"/>
              </a:rPr>
              <a:t> </a:t>
            </a:r>
            <a:r>
              <a:rPr lang="en-US" sz="1200" dirty="0" smtClean="0">
                <a:sym typeface="+mn-ea"/>
              </a:rPr>
              <a:t>finalize conclusions</a:t>
            </a:r>
            <a:r>
              <a:rPr lang="en-US" sz="1200" dirty="0" smtClean="0"/>
              <a:t>.</a:t>
            </a:r>
            <a:endParaRPr lang="en-US" sz="1200" dirty="0"/>
          </a:p>
          <a:p>
            <a:pPr marL="457200" lvl="2" indent="-457200" algn="l">
              <a:spcBef>
                <a:spcPts val="0"/>
              </a:spcBef>
              <a:spcAft>
                <a:spcPts val="0"/>
              </a:spcAft>
              <a:buClrTx/>
              <a:buSzTx/>
              <a:buFontTx/>
              <a:buBlip>
                <a:blip r:embed="rId3"/>
              </a:buBlip>
            </a:pPr>
            <a:r>
              <a:rPr sz="1600" b="1" dirty="0">
                <a:cs typeface="+mn-cs"/>
                <a:sym typeface="+mn-ea"/>
              </a:rPr>
              <a:t>KI#8: </a:t>
            </a:r>
            <a:r>
              <a:rPr sz="1600" b="1" dirty="0">
                <a:cs typeface="+mn-cs"/>
              </a:rPr>
              <a:t>Supporting Federated Learning in 5GC</a:t>
            </a:r>
            <a:r>
              <a:rPr lang="en-US" sz="1600" b="1" dirty="0">
                <a:cs typeface="+mn-cs"/>
              </a:rPr>
              <a:t>:</a:t>
            </a:r>
            <a:endParaRPr sz="1600" b="1" dirty="0">
              <a:cs typeface="+mn-cs"/>
            </a:endParaRPr>
          </a:p>
          <a:p>
            <a:pPr marL="685800" lvl="2">
              <a:spcBef>
                <a:spcPts val="0"/>
              </a:spcBef>
              <a:spcAft>
                <a:spcPts val="300"/>
              </a:spcAft>
            </a:pPr>
            <a:r>
              <a:rPr lang="en-US" sz="1200" dirty="0">
                <a:sym typeface="+mn-ea"/>
              </a:rPr>
              <a:t>1</a:t>
            </a:r>
            <a:r>
              <a:rPr sz="1200" dirty="0">
                <a:sym typeface="+mn-ea"/>
              </a:rPr>
              <a:t> </a:t>
            </a:r>
            <a:r>
              <a:rPr lang="en-US" sz="1200" dirty="0">
                <a:sym typeface="+mn-ea"/>
              </a:rPr>
              <a:t>new </a:t>
            </a:r>
            <a:r>
              <a:rPr sz="1200" dirty="0">
                <a:sym typeface="+mn-ea"/>
              </a:rPr>
              <a:t>solution</a:t>
            </a:r>
            <a:r>
              <a:rPr lang="en-US" sz="1200" dirty="0">
                <a:sym typeface="+mn-ea"/>
              </a:rPr>
              <a:t> </a:t>
            </a:r>
            <a:r>
              <a:rPr lang="en-US" altLang="zh-CN" sz="1200" dirty="0">
                <a:sym typeface="+mn-ea"/>
              </a:rPr>
              <a:t>and</a:t>
            </a:r>
            <a:r>
              <a:rPr lang="en-US" sz="1200" dirty="0">
                <a:sym typeface="+mn-ea"/>
              </a:rPr>
              <a:t> 4</a:t>
            </a:r>
            <a:r>
              <a:rPr sz="1200" dirty="0">
                <a:sym typeface="+mn-ea"/>
              </a:rPr>
              <a:t> solution updates are approved</a:t>
            </a:r>
            <a:r>
              <a:rPr lang="en-US" sz="1200" dirty="0">
                <a:sym typeface="+mn-ea"/>
              </a:rPr>
              <a:t>,1</a:t>
            </a:r>
            <a:r>
              <a:rPr sz="1200" dirty="0">
                <a:sym typeface="+mn-ea"/>
              </a:rPr>
              <a:t> </a:t>
            </a:r>
            <a:r>
              <a:rPr lang="en-US" sz="1200" dirty="0">
                <a:sym typeface="+mn-ea"/>
              </a:rPr>
              <a:t>new </a:t>
            </a:r>
            <a:r>
              <a:rPr sz="1200" dirty="0">
                <a:sym typeface="+mn-ea"/>
              </a:rPr>
              <a:t>solution</a:t>
            </a:r>
            <a:r>
              <a:rPr lang="en-US" sz="1200" dirty="0">
                <a:sym typeface="+mn-ea"/>
              </a:rPr>
              <a:t> </a:t>
            </a:r>
            <a:r>
              <a:rPr lang="en-US" altLang="zh-CN" sz="1200" dirty="0">
                <a:sym typeface="+mn-ea"/>
              </a:rPr>
              <a:t>is NOTED,</a:t>
            </a:r>
            <a:r>
              <a:rPr lang="en-US" sz="1200" dirty="0">
                <a:sym typeface="+mn-ea"/>
              </a:rPr>
              <a:t> </a:t>
            </a:r>
            <a:r>
              <a:rPr lang="en-US" sz="1200" dirty="0">
                <a:solidFill>
                  <a:schemeClr val="tx1"/>
                </a:solidFill>
                <a:sym typeface="+mn-ea"/>
              </a:rPr>
              <a:t>1</a:t>
            </a:r>
            <a:r>
              <a:rPr sz="1200" dirty="0">
                <a:solidFill>
                  <a:schemeClr val="tx1"/>
                </a:solidFill>
                <a:sym typeface="+mn-ea"/>
              </a:rPr>
              <a:t> evaluation </a:t>
            </a:r>
            <a:r>
              <a:rPr lang="en-US" sz="1200" dirty="0">
                <a:solidFill>
                  <a:schemeClr val="tx1"/>
                </a:solidFill>
                <a:sym typeface="+mn-ea"/>
              </a:rPr>
              <a:t>&amp; </a:t>
            </a:r>
            <a:r>
              <a:rPr sz="1200" dirty="0">
                <a:solidFill>
                  <a:schemeClr val="tx1"/>
                </a:solidFill>
                <a:sym typeface="+mn-ea"/>
              </a:rPr>
              <a:t>conclusion is approved.</a:t>
            </a:r>
            <a:endParaRPr sz="1200" dirty="0">
              <a:solidFill>
                <a:schemeClr val="tx1"/>
              </a:solidFill>
            </a:endParaRPr>
          </a:p>
          <a:p>
            <a:pPr marL="685800" lvl="2">
              <a:spcBef>
                <a:spcPts val="0"/>
              </a:spcBef>
              <a:spcAft>
                <a:spcPts val="300"/>
              </a:spcAft>
            </a:pPr>
            <a:r>
              <a:rPr sz="1200" b="1" dirty="0">
                <a:sym typeface="+mn-ea"/>
              </a:rPr>
              <a:t>Next steps:</a:t>
            </a:r>
            <a:r>
              <a:rPr sz="1200" dirty="0">
                <a:sym typeface="+mn-ea"/>
              </a:rPr>
              <a:t> </a:t>
            </a:r>
            <a:r>
              <a:rPr lang="en-US" sz="1200" dirty="0" smtClean="0">
                <a:sym typeface="+mn-ea"/>
              </a:rPr>
              <a:t>finalize conclusions</a:t>
            </a:r>
            <a:r>
              <a:rPr lang="en-US" sz="1200" dirty="0" smtClean="0"/>
              <a:t>.</a:t>
            </a:r>
            <a:endParaRPr lang="en-US" sz="1200" dirty="0"/>
          </a:p>
          <a:p>
            <a:pPr marL="457200" lvl="2" indent="-457200" algn="l">
              <a:spcBef>
                <a:spcPts val="0"/>
              </a:spcBef>
              <a:spcAft>
                <a:spcPts val="0"/>
              </a:spcAft>
              <a:buClrTx/>
              <a:buSzTx/>
              <a:buFontTx/>
              <a:buBlip>
                <a:blip r:embed="rId3"/>
              </a:buBlip>
            </a:pPr>
            <a:r>
              <a:rPr sz="1600" b="1" dirty="0">
                <a:cs typeface="+mn-cs"/>
                <a:sym typeface="+mn-ea"/>
              </a:rPr>
              <a:t>KI#9: </a:t>
            </a:r>
            <a:r>
              <a:rPr sz="1600" b="1" dirty="0">
                <a:cs typeface="+mn-cs"/>
              </a:rPr>
              <a:t>Enhancement of NWDAF with finer granularity of location information</a:t>
            </a:r>
            <a:r>
              <a:rPr lang="en-US" sz="1600" b="1" dirty="0">
                <a:cs typeface="+mn-cs"/>
              </a:rPr>
              <a:t>:</a:t>
            </a:r>
            <a:endParaRPr sz="1600" b="1" dirty="0">
              <a:cs typeface="+mn-cs"/>
              <a:sym typeface="+mn-ea"/>
            </a:endParaRPr>
          </a:p>
          <a:p>
            <a:pPr marL="685800" lvl="2">
              <a:spcBef>
                <a:spcPts val="0"/>
              </a:spcBef>
              <a:spcAft>
                <a:spcPts val="300"/>
              </a:spcAft>
            </a:pPr>
            <a:r>
              <a:rPr lang="en-US" sz="1200" dirty="0">
                <a:sym typeface="+mn-ea"/>
              </a:rPr>
              <a:t>2</a:t>
            </a:r>
            <a:r>
              <a:rPr sz="1200" dirty="0">
                <a:sym typeface="+mn-ea"/>
              </a:rPr>
              <a:t> </a:t>
            </a:r>
            <a:r>
              <a:rPr lang="en-US" sz="1200" dirty="0">
                <a:sym typeface="+mn-ea"/>
              </a:rPr>
              <a:t>new </a:t>
            </a:r>
            <a:r>
              <a:rPr sz="1200" dirty="0">
                <a:sym typeface="+mn-ea"/>
              </a:rPr>
              <a:t>solution</a:t>
            </a:r>
            <a:r>
              <a:rPr lang="en-US" sz="1200" dirty="0">
                <a:sym typeface="+mn-ea"/>
              </a:rPr>
              <a:t> and 2</a:t>
            </a:r>
            <a:r>
              <a:rPr sz="1200" dirty="0">
                <a:sym typeface="+mn-ea"/>
              </a:rPr>
              <a:t> solution updates are approved.</a:t>
            </a:r>
            <a:endParaRPr sz="1200" dirty="0"/>
          </a:p>
          <a:p>
            <a:pPr marL="685800" lvl="2">
              <a:spcBef>
                <a:spcPts val="0"/>
              </a:spcBef>
              <a:spcAft>
                <a:spcPts val="300"/>
              </a:spcAft>
            </a:pPr>
            <a:r>
              <a:rPr sz="1200" b="1" dirty="0">
                <a:sym typeface="+mn-ea"/>
              </a:rPr>
              <a:t>Next steps:</a:t>
            </a:r>
            <a:r>
              <a:rPr sz="1200" dirty="0">
                <a:sym typeface="+mn-ea"/>
              </a:rPr>
              <a:t> </a:t>
            </a:r>
            <a:r>
              <a:rPr lang="en-US" sz="1200" dirty="0">
                <a:sym typeface="+mn-ea"/>
              </a:rPr>
              <a:t>Final evaluation and conclusion</a:t>
            </a:r>
            <a:r>
              <a:rPr lang="en-US" sz="1200" dirty="0"/>
              <a:t>.</a:t>
            </a:r>
          </a:p>
          <a:p>
            <a:pPr marL="457200" lvl="2" indent="-457200">
              <a:spcBef>
                <a:spcPts val="0"/>
              </a:spcBef>
              <a:spcAft>
                <a:spcPts val="0"/>
              </a:spcAft>
              <a:buBlip>
                <a:blip r:embed="rId3"/>
              </a:buBlip>
            </a:pPr>
            <a:r>
              <a:rPr lang="en-US" sz="1600" b="1" dirty="0">
                <a:cs typeface="+mn-cs"/>
                <a:sym typeface="+mn-ea"/>
              </a:rPr>
              <a:t>KI#10: </a:t>
            </a:r>
            <a:r>
              <a:rPr lang="en-US" sz="1600" b="1" dirty="0">
                <a:cs typeface="+mn-cs"/>
              </a:rPr>
              <a:t>Interactions with MDAS/MDAF:</a:t>
            </a:r>
            <a:endParaRPr lang="en-US" sz="1600" b="1" dirty="0">
              <a:cs typeface="+mn-cs"/>
              <a:sym typeface="+mn-ea"/>
            </a:endParaRPr>
          </a:p>
          <a:p>
            <a:pPr marL="685800" lvl="2">
              <a:spcBef>
                <a:spcPts val="0"/>
              </a:spcBef>
              <a:spcAft>
                <a:spcPts val="300"/>
              </a:spcAft>
            </a:pPr>
            <a:r>
              <a:rPr lang="en-US" sz="1200" dirty="0">
                <a:sym typeface="+mn-ea"/>
              </a:rPr>
              <a:t>3</a:t>
            </a:r>
            <a:r>
              <a:rPr sz="1200" dirty="0">
                <a:sym typeface="+mn-ea"/>
              </a:rPr>
              <a:t> </a:t>
            </a:r>
            <a:r>
              <a:rPr lang="en-US" sz="1200" dirty="0">
                <a:sym typeface="+mn-ea"/>
              </a:rPr>
              <a:t>new </a:t>
            </a:r>
            <a:r>
              <a:rPr sz="1200" dirty="0">
                <a:sym typeface="+mn-ea"/>
              </a:rPr>
              <a:t>solution are approved</a:t>
            </a:r>
            <a:r>
              <a:rPr lang="en-US" altLang="zh-CN" sz="1200" dirty="0">
                <a:sym typeface="+mn-ea"/>
              </a:rPr>
              <a:t> and 1 LS OUT to SA5 is NOTED.</a:t>
            </a:r>
            <a:endParaRPr lang="en-US" altLang="zh-CN" sz="1200" dirty="0"/>
          </a:p>
          <a:p>
            <a:pPr marL="685800" lvl="2">
              <a:spcBef>
                <a:spcPts val="0"/>
              </a:spcBef>
              <a:spcAft>
                <a:spcPts val="300"/>
              </a:spcAft>
            </a:pPr>
            <a:r>
              <a:rPr lang="en-US" sz="1200" b="1" dirty="0">
                <a:sym typeface="+mn-ea"/>
              </a:rPr>
              <a:t>Next steps:</a:t>
            </a:r>
            <a:r>
              <a:rPr lang="en-US" sz="1200" dirty="0">
                <a:sym typeface="+mn-ea"/>
              </a:rPr>
              <a:t> Final evaluation and conclusion</a:t>
            </a:r>
            <a:r>
              <a:rPr lang="en-US" sz="1200" dirty="0"/>
              <a:t>.</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43305" y="1228557"/>
            <a:ext cx="8554481" cy="4838957"/>
          </a:xfrm>
        </p:spPr>
        <p:txBody>
          <a:bodyPr/>
          <a:lstStyle/>
          <a:p>
            <a:pPr marL="457200" lvl="1" indent="-457200">
              <a:spcBef>
                <a:spcPts val="0"/>
              </a:spcBef>
              <a:spcAft>
                <a:spcPts val="300"/>
              </a:spcAft>
              <a:buBlip>
                <a:blip r:embed="rId3"/>
              </a:buBlip>
            </a:pPr>
            <a:r>
              <a:rPr lang="en-US" sz="1600" b="1" dirty="0">
                <a:sym typeface="+mn-ea"/>
              </a:rPr>
              <a:t>RAN impacts and dependencies</a:t>
            </a:r>
            <a:r>
              <a:rPr lang="en-US" sz="1600" dirty="0">
                <a:sym typeface="+mn-ea"/>
              </a:rPr>
              <a:t>:</a:t>
            </a:r>
            <a:endParaRPr lang="de-DE" sz="1600" dirty="0"/>
          </a:p>
          <a:p>
            <a:pPr lvl="1" algn="l">
              <a:spcBef>
                <a:spcPts val="0"/>
              </a:spcBef>
              <a:spcAft>
                <a:spcPts val="200"/>
              </a:spcAft>
              <a:buSzTx/>
            </a:pPr>
            <a:r>
              <a:rPr lang="en-US" altLang="zh-CN" sz="1200" dirty="0">
                <a:cs typeface="+mn-ea"/>
                <a:sym typeface="+mn-ea"/>
              </a:rPr>
              <a:t>No RAN impact. </a:t>
            </a:r>
          </a:p>
          <a:p>
            <a:pPr lvl="1" algn="l">
              <a:spcBef>
                <a:spcPts val="0"/>
              </a:spcBef>
              <a:spcAft>
                <a:spcPts val="200"/>
              </a:spcAft>
              <a:buSzTx/>
            </a:pPr>
            <a:endParaRPr lang="en-US" altLang="zh-CN" sz="1200" dirty="0">
              <a:cs typeface="+mn-ea"/>
            </a:endParaRPr>
          </a:p>
          <a:p>
            <a:pPr lvl="0">
              <a:spcBef>
                <a:spcPts val="0"/>
              </a:spcBef>
              <a:spcAft>
                <a:spcPts val="300"/>
              </a:spcAft>
            </a:pPr>
            <a:r>
              <a:rPr lang="de-DE" sz="1600" b="1" dirty="0">
                <a:sym typeface="+mn-ea"/>
              </a:rPr>
              <a:t>Contentious Issue</a:t>
            </a:r>
            <a:r>
              <a:rPr lang="de-DE" sz="1600" dirty="0">
                <a:sym typeface="+mn-ea"/>
              </a:rPr>
              <a:t>:</a:t>
            </a:r>
            <a:endParaRPr lang="de-DE" sz="1600" dirty="0"/>
          </a:p>
          <a:p>
            <a:pPr lvl="1">
              <a:spcBef>
                <a:spcPts val="0"/>
              </a:spcBef>
              <a:spcAft>
                <a:spcPts val="200"/>
              </a:spcAft>
            </a:pPr>
            <a:r>
              <a:rPr lang="en-US" altLang="zh-CN" sz="1200" dirty="0" smtClean="0">
                <a:solidFill>
                  <a:schemeClr val="tx1"/>
                </a:solidFill>
                <a:cs typeface="+mn-ea"/>
              </a:rPr>
              <a:t>A </a:t>
            </a:r>
            <a:r>
              <a:rPr lang="en-US" altLang="zh-CN" sz="1200" dirty="0">
                <a:solidFill>
                  <a:schemeClr val="tx1"/>
                </a:solidFill>
                <a:cs typeface="+mn-ea"/>
              </a:rPr>
              <a:t>LS is sent to SA3, requesting SA3 to provide feedback on how to ensure ML model integrity, confidentiality and availability in the context of ML model sharing between NWDAFs from different vendors, such that only the authorized NFs (NWDAFs) can access the ML model.</a:t>
            </a:r>
          </a:p>
          <a:p>
            <a:pPr lvl="1">
              <a:spcBef>
                <a:spcPts val="0"/>
              </a:spcBef>
              <a:spcAft>
                <a:spcPts val="200"/>
              </a:spcAft>
            </a:pPr>
            <a:r>
              <a:rPr lang="en-US" altLang="zh-CN" sz="1200" dirty="0" smtClean="0">
                <a:solidFill>
                  <a:schemeClr val="tx1"/>
                </a:solidFill>
                <a:cs typeface="+mn-ea"/>
              </a:rPr>
              <a:t>Regarding </a:t>
            </a:r>
            <a:r>
              <a:rPr lang="en-US" altLang="zh-CN" sz="1200" dirty="0">
                <a:solidFill>
                  <a:schemeClr val="tx1"/>
                </a:solidFill>
                <a:cs typeface="+mn-ea"/>
              </a:rPr>
              <a:t>the data and analytics exchange between two NWDAFs in different PLMNs, a LS is sent to GSMA asking GSMA to provide possible feedback to the requirements and SA3 requesting feedback.</a:t>
            </a:r>
            <a:endParaRPr lang="en-US" altLang="zh-CN" sz="1200" dirty="0" smtClean="0">
              <a:solidFill>
                <a:schemeClr val="tx1"/>
              </a:solidFill>
              <a:cs typeface="+mn-ea"/>
            </a:endParaRPr>
          </a:p>
          <a:p>
            <a:pPr lvl="1">
              <a:spcBef>
                <a:spcPts val="0"/>
              </a:spcBef>
              <a:spcAft>
                <a:spcPts val="300"/>
              </a:spcAft>
            </a:pPr>
            <a:endParaRPr lang="de-DE" sz="1600" dirty="0"/>
          </a:p>
          <a:p>
            <a:pPr>
              <a:spcBef>
                <a:spcPts val="0"/>
              </a:spcBef>
              <a:spcAft>
                <a:spcPts val="300"/>
              </a:spcAft>
            </a:pPr>
            <a:r>
              <a:rPr lang="de-DE" sz="1600" b="1" dirty="0">
                <a:sym typeface="+mn-ea"/>
              </a:rPr>
              <a:t>Focus for the Next Meeting (</a:t>
            </a:r>
            <a:r>
              <a:rPr lang="de-DE" sz="1600" b="1" dirty="0" smtClean="0">
                <a:sym typeface="+mn-ea"/>
              </a:rPr>
              <a:t>SA2#15</a:t>
            </a:r>
            <a:r>
              <a:rPr lang="en-US" altLang="de-DE" sz="1600" b="1" dirty="0" smtClean="0">
                <a:sym typeface="+mn-ea"/>
              </a:rPr>
              <a:t>3E</a:t>
            </a:r>
            <a:r>
              <a:rPr lang="de-DE" sz="1600" b="1" dirty="0">
                <a:sym typeface="+mn-ea"/>
              </a:rPr>
              <a:t>)</a:t>
            </a:r>
            <a:r>
              <a:rPr lang="de-DE" sz="1600" dirty="0">
                <a:sym typeface="+mn-ea"/>
              </a:rPr>
              <a:t>:</a:t>
            </a:r>
            <a:endParaRPr lang="de-DE" sz="1600" dirty="0"/>
          </a:p>
          <a:p>
            <a:pPr lvl="1">
              <a:spcBef>
                <a:spcPts val="0"/>
              </a:spcBef>
              <a:spcAft>
                <a:spcPts val="200"/>
              </a:spcAft>
            </a:pPr>
            <a:r>
              <a:rPr lang="en-US" altLang="zh-CN" sz="1200" dirty="0" smtClean="0">
                <a:cs typeface="+mn-ea"/>
              </a:rPr>
              <a:t>Finalize </a:t>
            </a:r>
            <a:r>
              <a:rPr lang="en-US" altLang="zh-CN" sz="1200" dirty="0">
                <a:cs typeface="+mn-ea"/>
              </a:rPr>
              <a:t>the evaluation and conclude the study.</a:t>
            </a:r>
          </a:p>
          <a:p>
            <a:pPr lvl="1">
              <a:spcBef>
                <a:spcPts val="0"/>
              </a:spcBef>
              <a:spcAft>
                <a:spcPts val="200"/>
              </a:spcAft>
            </a:pPr>
            <a:r>
              <a:rPr lang="en-US" altLang="zh-CN" sz="1200" dirty="0">
                <a:cs typeface="+mn-ea"/>
              </a:rPr>
              <a:t>Approve the WID. </a:t>
            </a:r>
          </a:p>
          <a:p>
            <a:pPr marL="457200" lvl="1" indent="0" algn="l">
              <a:spcBef>
                <a:spcPts val="0"/>
              </a:spcBef>
              <a:spcAft>
                <a:spcPts val="200"/>
              </a:spcAft>
              <a:buSzTx/>
              <a:buNone/>
            </a:pPr>
            <a:endParaRPr lang="en-US" altLang="zh-CN" sz="1600" b="1" dirty="0" smtClean="0"/>
          </a:p>
          <a:p>
            <a:pPr marL="457200" lvl="2" indent="-457200">
              <a:spcBef>
                <a:spcPts val="0"/>
              </a:spcBef>
              <a:spcAft>
                <a:spcPts val="200"/>
              </a:spcAft>
              <a:buBlip>
                <a:blip r:embed="rId3"/>
              </a:buBlip>
            </a:pPr>
            <a:r>
              <a:rPr lang="en-US" altLang="zh-CN" sz="1600" b="1" dirty="0" smtClean="0"/>
              <a:t>Risk</a:t>
            </a:r>
            <a:r>
              <a:rPr lang="en-US" altLang="zh-CN" sz="1600" b="1" dirty="0"/>
              <a:t>:</a:t>
            </a:r>
          </a:p>
          <a:p>
            <a:pPr lvl="1">
              <a:spcBef>
                <a:spcPts val="300"/>
              </a:spcBef>
              <a:defRPr/>
            </a:pPr>
            <a:r>
              <a:rPr lang="en-US" altLang="de-DE" sz="1200" dirty="0">
                <a:sym typeface="+mn-ea"/>
              </a:rPr>
              <a:t>None</a:t>
            </a:r>
            <a:r>
              <a:rPr lang="en-US" altLang="zh-CN" sz="1200" dirty="0"/>
              <a:t>.</a:t>
            </a:r>
          </a:p>
        </p:txBody>
      </p:sp>
      <p:sp>
        <p:nvSpPr>
          <p:cNvPr id="6" name="Title 5"/>
          <p:cNvSpPr>
            <a:spLocks noGrp="1"/>
          </p:cNvSpPr>
          <p:nvPr>
            <p:ph type="title"/>
          </p:nvPr>
        </p:nvSpPr>
        <p:spPr>
          <a:xfrm>
            <a:off x="93927" y="83891"/>
            <a:ext cx="7511827" cy="1143000"/>
          </a:xfrm>
        </p:spPr>
        <p:txBody>
          <a:bodyPr/>
          <a:lstStyle/>
          <a:p>
            <a:r>
              <a:rPr lang="en-US" altLang="de-DE" b="1" dirty="0"/>
              <a:t>FS_eNA_Ph3 status after SA2#152E (3/3)</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305325" y="1180526"/>
            <a:ext cx="7647305" cy="460375"/>
          </a:xfrm>
          <a:prstGeom prst="rect">
            <a:avLst/>
          </a:prstGeom>
          <a:noFill/>
        </p:spPr>
        <p:txBody>
          <a:bodyPr wrap="none" rtlCol="0">
            <a:spAutoFit/>
          </a:bodyPr>
          <a:lstStyle/>
          <a:p>
            <a:pPr algn="l"/>
            <a:r>
              <a:rPr lang="en-US" sz="2400" dirty="0">
                <a:sym typeface="+mn-ea"/>
              </a:rPr>
              <a:t>Backup Slide for </a:t>
            </a:r>
            <a:r>
              <a:rPr lang="en-US" sz="2400" dirty="0"/>
              <a:t>FS_eNA_Ph3 Study Phase Work Plan</a:t>
            </a:r>
          </a:p>
        </p:txBody>
      </p:sp>
      <p:pic>
        <p:nvPicPr>
          <p:cNvPr id="6" name="图片 5"/>
          <p:cNvPicPr>
            <a:picLocks noChangeAspect="1"/>
          </p:cNvPicPr>
          <p:nvPr/>
        </p:nvPicPr>
        <p:blipFill>
          <a:blip r:embed="rId3"/>
          <a:stretch>
            <a:fillRect/>
          </a:stretch>
        </p:blipFill>
        <p:spPr>
          <a:xfrm>
            <a:off x="305325" y="1806418"/>
            <a:ext cx="8328515" cy="985838"/>
          </a:xfrm>
          <a:prstGeom prst="rect">
            <a:avLst/>
          </a:prstGeom>
        </p:spPr>
      </p:pic>
      <p:sp>
        <p:nvSpPr>
          <p:cNvPr id="10" name="矩形 9"/>
          <p:cNvSpPr/>
          <p:nvPr/>
        </p:nvSpPr>
        <p:spPr>
          <a:xfrm>
            <a:off x="402319" y="2844869"/>
            <a:ext cx="8134526" cy="2321085"/>
          </a:xfrm>
          <a:prstGeom prst="rect">
            <a:avLst/>
          </a:prstGeom>
        </p:spPr>
        <p:txBody>
          <a:bodyPr wrap="square">
            <a:spAutoFit/>
          </a:bodyPr>
          <a:lstStyle/>
          <a:p>
            <a:pPr marL="285750" indent="-285750" algn="l" defTabSz="914400" eaLnBrk="1" fontAlgn="auto" hangingPunct="1">
              <a:lnSpc>
                <a:spcPct val="150000"/>
              </a:lnSpc>
              <a:buClrTx/>
              <a:buSzTx/>
              <a:buFontTx/>
              <a:buChar char="-"/>
            </a:pPr>
            <a:r>
              <a:rPr lang="en-US" sz="1400" b="1" dirty="0">
                <a:latin typeface="+mn-lt"/>
                <a:cs typeface="+mn-cs"/>
              </a:rPr>
              <a:t>#149 meeting: focus on TR skeleton, scope, assumptions and KIs, no solution will be discussed;</a:t>
            </a:r>
          </a:p>
          <a:p>
            <a:pPr marL="285750" indent="-285750" algn="l" defTabSz="914400" eaLnBrk="1" fontAlgn="auto" hangingPunct="1">
              <a:lnSpc>
                <a:spcPct val="150000"/>
              </a:lnSpc>
              <a:buClrTx/>
              <a:buSzTx/>
              <a:buFontTx/>
              <a:buChar char="-"/>
            </a:pPr>
            <a:r>
              <a:rPr lang="en-US" sz="1400" b="1" dirty="0">
                <a:latin typeface="+mn-lt"/>
                <a:cs typeface="+mn-cs"/>
              </a:rPr>
              <a:t>#150 meeting: solutions discussions, and KIs. Finalize the KIs (Last chance for new KI proposal);</a:t>
            </a:r>
          </a:p>
          <a:p>
            <a:pPr marL="285750" indent="-285750" algn="l" defTabSz="914400" eaLnBrk="1" fontAlgn="auto" hangingPunct="1">
              <a:lnSpc>
                <a:spcPct val="150000"/>
              </a:lnSpc>
              <a:buClrTx/>
              <a:buSzTx/>
              <a:buFontTx/>
              <a:buChar char="-"/>
            </a:pPr>
            <a:r>
              <a:rPr lang="en-US" sz="1400" b="1" dirty="0">
                <a:latin typeface="+mn-lt"/>
                <a:cs typeface="+mn-cs"/>
              </a:rPr>
              <a:t>#151 meeting: continue the solution discussions and capture new solutions;</a:t>
            </a:r>
          </a:p>
          <a:p>
            <a:pPr marL="285750" indent="-285750" eaLnBrk="1" fontAlgn="auto" hangingPunct="1">
              <a:lnSpc>
                <a:spcPct val="150000"/>
              </a:lnSpc>
              <a:buFontTx/>
              <a:buChar char="-"/>
            </a:pPr>
            <a:r>
              <a:rPr lang="en-US" sz="1400" b="1" dirty="0">
                <a:latin typeface="+mn-lt"/>
                <a:cs typeface="+mn-cs"/>
              </a:rPr>
              <a:t>#152 meeting: solution updates/merging and last chance for new solution(s) (1 supporting companies required) and start to evaluate/conclude solution(s) and send TR for information;</a:t>
            </a:r>
          </a:p>
          <a:p>
            <a:pPr marL="285750" indent="-285750" algn="l" defTabSz="914400" eaLnBrk="1" fontAlgn="auto" hangingPunct="1">
              <a:lnSpc>
                <a:spcPct val="150000"/>
              </a:lnSpc>
              <a:buClrTx/>
              <a:buSzTx/>
              <a:buFontTx/>
              <a:buChar char="-"/>
            </a:pPr>
            <a:r>
              <a:rPr lang="en-US" sz="1400" b="1" dirty="0">
                <a:latin typeface="+mn-lt"/>
                <a:cs typeface="+mn-cs"/>
              </a:rPr>
              <a:t>#153,#154 meeting: finalize the conclusion and approve the WID and start normative work if possible;</a:t>
            </a:r>
          </a:p>
          <a:p>
            <a:pPr marL="285750" indent="-285750" algn="l" defTabSz="914400" eaLnBrk="1" fontAlgn="auto" hangingPunct="1">
              <a:lnSpc>
                <a:spcPct val="150000"/>
              </a:lnSpc>
              <a:buClrTx/>
              <a:buSzTx/>
              <a:buFontTx/>
              <a:buChar char="-"/>
            </a:pPr>
            <a:r>
              <a:rPr lang="en-US" sz="1400" b="1" dirty="0">
                <a:latin typeface="+mn-lt"/>
                <a:cs typeface="+mn-cs"/>
              </a:rPr>
              <a:t>#154AH and #155 meeting: finalize normative work.</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848</Words>
  <Application>Microsoft Office PowerPoint</Application>
  <PresentationFormat>全屏显示(4:3)</PresentationFormat>
  <Paragraphs>103</Paragraphs>
  <Slides>6</Slides>
  <Notes>6</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6</vt:i4>
      </vt:variant>
    </vt:vector>
  </HeadingPairs>
  <TitlesOfParts>
    <vt:vector size="13" baseType="lpstr">
      <vt:lpstr>맑은 고딕</vt:lpstr>
      <vt:lpstr>宋体</vt:lpstr>
      <vt:lpstr>Arial</vt:lpstr>
      <vt:lpstr>Calibri</vt:lpstr>
      <vt:lpstr>Times New Roman</vt:lpstr>
      <vt:lpstr>Office Theme</vt:lpstr>
      <vt:lpstr>1_Office Theme</vt:lpstr>
      <vt:lpstr>   FS_eNA_Ph3 Status Report</vt:lpstr>
      <vt:lpstr>FS_eNA_Ph3 status at SA#97-e</vt:lpstr>
      <vt:lpstr>FS_eNA_Ph3 status after SA2#152E (1/3)</vt:lpstr>
      <vt:lpstr>FS_eNA_Ph3 status after SA2#152E (2/3)</vt:lpstr>
      <vt:lpstr>FS_eNA_Ph3 status after SA2#152E (3/3)</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user1</cp:lastModifiedBy>
  <cp:revision>1937</cp:revision>
  <dcterms:created xsi:type="dcterms:W3CDTF">2008-08-30T09:32:00Z</dcterms:created>
  <dcterms:modified xsi:type="dcterms:W3CDTF">2022-08-30T01:38:16Z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2020-02-07 13:13:00Z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(3)ws57Bm1rCc6j05frPFZj2k+UdaJr/mLRGa91jUg95hCFC5MHZrTCbhpjh+7JOZV0AL4dCVSX
XNd+zi5TYToqrnxXShEScIm+xnRF4HAZvxzEuAz1IBv3eYDnkIB717QEn9vFzsJhScxDgnw3
2Vm85Xl1ImFdj1ZQiPIxIG6/J0zXR60j8K/QqeDe8XWld3CDMwo0rrshy/NFuTPcbtVkBYE1
KttJGUegjsPAunbSxi</vt:lpwstr>
  </property>
  <property fmtid="{D5CDD505-2E9C-101B-9397-08002B2CF9AE}" pid="9" name="_2015_ms_pID_7253431">
    <vt:lpwstr>/5X0K2KFmFypLdiH15dWQmToOmnM3hQ+TTnVYMHtefwUO3P6uxqNZ1
XkyH67lxn9wUjU+tED5wRE8nelMcduCnpV8YMrwxdt43xlje8ZgAerpfGGdSZnnR8aLkSy0d
2C3YIQh6vqUy46HHfSpmrBtWfvPAvKTsg56roiqsRLVsVVYiUKcb9kEOzGb76SmPmQa4bXMq
gzvfrAmevLteqIaJXZdiA2QxTcg45ANQtEY8</vt:lpwstr>
  </property>
  <property fmtid="{D5CDD505-2E9C-101B-9397-08002B2CF9AE}" pid="10" name="_2015_ms_pID_7253432">
    <vt:lpwstr>2Q==</vt:lpwstr>
  </property>
  <property fmtid="{D5CDD505-2E9C-101B-9397-08002B2CF9AE}" pid="11" name="ContentTypeId">
    <vt:lpwstr>0x01010000A41F864BF9E047AC9D98AA3A92DCA2</vt:lpwstr>
  </property>
  <property fmtid="{D5CDD505-2E9C-101B-9397-08002B2CF9AE}" pid="12" name="ICV">
    <vt:lpwstr>C18C3D4B075045E7AF5A125C29C4007C</vt:lpwstr>
  </property>
  <property fmtid="{D5CDD505-2E9C-101B-9397-08002B2CF9AE}" pid="13" name="KSOProductBuildVer">
    <vt:lpwstr>2052-11.8.2.10912</vt:lpwstr>
  </property>
  <property fmtid="{D5CDD505-2E9C-101B-9397-08002B2CF9AE}" pid="14" name="_readonly">
    <vt:lpwstr/>
  </property>
  <property fmtid="{D5CDD505-2E9C-101B-9397-08002B2CF9AE}" pid="15" name="_change">
    <vt:lpwstr/>
  </property>
  <property fmtid="{D5CDD505-2E9C-101B-9397-08002B2CF9AE}" pid="16" name="_full-control">
    <vt:lpwstr/>
  </property>
  <property fmtid="{D5CDD505-2E9C-101B-9397-08002B2CF9AE}" pid="17" name="sflag">
    <vt:lpwstr>1645404766</vt:lpwstr>
  </property>
</Properties>
</file>