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6"/>
  </p:notesMasterIdLst>
  <p:handoutMasterIdLst>
    <p:handoutMasterId r:id="rId7"/>
  </p:handoutMasterIdLst>
  <p:sldIdLst>
    <p:sldId id="303" r:id="rId2"/>
    <p:sldId id="835" r:id="rId3"/>
    <p:sldId id="834" r:id="rId4"/>
    <p:sldId id="824" r:id="rId5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  <p:cmAuthor id="2" name="Huawei User 0204" initials="HU" lastIdx="3" clrIdx="1">
    <p:extLst>
      <p:ext uri="{19B8F6BF-5375-455C-9EA6-DF929625EA0E}">
        <p15:presenceInfo xmlns:p15="http://schemas.microsoft.com/office/powerpoint/2012/main" userId="Huawei User 0204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2A6EA8"/>
    <a:srgbClr val="000000"/>
    <a:srgbClr val="62A14D"/>
    <a:srgbClr val="C6D254"/>
    <a:srgbClr val="B1D254"/>
    <a:srgbClr val="72AF2F"/>
    <a:srgbClr val="5C88D0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688" autoAdjust="0"/>
    <p:restoredTop sz="94625" autoAdjust="0"/>
  </p:normalViewPr>
  <p:slideViewPr>
    <p:cSldViewPr snapToGrid="0">
      <p:cViewPr varScale="1">
        <p:scale>
          <a:sx n="113" d="100"/>
          <a:sy n="113" d="100"/>
        </p:scale>
        <p:origin x="821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8/26/2022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8/26/2022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4435683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10263872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90165535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7311888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+mj-lt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rPr>
              <a:t>3GPP TSG SA WG2 Meeting #152E</a:t>
            </a:r>
          </a:p>
          <a:p>
            <a:r>
              <a:rPr lang="en-US" altLang="zh-CN" sz="10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E-meeting, 17 – 26 August 2022</a:t>
            </a:r>
            <a:endParaRPr lang="sv-SE" altLang="en-US" sz="1200" b="1" kern="1200" dirty="0">
              <a:solidFill>
                <a:schemeClr val="tx1"/>
              </a:solidFill>
              <a:latin typeface="+mj-lt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US" altLang="zh-CN" sz="1400" b="1" dirty="0">
                <a:effectLst/>
              </a:rPr>
              <a:t>S2-2206973</a:t>
            </a:r>
            <a:endParaRPr lang="de-DE" sz="1400" b="1" dirty="0">
              <a:effectLst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WG2#152E</a:t>
            </a:r>
            <a:r>
              <a:rPr lang="en-GB" altLang="de-DE" sz="1200" baseline="0" dirty="0">
                <a:solidFill>
                  <a:schemeClr val="bg1"/>
                </a:solidFill>
              </a:rPr>
              <a:t> </a:t>
            </a:r>
            <a:r>
              <a:rPr lang="en-US" altLang="de-DE" sz="1200" baseline="0" dirty="0">
                <a:solidFill>
                  <a:schemeClr val="bg1"/>
                </a:solidFill>
              </a:rPr>
              <a:t>E-meeting, 17 – 26 August 2022</a:t>
            </a: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</a:t>
            </a:r>
            <a:r>
              <a:rPr lang="en-GB" altLang="en-US" sz="800"/>
              <a:t>3GPP 2022</a:t>
            </a:r>
            <a:endParaRPr lang="en-GB" altLang="en-US" sz="800" dirty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sz="3600" b="1"/>
              <a:t>FS_EDGE_Ph2</a:t>
            </a:r>
            <a:r>
              <a:rPr lang="en-US" altLang="de-DE" sz="3600" b="1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altLang="de-DE" sz="3600" b="1"/>
              <a:t>status </a:t>
            </a:r>
            <a:r>
              <a:rPr lang="en-GB" altLang="zh-CN" sz="3600" b="1"/>
              <a:t>report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b="1"/>
            </a:br>
            <a:r>
              <a:rPr lang="en-US" altLang="zh-CN" sz="1800" b="1">
                <a:latin typeface="Arial" charset="0"/>
              </a:rPr>
              <a:t>Patrice Hédé</a:t>
            </a:r>
            <a:endParaRPr lang="en-US" altLang="zh-CN" sz="1800" b="1" dirty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en-GB" sz="1800" b="1">
                <a:latin typeface="Arial" charset="0"/>
              </a:rPr>
              <a:t>Huawei Technologies</a:t>
            </a: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GB" altLang="en-US" sz="2800" b="1"/>
              <a:t>EDGE Ph2 status after SA2#151E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3" y="2355186"/>
            <a:ext cx="8554482" cy="3941385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de-DE" altLang="de-DE" sz="1800" b="1" dirty="0">
                <a:ea typeface="+mn-ea"/>
                <a:cs typeface="+mn-cs"/>
              </a:rPr>
              <a:t>Progress since SA2#151-e: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/>
              <a:t>Total TUs requested for Study phase in 2022 is 7,25, 6 TUs used until SA2#152E and 1,25 TUs remaining. 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/>
              <a:t>36 contributions approved:</a:t>
            </a:r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US" altLang="ko-KR" sz="1200" dirty="0"/>
              <a:t>2 Key Issue updates (KI#1, KI#2)</a:t>
            </a:r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US" altLang="ko-KR" sz="1200" dirty="0"/>
              <a:t>24 solution updates (KI#1:7+3, KI#3:1, KI#4:5, KI#5:5, KI#6:2, KI#7:1)</a:t>
            </a:r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US" altLang="ko-KR" sz="1200" dirty="0"/>
              <a:t>3 new solutions (KI#1/HR:1, KI#4:1, KI#5:1)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/>
              <a:t>4 KIs (out of 7) have received conclusions:</a:t>
            </a:r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US" altLang="ko-KR" sz="1200" dirty="0"/>
              <a:t>1 KI (KI#7) have received a complete conclusion</a:t>
            </a:r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US" altLang="ko-KR" sz="1200" dirty="0"/>
              <a:t>3 KIs (KI#1(HR+LBO), KI#4, KI#4) have received a partial conclusion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/>
              <a:t>TR sent for information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1800" b="1" dirty="0">
                <a:ea typeface="+mn-ea"/>
                <a:cs typeface="+mn-cs"/>
              </a:rPr>
              <a:t>RAN impacts and dependencies:</a:t>
            </a:r>
            <a:endParaRPr lang="de-DE" sz="18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IE" altLang="zh-CN" sz="1400" dirty="0"/>
              <a:t>TBD</a:t>
            </a:r>
            <a:endParaRPr lang="en-US" altLang="zh-CN" sz="1400" dirty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1800" b="1" dirty="0"/>
              <a:t>Next steps in SA2#153e:</a:t>
            </a:r>
            <a:endParaRPr lang="en-US" altLang="zh-CN" sz="14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400" dirty="0">
                <a:solidFill>
                  <a:srgbClr val="000000"/>
                </a:solidFill>
              </a:rPr>
              <a:t>Complete evaluations and conclusions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400" dirty="0">
                <a:solidFill>
                  <a:srgbClr val="000000"/>
                </a:solidFill>
              </a:rPr>
              <a:t>Send TR for approval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400" dirty="0">
                <a:solidFill>
                  <a:srgbClr val="000000"/>
                </a:solidFill>
              </a:rPr>
              <a:t>Approve complete WID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zh-CN" sz="1400" dirty="0"/>
          </a:p>
        </p:txBody>
      </p:sp>
      <p:graphicFrame>
        <p:nvGraphicFramePr>
          <p:cNvPr id="6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14954281"/>
              </p:ext>
            </p:extLst>
          </p:nvPr>
        </p:nvGraphicFramePr>
        <p:xfrm>
          <a:off x="179388" y="1277120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FS_EDGE_Ph2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Edge Computing Phase 2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55% </a:t>
                      </a:r>
                      <a:r>
                        <a:rPr lang="en-US" sz="1400" b="1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→ 83%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 2022</a:t>
                      </a:r>
                      <a:endParaRPr lang="en-US" altLang="zh-CN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SP-220352</a:t>
                      </a:r>
                      <a:endParaRPr kumimoji="0" lang="en-GB" altLang="zh-CN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66195766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7" y="208196"/>
            <a:ext cx="7058475" cy="787400"/>
          </a:xfrm>
        </p:spPr>
        <p:txBody>
          <a:bodyPr/>
          <a:lstStyle/>
          <a:p>
            <a:r>
              <a:rPr lang="en-GB" altLang="en-US" sz="2800" b="1" dirty="0"/>
              <a:t>EDGE Ph2 status after SA2#152E — work plan</a:t>
            </a:r>
            <a:endParaRPr lang="de-DE" altLang="de-DE" sz="2800" b="1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2248" y="2222640"/>
            <a:ext cx="8388466" cy="3881598"/>
          </a:xfrm>
        </p:spPr>
        <p:txBody>
          <a:bodyPr/>
          <a:lstStyle/>
          <a:p>
            <a:r>
              <a:rPr lang="en-US" altLang="en-US" sz="2400" b="1" dirty="0"/>
              <a:t>  Study phase</a:t>
            </a:r>
          </a:p>
          <a:p>
            <a:pPr lvl="1"/>
            <a:r>
              <a:rPr lang="en-US" altLang="en-US" sz="1600" i="1" dirty="0"/>
              <a:t>SA2#149e, Feb (1TU): Agreement on scenarios/use cases and assumptions for all KIs</a:t>
            </a:r>
          </a:p>
          <a:p>
            <a:pPr lvl="1"/>
            <a:r>
              <a:rPr lang="en-US" altLang="en-US" sz="1600" i="1" dirty="0"/>
              <a:t>SA2#150e, Apr (1TU): Updates to KI definition. Solutions</a:t>
            </a:r>
          </a:p>
          <a:p>
            <a:pPr lvl="1"/>
            <a:r>
              <a:rPr lang="en-US" altLang="en-US" sz="1600" i="1" dirty="0"/>
              <a:t>SA2#151e, May (2TU): Solutions</a:t>
            </a:r>
          </a:p>
          <a:p>
            <a:pPr lvl="1"/>
            <a:r>
              <a:rPr lang="en-US" altLang="en-US" sz="1600" dirty="0"/>
              <a:t>SA2#152e, Aug (2TU): Solutions, evaluations, conclusions</a:t>
            </a:r>
          </a:p>
          <a:p>
            <a:pPr lvl="2"/>
            <a:r>
              <a:rPr lang="en-US" altLang="en-US" sz="1400" dirty="0"/>
              <a:t>Approval of first version of Edge ph2 WID based on first conclusions, TR sent for information</a:t>
            </a:r>
            <a:endParaRPr lang="en-US" altLang="en-US" sz="1800" dirty="0"/>
          </a:p>
          <a:p>
            <a:pPr lvl="1"/>
            <a:r>
              <a:rPr lang="en-US" altLang="en-US" sz="1600" b="1" dirty="0"/>
              <a:t>SA2#153e, Oct (1TU): evaluations, conclusions</a:t>
            </a:r>
          </a:p>
          <a:p>
            <a:pPr lvl="2"/>
            <a:r>
              <a:rPr lang="en-US" altLang="en-US" sz="1400" b="1" dirty="0"/>
              <a:t>Completion of conclusions, Edge ph2 WID based on remaining conclusions</a:t>
            </a:r>
          </a:p>
          <a:p>
            <a:pPr lvl="1"/>
            <a:r>
              <a:rPr lang="en-US" altLang="en-US" sz="1600" dirty="0"/>
              <a:t>SA2#154e, Nov (0,25 TU): final conclusions</a:t>
            </a:r>
          </a:p>
          <a:p>
            <a:pPr lvl="2"/>
            <a:r>
              <a:rPr lang="en-US" altLang="en-US" sz="1400" dirty="0"/>
              <a:t>TR sent for approval</a:t>
            </a:r>
          </a:p>
        </p:txBody>
      </p:sp>
      <p:graphicFrame>
        <p:nvGraphicFramePr>
          <p:cNvPr id="9" name="表格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7614161"/>
              </p:ext>
            </p:extLst>
          </p:nvPr>
        </p:nvGraphicFramePr>
        <p:xfrm>
          <a:off x="1058259" y="1441646"/>
          <a:ext cx="7524457" cy="790575"/>
        </p:xfrm>
        <a:graphic>
          <a:graphicData uri="http://schemas.openxmlformats.org/drawingml/2006/table">
            <a:tbl>
              <a:tblPr/>
              <a:tblGrid>
                <a:gridCol w="9402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0578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1506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6648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1076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1076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1076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1076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510762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510762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510762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510762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510762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</a:tblGrid>
              <a:tr h="180975">
                <a:tc>
                  <a:txBody>
                    <a:bodyPr/>
                    <a:lstStyle/>
                    <a:p>
                      <a:pPr algn="ctr" fontAlgn="b"/>
                      <a:endParaRPr lang="zh-CN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10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10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10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Feb. 22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Apr. 22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May 22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Aug. 22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Oct. 22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Nov. 22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Jan. 23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Feb. 23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97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SID/WID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Study  TU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Normative TU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Total TU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#149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#150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#151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#152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#153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#154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#154AH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#155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Total TU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975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FS_EDGE_Ph2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7,25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>
                          <a:solidFill>
                            <a:srgbClr val="FF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4,25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11,5</a:t>
                      </a:r>
                      <a:endParaRPr lang="en-US" altLang="zh-CN" sz="10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0,25/</a:t>
                      </a:r>
                      <a:r>
                        <a:rPr lang="en-US" altLang="zh-CN" sz="1000" b="0" i="0" u="none" strike="noStrike">
                          <a:solidFill>
                            <a:srgbClr val="FF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0,75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>
                          <a:solidFill>
                            <a:srgbClr val="FF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1,5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>
                          <a:solidFill>
                            <a:srgbClr val="FF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11,5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93061587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zh-CN" sz="2800" b="1"/>
              <a:t>EDGE Ph2 status at SA#96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3" y="2577695"/>
            <a:ext cx="8554482" cy="3393209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de-DE" altLang="de-DE" sz="1800" b="1" dirty="0">
                <a:ea typeface="+mn-ea"/>
                <a:cs typeface="+mn-cs"/>
              </a:rPr>
              <a:t>Progress since SA#96-e: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/>
              <a:t>Total TUs requested for Study phase in 2022 is 7,25,6 TU used until SA2#152E and 1,25 TUs remaining. 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/>
              <a:t>55 solutions have been approved for all 7 KIs (+3 solutions since SA#96e).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/>
              <a:t>4 KIs have received partial or complete conclusions.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1800" b="1" dirty="0">
                <a:ea typeface="+mn-ea"/>
                <a:cs typeface="+mn-cs"/>
              </a:rPr>
              <a:t>RAN impacts and dependencies:</a:t>
            </a:r>
            <a:endParaRPr lang="de-DE" sz="18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IE" altLang="zh-CN" sz="1400" dirty="0"/>
              <a:t>TBD</a:t>
            </a:r>
            <a:endParaRPr lang="en-US" altLang="zh-CN" sz="1400" dirty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1800" b="1" dirty="0"/>
              <a:t>Next steps at SA#98:</a:t>
            </a:r>
            <a:endParaRPr lang="en-US" altLang="zh-CN" sz="14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400" dirty="0">
                <a:solidFill>
                  <a:srgbClr val="000000"/>
                </a:solidFill>
              </a:rPr>
              <a:t>Complete evaluations and conclusions for all 7 KIs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400" dirty="0">
                <a:solidFill>
                  <a:srgbClr val="000000"/>
                </a:solidFill>
              </a:rPr>
              <a:t>TR to be sent for approval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400" dirty="0">
                <a:solidFill>
                  <a:srgbClr val="000000"/>
                </a:solidFill>
              </a:rPr>
              <a:t>Complete Edge Ph2 WID for approval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zh-CN" sz="1400" dirty="0"/>
          </a:p>
        </p:txBody>
      </p:sp>
      <p:graphicFrame>
        <p:nvGraphicFramePr>
          <p:cNvPr id="6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59970833"/>
              </p:ext>
            </p:extLst>
          </p:nvPr>
        </p:nvGraphicFramePr>
        <p:xfrm>
          <a:off x="179388" y="1277120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FS_EDGE_Ph2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Edge Computing Phase 2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55%</a:t>
                      </a:r>
                      <a:r>
                        <a:rPr lang="en-US" sz="1400" b="1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 →83%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 2022</a:t>
                      </a:r>
                      <a:endParaRPr lang="en-US" altLang="zh-CN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SP-220352</a:t>
                      </a:r>
                      <a:endParaRPr kumimoji="0" lang="en-GB" altLang="zh-CN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70755490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16008</TotalTime>
  <Words>508</Words>
  <Application>Microsoft Office PowerPoint</Application>
  <PresentationFormat>On-screen Show (4:3)</PresentationFormat>
  <Paragraphs>100</Paragraphs>
  <Slides>4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宋体</vt:lpstr>
      <vt:lpstr>Arial</vt:lpstr>
      <vt:lpstr>Calibri</vt:lpstr>
      <vt:lpstr>等线</vt:lpstr>
      <vt:lpstr>Times New Roman</vt:lpstr>
      <vt:lpstr>Office Theme</vt:lpstr>
      <vt:lpstr>FS_EDGE_Ph2 status report</vt:lpstr>
      <vt:lpstr>EDGE Ph2 status after SA2#151E</vt:lpstr>
      <vt:lpstr>EDGE Ph2 status after SA2#152E — work plan</vt:lpstr>
      <vt:lpstr>EDGE Ph2 status at SA#96</vt:lpstr>
    </vt:vector>
  </TitlesOfParts>
  <Company>Huawei Technologies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FS_EDGE_Ph2 status report</dc:title>
  <dc:creator>Patrice Hédé</dc:creator>
  <cp:keywords/>
  <dc:description/>
  <cp:lastModifiedBy>Patrice Hédé</cp:lastModifiedBy>
  <cp:revision>1797</cp:revision>
  <dcterms:created xsi:type="dcterms:W3CDTF">2008-08-30T09:32:10Z</dcterms:created>
  <dcterms:modified xsi:type="dcterms:W3CDTF">2022-08-26T09:21:04Z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2c7635f8-94c0-4125-af53-3ffb066031e5</vt:lpwstr>
  </property>
  <property fmtid="{D5CDD505-2E9C-101B-9397-08002B2CF9AE}" pid="3" name="CTP_TimeStamp">
    <vt:lpwstr>2020-01-29 20:41:49Z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_2015_ms_pID_725343">
    <vt:lpwstr>(3)7RCS+jTRW2ZQbZCMPlzIMMuYuBoXghZ+xXrnb6vZ4Xszk0xGID6plN7dZlsbKwkdJXHpPA46
WrKU2J/o37k9tAWMCeaK/98c4QGTS5pwFgn0bb3iO080/4Z7ysHKXrwhJRtO8ilpWxYEfr1R
ELaX4vnMGwYJft8rhqqs9+qux5qB6o0KrI0sX3cTtz93GvwkLEW5jYL//PCShe9Sm/KeosBm
cD8P0NQB6OGEsI0yAo</vt:lpwstr>
  </property>
  <property fmtid="{D5CDD505-2E9C-101B-9397-08002B2CF9AE}" pid="9" name="_2015_ms_pID_7253431">
    <vt:lpwstr>y+qx7EB0ARLLALsPURtOEf/FeQJviqFXx5Ip7chRyA8JmlJtG3aAyX
2C+kHjWM9F5VOLdOv0QpZRDP4ZcO61S+wA1E5NiRj+fQ+x6ItG/1g4FAGShnJ2LNZ1r2YJP7
KGe2pe0v4Yld3i0eD63I5pUvsQN5dUgZwkVMcpVRPhfzFefHcX106qP3598NMoMqbVbXu2Oy
eaCG7Q1gMqDkNbsrudBHKubZQr9iFxzKwD0M</vt:lpwstr>
  </property>
  <property fmtid="{D5CDD505-2E9C-101B-9397-08002B2CF9AE}" pid="10" name="_2015_ms_pID_7253432">
    <vt:lpwstr>Fg==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1661505295</vt:lpwstr>
  </property>
</Properties>
</file>