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7" r:id="rId6"/>
    <p:sldId id="788" r:id="rId7"/>
    <p:sldId id="786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amsung_r08" initials="DGE" lastIdx="1" clrIdx="1">
    <p:extLst>
      <p:ext uri="{19B8F6BF-5375-455C-9EA6-DF929625EA0E}">
        <p15:presenceInfo xmlns:p15="http://schemas.microsoft.com/office/powerpoint/2012/main" userId="Samsung_r08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52" autoAdjust="0"/>
    <p:restoredTop sz="94627" autoAdjust="0"/>
  </p:normalViewPr>
  <p:slideViewPr>
    <p:cSldViewPr snapToGrid="0">
      <p:cViewPr varScale="1">
        <p:scale>
          <a:sx n="93" d="100"/>
          <a:sy n="93" d="100"/>
        </p:scale>
        <p:origin x="64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361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17th – 26th August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2258" y="360231"/>
            <a:ext cx="22074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S2-2206970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August 17-26,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52E_Electronic_2022-08/Docs/S2-2205451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tsg_sa/WG2_Arch/TSGS2_152E_Electronic_2022-08/Docs/S2-2205455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www.3gpp.org/ftp/tsg_sa/WG2_Arch/TSGS2_152E_Electronic_2022-08/Docs/S2-2205451.zip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hyperlink" Target="https://www.3gpp.org/ftp/tsg_sa/WG2_Arch/TSGS2_152E_Electronic_2022-08/Docs/S2-2205455.zip" TargetMode="Externa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FS_AIMLsys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FS_FS_AIMLsys_Ph2 status after SA2#152E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1" y="2281331"/>
            <a:ext cx="8672750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de-DE" altLang="de-DE" sz="1000" dirty="0"/>
              <a:t>FS_</a:t>
            </a:r>
            <a:r>
              <a:rPr lang="en-US" altLang="de-DE" sz="1000" dirty="0" err="1"/>
              <a:t>AIMLsys</a:t>
            </a:r>
            <a:r>
              <a:rPr lang="en-US" altLang="de-DE" sz="1000" dirty="0"/>
              <a:t> </a:t>
            </a:r>
            <a:r>
              <a:rPr lang="de-DE" altLang="de-DE" sz="1000" dirty="0"/>
              <a:t>TR 23.700-80 v0.4.0 </a:t>
            </a:r>
            <a:r>
              <a:rPr lang="de-DE" altLang="de-DE" sz="1000" dirty="0" err="1"/>
              <a:t>is</a:t>
            </a:r>
            <a:r>
              <a:rPr lang="de-DE" altLang="de-DE" sz="1000" dirty="0"/>
              <a:t> </a:t>
            </a:r>
            <a:r>
              <a:rPr lang="de-DE" altLang="de-DE" sz="1000" dirty="0" err="1"/>
              <a:t>available</a:t>
            </a:r>
            <a:endParaRPr lang="de-DE" altLang="de-DE" sz="10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/>
              <a:t>Total TUs requested for Study Phase in 2022 is 7 TUs of which 5.5 TUs have been consumed and 1.5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GB" altLang="de-DE" sz="1000" dirty="0">
                <a:ea typeface="SimSun" panose="02010600030101010101" pitchFamily="2" charset="-122"/>
                <a:cs typeface="Times New Roman" panose="02020603050405020304" pitchFamily="18" charset="0"/>
              </a:rPr>
              <a:t>Pre-meeting Moderated Architecture Principles (APs) discussions and evaluations on General and 7 Key Issues </a:t>
            </a:r>
            <a:endParaRPr lang="en-US" altLang="de-DE" sz="10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/>
              <a:t>Start of </a:t>
            </a:r>
            <a:r>
              <a:rPr lang="en-GB" sz="1000" dirty="0">
                <a:ea typeface="SimSun" panose="02010600030101010101" pitchFamily="2" charset="-122"/>
                <a:cs typeface="Times New Roman" panose="02020603050405020304" pitchFamily="18" charset="0"/>
              </a:rPr>
              <a:t>deliberating solution evaluation and conclusions on the</a:t>
            </a:r>
            <a:r>
              <a:rPr lang="en-GB" sz="1000" dirty="0">
                <a:solidFill>
                  <a:srgbClr val="00B05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000" dirty="0">
                <a:ea typeface="SimSun" panose="02010600030101010101" pitchFamily="2" charset="-122"/>
                <a:cs typeface="Times New Roman" panose="02020603050405020304" pitchFamily="18" charset="0"/>
              </a:rPr>
              <a:t>general APs and 7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/>
              <a:t>100% coverage of all Key Issues during SA2#152E with solution updates, solution evaluations and key issue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/>
              <a:t>2 </a:t>
            </a:r>
            <a:r>
              <a:rPr lang="en-US" altLang="de-DE" sz="1000" dirty="0" err="1"/>
              <a:t>LSin</a:t>
            </a:r>
            <a:r>
              <a:rPr lang="en-US" altLang="de-DE" sz="1000" dirty="0"/>
              <a:t> were received from SA4 and SA3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US" sz="10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S2-2205451</a:t>
            </a:r>
            <a:r>
              <a:rPr lang="en-GB" sz="10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1000" dirty="0">
                <a:effectLst/>
                <a:latin typeface="+mj-lt"/>
                <a:ea typeface="Times New Roman" panose="02020603050405020304" pitchFamily="18" charset="0"/>
              </a:rPr>
              <a:t>LS from SA WG4: LS on User plane solution for 5GC information exposure to UE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Abadi" panose="020B0604020104020204" pitchFamily="34" charset="0"/>
              <a:buChar char="-"/>
            </a:pPr>
            <a:r>
              <a:rPr lang="en-US" sz="1000" u="sng" dirty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hlinkClick r:id="rId4"/>
              </a:rPr>
              <a:t>S2-2205455</a:t>
            </a:r>
            <a:r>
              <a:rPr lang="en-GB" sz="1000" dirty="0"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US" sz="1000" dirty="0">
                <a:effectLst/>
                <a:latin typeface="+mj-lt"/>
                <a:ea typeface="Times New Roman" panose="02020603050405020304" pitchFamily="18" charset="0"/>
              </a:rPr>
              <a:t>LS from SA WG3: LS reply on 5GC information exposure to UE</a:t>
            </a:r>
            <a:endParaRPr lang="en-US" altLang="de-DE" sz="10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Summary per KI in SA2#152E</a:t>
            </a:r>
            <a:r>
              <a:rPr lang="de-DE" altLang="de-DE" sz="1200" b="1" dirty="0"/>
              <a:t>:  </a:t>
            </a:r>
            <a:r>
              <a:rPr lang="de-DE" altLang="de-DE" sz="1200" i="1" dirty="0"/>
              <a:t>(Note: </a:t>
            </a:r>
            <a:r>
              <a:rPr lang="de-DE" altLang="de-DE" sz="1200" i="1" dirty="0" err="1"/>
              <a:t>Some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solution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updates</a:t>
            </a:r>
            <a:r>
              <a:rPr lang="de-DE" altLang="de-DE" sz="1200" i="1" dirty="0"/>
              <a:t> may touch on more than one KI)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Architecture Assumptions: Resolved outstanding Editor’s Note.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General: 5 APs are tentatively agreed and 9 are outstanding and required further discussions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KI#1: 3 </a:t>
            </a:r>
            <a:r>
              <a:rPr lang="en-GB" sz="1000" dirty="0">
                <a:ea typeface="SimSun" panose="02010600030101010101" pitchFamily="2" charset="-122"/>
                <a:cs typeface="Times New Roman" panose="02020603050405020304" pitchFamily="18" charset="0"/>
              </a:rPr>
              <a:t>agreed/merged solution update, </a:t>
            </a:r>
            <a:r>
              <a:rPr lang="en-GB" sz="1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evaluations captured for all solutions but no conclusion</a:t>
            </a:r>
            <a:endParaRPr lang="en-GB" sz="1000" dirty="0">
              <a:effectLst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KI#2: 8 solution update, evaluations captured for all solutions </a:t>
            </a:r>
            <a:r>
              <a:rPr lang="en-GB" sz="10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but no conclusion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Malgun Gothic" panose="020B0503020000020004" pitchFamily="34" charset="-127"/>
              </a:rPr>
              <a:t>KI#3: 2 solution update, evaluations captured for all solutions with 3 tentative interim conclusions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solidFill>
                  <a:srgbClr val="000000"/>
                </a:solidFill>
                <a:effectLst/>
                <a:ea typeface="Malgun Gothic" panose="020B0503020000020004" pitchFamily="34" charset="-127"/>
              </a:rPr>
              <a:t>KI#4: </a:t>
            </a:r>
            <a:r>
              <a:rPr lang="en-GB" sz="1000" dirty="0">
                <a:effectLst/>
                <a:ea typeface="Malgun Gothic" panose="020B0503020000020004" pitchFamily="34" charset="-127"/>
              </a:rPr>
              <a:t>2 solution update, </a:t>
            </a:r>
            <a:r>
              <a:rPr lang="en-GB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evaluations captured for all solutions </a:t>
            </a:r>
            <a:r>
              <a:rPr lang="en-GB" sz="10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but no conclusion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KI#5: </a:t>
            </a:r>
            <a:r>
              <a:rPr lang="en-GB" sz="1000" dirty="0">
                <a:effectLst/>
                <a:ea typeface="Malgun Gothic" panose="020B0503020000020004" pitchFamily="34" charset="-127"/>
              </a:rPr>
              <a:t>6 solution update,</a:t>
            </a:r>
            <a:r>
              <a:rPr lang="en-US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GB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evaluations captured for all solutions </a:t>
            </a:r>
            <a:r>
              <a:rPr lang="en-GB" sz="10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but no conclusion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KI#6: </a:t>
            </a:r>
            <a:r>
              <a:rPr lang="en-GB" sz="1000" dirty="0">
                <a:effectLst/>
                <a:ea typeface="Malgun Gothic" panose="020B0503020000020004" pitchFamily="34" charset="-127"/>
              </a:rPr>
              <a:t>3 solution update, </a:t>
            </a:r>
            <a:r>
              <a:rPr lang="en-GB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evaluations captured for all solutions </a:t>
            </a:r>
            <a:r>
              <a:rPr lang="en-GB" sz="10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but no conclusion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KI#7: 1</a:t>
            </a:r>
            <a:r>
              <a:rPr lang="en-GB" sz="1000" dirty="0">
                <a:effectLst/>
                <a:ea typeface="Malgun Gothic" panose="020B0503020000020004" pitchFamily="34" charset="-127"/>
              </a:rPr>
              <a:t>2 solution update, </a:t>
            </a:r>
            <a:r>
              <a:rPr lang="en-GB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evaluations captured for all solutions </a:t>
            </a:r>
            <a:r>
              <a:rPr lang="en-GB" sz="10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but no conclusion</a:t>
            </a:r>
            <a:endParaRPr lang="en-GB" sz="1000" dirty="0">
              <a:effectLst/>
              <a:ea typeface="DengXian" panose="02010600030101010101" pitchFamily="2" charset="-122"/>
            </a:endParaRP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341243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FS_AIMLsys status after SA2#152E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 WG1 (KI#2), SA WG3 (KI#2, 3, 4, 5), SA WG4 (KI#2) and  SA WG5 (KI#5)</a:t>
            </a:r>
            <a:r>
              <a:rPr lang="en-US" sz="120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de-DE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(SA2#153E)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Finalizing</a:t>
            </a:r>
            <a:r>
              <a:rPr lang="en-US" sz="1200" dirty="0">
                <a:solidFill>
                  <a:srgbClr val="00B050"/>
                </a:solidFill>
              </a:rPr>
              <a:t> </a:t>
            </a:r>
            <a:r>
              <a:rPr lang="en-US" sz="1200" dirty="0"/>
              <a:t>solution updates/clean-up, solution evaluation on all KIs and reaching the conclusions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Agreeing the WID for the normative work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SA2#149E Feb(1.0 TU): </a:t>
            </a:r>
            <a:r>
              <a:rPr lang="en-US" sz="1200" dirty="0"/>
              <a:t>TR Skeleton, Scope &amp; New KIs approval &amp; architecture requirements, assumptions, terminology.</a:t>
            </a:r>
            <a:r>
              <a:rPr lang="en-US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SA2#150E Apr(1.0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SA2#151E May(1.5 TU): </a:t>
            </a:r>
            <a:r>
              <a:rPr lang="en-US" sz="1200" dirty="0"/>
              <a:t>Last meeting for accepting new possible solutions, TR solution clean up, start of solution evaluation, and interim conclusion, if possible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SA2#152E Aug(2.0 TU):  </a:t>
            </a:r>
            <a:r>
              <a:rPr lang="en-US" sz="1200" dirty="0"/>
              <a:t>TR solution clean-up, solution evaluation, interim conclusions or final conclusion, if possible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SA2#153E Oct(1.5 TU):   TR solution clean-up, solution evaluation, s</a:t>
            </a:r>
            <a:r>
              <a:rPr lang="en-US" sz="1200" dirty="0"/>
              <a:t>tudy phase conclusion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354E9A-CBF4-4345-B74F-84FC0D0A1FD9}"/>
              </a:ext>
            </a:extLst>
          </p:cNvPr>
          <p:cNvGrpSpPr/>
          <p:nvPr/>
        </p:nvGrpSpPr>
        <p:grpSpPr>
          <a:xfrm>
            <a:off x="981286" y="5167902"/>
            <a:ext cx="7229475" cy="1051886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FF93083-4068-4952-AA35-BC35B15AACD0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DA223F4-7786-46B7-94AD-5878D7521CF1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E3369EB5-B90D-4B6E-A951-632CFD4882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F6E2AD15-E911-4398-8629-3EB82000B2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2053B3AF-C4F5-482D-9CA4-CDC3C7899C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DDE1C999-D1D2-4C46-A0E0-5B57AF5DAE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453C584-D43F-4138-B8FD-7A4EB47FE1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D8961796-A520-4043-90DB-CA7A14A103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92775E-AB2D-44CE-971A-CD04A8660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E8CA044-77C4-40EC-A694-447F12D7E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FS_AIMLsys Status at SA#97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4618134"/>
              </p:ext>
            </p:extLst>
          </p:nvPr>
        </p:nvGraphicFramePr>
        <p:xfrm>
          <a:off x="179388" y="12620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214656"/>
            <a:ext cx="8709026" cy="382419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Completed the solution phase of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100% coverage of all Key Issues during SA2#152E with solution updates and new solution proposals.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2 </a:t>
            </a:r>
            <a:r>
              <a:rPr lang="en-US" altLang="de-DE" sz="1200" dirty="0" err="1"/>
              <a:t>LSin</a:t>
            </a:r>
            <a:r>
              <a:rPr lang="en-US" altLang="de-DE" sz="1200" dirty="0"/>
              <a:t> were received from SA3 and SA4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US" sz="12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S2-2205451</a:t>
            </a:r>
            <a:r>
              <a:rPr lang="en-GB" sz="12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1200" dirty="0">
                <a:effectLst/>
                <a:latin typeface="+mj-lt"/>
                <a:ea typeface="Times New Roman" panose="02020603050405020304" pitchFamily="18" charset="0"/>
              </a:rPr>
              <a:t>LS from SA WG4: LS on User plane solution for 5GC information exposure to UE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Abadi" panose="020B0604020104020204" pitchFamily="34" charset="0"/>
              <a:buChar char="-"/>
            </a:pPr>
            <a:r>
              <a:rPr lang="en-US" sz="1200" u="sng" dirty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hlinkClick r:id="rId4"/>
              </a:rPr>
              <a:t>S2-2205455</a:t>
            </a:r>
            <a:r>
              <a:rPr lang="en-GB" sz="1200" dirty="0"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US" sz="1200" dirty="0">
                <a:effectLst/>
                <a:latin typeface="+mj-lt"/>
                <a:ea typeface="Times New Roman" panose="02020603050405020304" pitchFamily="18" charset="0"/>
              </a:rPr>
              <a:t>LS from SA WG3: LS reply on 5GC information exposure to UE</a:t>
            </a:r>
            <a:endParaRPr lang="en-US" altLang="de-DE" sz="1200" dirty="0">
              <a:latin typeface="+mj-lt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5"/>
              </a:buBlip>
            </a:pPr>
            <a:r>
              <a:rPr lang="en-US" sz="1600" dirty="0">
                <a:ea typeface="+mn-ea"/>
                <a:cs typeface="+mn-cs"/>
              </a:rPr>
              <a:t>RAN impacts and Other WGs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ClrTx/>
            </a:pPr>
            <a:r>
              <a:rPr lang="en-US" altLang="zh-CN" sz="1200" dirty="0"/>
              <a:t>SA WG1 (KI#2), SA WG3 (KI#2, 3, 4, 5), SA WG4 (KI#2) and  SA WG5 (KI#5)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SA2#153E Oct (1.5 TU</a:t>
            </a:r>
            <a:r>
              <a:rPr lang="en-US" altLang="zh-CN" sz="1200"/>
              <a:t>): </a:t>
            </a:r>
            <a:r>
              <a:rPr lang="en-US" sz="1200"/>
              <a:t>Finalizing</a:t>
            </a:r>
            <a:r>
              <a:rPr lang="en-US" sz="1200">
                <a:solidFill>
                  <a:srgbClr val="00B050"/>
                </a:solidFill>
              </a:rPr>
              <a:t> </a:t>
            </a:r>
            <a:r>
              <a:rPr lang="en-US" sz="1200"/>
              <a:t>solution updates/clean-up, solution evaluation on all KIs and reaching the conclusions.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CB4582-9367-41CB-8CCA-A9DA668EA8E9}"/>
              </a:ext>
            </a:extLst>
          </p:cNvPr>
          <p:cNvGrpSpPr/>
          <p:nvPr/>
        </p:nvGrpSpPr>
        <p:grpSpPr>
          <a:xfrm>
            <a:off x="1090724" y="4936630"/>
            <a:ext cx="7229475" cy="1051886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2E3A4F6-CF06-464B-ADF7-30FC39D734B7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D284957-F880-4AAC-BC13-F766E9F7748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390F53BA-E3C4-4AE4-AF15-4392FE4AB7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F5BCE387-5D4F-460A-8E7F-8C4687393F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8484E37E-99C7-45AD-8E15-9B4343398A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9E07C9F1-EBE1-469E-82A1-395A43AF13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AB1DDAC5-6C1A-4B8A-BCA1-DEF3918247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3B73E8B-EC58-4B86-9A25-8582C73C03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62B970-C33F-456F-A43D-41773A792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23FF23B-BAB3-4A6D-9F9A-9472A89E4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394E7-566D-4126-96B9-8BC2803F8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 for Overall Work Planning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A8294FE5-4227-46A3-ACB3-ADF44EF31019}"/>
              </a:ext>
            </a:extLst>
          </p:cNvPr>
          <p:cNvSpPr/>
          <p:nvPr/>
        </p:nvSpPr>
        <p:spPr>
          <a:xfrm>
            <a:off x="6001426" y="1255093"/>
            <a:ext cx="3047324" cy="421429"/>
          </a:xfrm>
          <a:prstGeom prst="wedgeRoundRectCallout">
            <a:avLst>
              <a:gd name="adj1" fmla="val -1070"/>
              <a:gd name="adj2" fmla="val 130970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C38E439-FA4D-40D1-8543-2B29BDAE3BB0}"/>
              </a:ext>
            </a:extLst>
          </p:cNvPr>
          <p:cNvGrpSpPr/>
          <p:nvPr/>
        </p:nvGrpSpPr>
        <p:grpSpPr>
          <a:xfrm>
            <a:off x="4113824" y="3272342"/>
            <a:ext cx="198148" cy="514201"/>
            <a:chOff x="4889500" y="2295579"/>
            <a:chExt cx="355600" cy="62542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84EBB6F-3878-4A70-B75E-C4214392A912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45F133E-7E42-4F05-9610-9CF7CB3C8AEE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6B274E4-E0FC-4ABE-8012-3041C99C4F3E}"/>
              </a:ext>
            </a:extLst>
          </p:cNvPr>
          <p:cNvSpPr txBox="1"/>
          <p:nvPr/>
        </p:nvSpPr>
        <p:spPr>
          <a:xfrm>
            <a:off x="345317" y="3500375"/>
            <a:ext cx="3927034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(1) TR Skeleton, Scope &amp; New KIs approval &amp; architecture requirements, assumptions, terminology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ECDC37-DE07-4B13-AA7C-8674ECBC041D}"/>
              </a:ext>
            </a:extLst>
          </p:cNvPr>
          <p:cNvSpPr txBox="1"/>
          <p:nvPr/>
        </p:nvSpPr>
        <p:spPr>
          <a:xfrm>
            <a:off x="365639" y="4001720"/>
            <a:ext cx="3777800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(2) Last meeting for finalizing KIs, start of collecting possible solutions, continuation to study collecting architecture requirements, assumptions, terminology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83D8D9-82D5-4B8B-BAB0-A3711061F7E0}"/>
              </a:ext>
            </a:extLst>
          </p:cNvPr>
          <p:cNvGrpSpPr/>
          <p:nvPr/>
        </p:nvGrpSpPr>
        <p:grpSpPr>
          <a:xfrm>
            <a:off x="4118461" y="3244610"/>
            <a:ext cx="1426875" cy="1590000"/>
            <a:chOff x="4889500" y="2295579"/>
            <a:chExt cx="1206500" cy="1133421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58D3504-36F4-4259-B310-DE96CE0A238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295579"/>
              <a:ext cx="0" cy="1133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30832C6-02EF-4C17-89CB-034F28A75FFA}"/>
                </a:ext>
              </a:extLst>
            </p:cNvPr>
            <p:cNvCxnSpPr/>
            <p:nvPr/>
          </p:nvCxnSpPr>
          <p:spPr>
            <a:xfrm flipH="1">
              <a:off x="4889500" y="3418684"/>
              <a:ext cx="12065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D156DEB-C79F-47D9-B8BF-842AEE3CFFA1}"/>
              </a:ext>
            </a:extLst>
          </p:cNvPr>
          <p:cNvSpPr txBox="1"/>
          <p:nvPr/>
        </p:nvSpPr>
        <p:spPr>
          <a:xfrm>
            <a:off x="365639" y="5215244"/>
            <a:ext cx="3777800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(4) TR solution clean-up, solution evaluation, interim conclusions and possible finalize conclusion per KI, if possible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18E0F-0595-498D-8C68-7D11FE82E2E6}"/>
              </a:ext>
            </a:extLst>
          </p:cNvPr>
          <p:cNvSpPr txBox="1"/>
          <p:nvPr/>
        </p:nvSpPr>
        <p:spPr>
          <a:xfrm>
            <a:off x="365638" y="5611184"/>
            <a:ext cx="36729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(5) Study phase conclusion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E4BD028-0BA8-4F52-8EF1-BC089BDFE4FE}"/>
              </a:ext>
            </a:extLst>
          </p:cNvPr>
          <p:cNvGrpSpPr/>
          <p:nvPr/>
        </p:nvGrpSpPr>
        <p:grpSpPr>
          <a:xfrm>
            <a:off x="4118461" y="3311196"/>
            <a:ext cx="2006182" cy="2026386"/>
            <a:chOff x="4889499" y="2284071"/>
            <a:chExt cx="2020269" cy="1818029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5205508-688E-42BA-99D2-50A015B86D88}"/>
                </a:ext>
              </a:extLst>
            </p:cNvPr>
            <p:cNvCxnSpPr>
              <a:cxnSpLocks/>
            </p:cNvCxnSpPr>
            <p:nvPr/>
          </p:nvCxnSpPr>
          <p:spPr>
            <a:xfrm>
              <a:off x="6909768" y="2284071"/>
              <a:ext cx="0" cy="18180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D11E4E1-88D4-430A-85A6-C9E15E86626E}"/>
                </a:ext>
              </a:extLst>
            </p:cNvPr>
            <p:cNvCxnSpPr/>
            <p:nvPr/>
          </p:nvCxnSpPr>
          <p:spPr>
            <a:xfrm flipH="1">
              <a:off x="4889499" y="4090583"/>
              <a:ext cx="202026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43BD1A-2F4D-4087-95AE-9A3AA5F21DE4}"/>
              </a:ext>
            </a:extLst>
          </p:cNvPr>
          <p:cNvGrpSpPr/>
          <p:nvPr/>
        </p:nvGrpSpPr>
        <p:grpSpPr>
          <a:xfrm>
            <a:off x="4118461" y="3331110"/>
            <a:ext cx="2612080" cy="2345790"/>
            <a:chOff x="4889498" y="2296914"/>
            <a:chExt cx="2731471" cy="256718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34516-8E33-4F7F-9F0A-5BDD92FCCCAF}"/>
                </a:ext>
              </a:extLst>
            </p:cNvPr>
            <p:cNvCxnSpPr>
              <a:cxnSpLocks/>
            </p:cNvCxnSpPr>
            <p:nvPr/>
          </p:nvCxnSpPr>
          <p:spPr>
            <a:xfrm>
              <a:off x="7620969" y="2296914"/>
              <a:ext cx="0" cy="256718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8D63CD9-8E68-431F-9984-4D5176E4AF73}"/>
                </a:ext>
              </a:extLst>
            </p:cNvPr>
            <p:cNvCxnSpPr/>
            <p:nvPr/>
          </p:nvCxnSpPr>
          <p:spPr>
            <a:xfrm flipH="1">
              <a:off x="4889498" y="4850070"/>
              <a:ext cx="273147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2EC11F4-4F24-4054-81F3-D70F01CF4512}"/>
              </a:ext>
            </a:extLst>
          </p:cNvPr>
          <p:cNvSpPr txBox="1"/>
          <p:nvPr/>
        </p:nvSpPr>
        <p:spPr>
          <a:xfrm>
            <a:off x="5958939" y="1268570"/>
            <a:ext cx="342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Dec. 2022 TSG SA#98 for Approval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4135F0-7C53-4811-BDE7-47FED08EAA1F}"/>
              </a:ext>
            </a:extLst>
          </p:cNvPr>
          <p:cNvSpPr txBox="1"/>
          <p:nvPr/>
        </p:nvSpPr>
        <p:spPr>
          <a:xfrm>
            <a:off x="365639" y="4623711"/>
            <a:ext cx="4028612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(3) Last meeting for collecting possible solutions, TR solution clean up, start of solution evaluation </a:t>
            </a:r>
            <a:r>
              <a:rPr lang="en-US" sz="900" dirty="0"/>
              <a:t>and agreeing on interim conclusion, if possible</a:t>
            </a:r>
            <a:endParaRPr lang="en-US" sz="900" b="1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01F46E8-B3A9-4F96-AB90-24395ECB65DC}"/>
              </a:ext>
            </a:extLst>
          </p:cNvPr>
          <p:cNvGrpSpPr/>
          <p:nvPr/>
        </p:nvGrpSpPr>
        <p:grpSpPr>
          <a:xfrm>
            <a:off x="4119937" y="3311196"/>
            <a:ext cx="778509" cy="1002096"/>
            <a:chOff x="4889500" y="2295579"/>
            <a:chExt cx="355600" cy="625421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E52395E-7365-4F5D-9791-B011B79632DF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A822071-1A61-49B3-B580-F1E56CEADD7F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Speech Bubble: Rectangle with Corners Rounded 41">
            <a:extLst>
              <a:ext uri="{FF2B5EF4-FFF2-40B4-BE49-F238E27FC236}">
                <a16:creationId xmlns:a16="http://schemas.microsoft.com/office/drawing/2014/main" id="{B3871048-82C9-459B-A3D7-6B596D574C32}"/>
              </a:ext>
            </a:extLst>
          </p:cNvPr>
          <p:cNvSpPr/>
          <p:nvPr/>
        </p:nvSpPr>
        <p:spPr>
          <a:xfrm>
            <a:off x="3078890" y="1277638"/>
            <a:ext cx="2798086" cy="446209"/>
          </a:xfrm>
          <a:prstGeom prst="wedgeRoundRectCallout">
            <a:avLst>
              <a:gd name="adj1" fmla="val 50580"/>
              <a:gd name="adj2" fmla="val 110245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8270B4-5554-47FA-AF01-48AFBB5762B5}"/>
              </a:ext>
            </a:extLst>
          </p:cNvPr>
          <p:cNvSpPr txBox="1"/>
          <p:nvPr/>
        </p:nvSpPr>
        <p:spPr>
          <a:xfrm>
            <a:off x="3353546" y="1307190"/>
            <a:ext cx="274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Sep. 2022 TSG SA#97 for Information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B89EE04-B989-4EA9-AA43-6A87BD421165}"/>
              </a:ext>
            </a:extLst>
          </p:cNvPr>
          <p:cNvGrpSpPr/>
          <p:nvPr/>
        </p:nvGrpSpPr>
        <p:grpSpPr>
          <a:xfrm>
            <a:off x="407101" y="2049058"/>
            <a:ext cx="8460674" cy="1279579"/>
            <a:chOff x="407100" y="2049058"/>
            <a:chExt cx="9712945" cy="127957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3F486A1-1046-4EBE-8867-819F06E667B9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AC06F730-02E2-4619-B7FB-FC4B164E985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064C62A7-C715-4F91-A457-AEA08E1133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FE7E7A2F-F9E7-402C-AC1D-897A2F0AC7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2ECA3EC4-9C38-497C-A94C-8B8805FCB4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E2DD27B5-0193-4376-8D9A-9AE3B9A5BA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62C9D621-73F2-4926-A247-63236AED72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797CE0F4-88D1-4FF6-879C-B9EDE1C528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DD0451A-D61F-41F2-B6F8-6E0AFEA7E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CFCD245-8454-456A-84EB-96115AD60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710FEB9-4517-4649-874B-7862277BE5C5}"/>
              </a:ext>
            </a:extLst>
          </p:cNvPr>
          <p:cNvSpPr txBox="1"/>
          <p:nvPr/>
        </p:nvSpPr>
        <p:spPr>
          <a:xfrm>
            <a:off x="365639" y="1251476"/>
            <a:ext cx="2068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TR 23.700-80</a:t>
            </a:r>
          </a:p>
        </p:txBody>
      </p:sp>
      <p:sp>
        <p:nvSpPr>
          <p:cNvPr id="43" name="Right Brace 42">
            <a:extLst>
              <a:ext uri="{FF2B5EF4-FFF2-40B4-BE49-F238E27FC236}">
                <a16:creationId xmlns:a16="http://schemas.microsoft.com/office/drawing/2014/main" id="{DC940013-15FD-4205-A743-7ABAA736AD9C}"/>
              </a:ext>
            </a:extLst>
          </p:cNvPr>
          <p:cNvSpPr/>
          <p:nvPr/>
        </p:nvSpPr>
        <p:spPr bwMode="auto">
          <a:xfrm rot="5400000">
            <a:off x="5309086" y="4666967"/>
            <a:ext cx="230830" cy="2613998"/>
          </a:xfrm>
          <a:prstGeom prst="rightBrace">
            <a:avLst>
              <a:gd name="adj1" fmla="val 155630"/>
              <a:gd name="adj2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CAB5C2-368F-4F82-AD0E-BADDBD95D44F}"/>
              </a:ext>
            </a:extLst>
          </p:cNvPr>
          <p:cNvSpPr txBox="1"/>
          <p:nvPr/>
        </p:nvSpPr>
        <p:spPr>
          <a:xfrm>
            <a:off x="4986983" y="6073271"/>
            <a:ext cx="13947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Study phase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FC506217-9A51-4574-B4EF-5F87D4A705F6}"/>
              </a:ext>
            </a:extLst>
          </p:cNvPr>
          <p:cNvSpPr/>
          <p:nvPr/>
        </p:nvSpPr>
        <p:spPr bwMode="auto">
          <a:xfrm rot="5400000">
            <a:off x="7867235" y="2596329"/>
            <a:ext cx="173647" cy="1811116"/>
          </a:xfrm>
          <a:prstGeom prst="rightBrace">
            <a:avLst>
              <a:gd name="adj1" fmla="val 155630"/>
              <a:gd name="adj2" fmla="val 48948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4F6569-A58E-4627-8A44-7424DC2E2203}"/>
              </a:ext>
            </a:extLst>
          </p:cNvPr>
          <p:cNvSpPr txBox="1"/>
          <p:nvPr/>
        </p:nvSpPr>
        <p:spPr>
          <a:xfrm>
            <a:off x="7345964" y="3601176"/>
            <a:ext cx="12115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Normative phase</a:t>
            </a:r>
          </a:p>
        </p:txBody>
      </p:sp>
    </p:spTree>
    <p:extLst>
      <p:ext uri="{BB962C8B-B14F-4D97-AF65-F5344CB8AC3E}">
        <p14:creationId xmlns:p14="http://schemas.microsoft.com/office/powerpoint/2010/main" val="1223635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http://schemas.microsoft.com/office/2006/metadata/properties"/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21747</TotalTime>
  <Words>898</Words>
  <Application>Microsoft Office PowerPoint</Application>
  <PresentationFormat>On-screen Show (4:3)</PresentationFormat>
  <Paragraphs>93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Abadi</vt:lpstr>
      <vt:lpstr>Arial</vt:lpstr>
      <vt:lpstr>Arial </vt:lpstr>
      <vt:lpstr>Calibri</vt:lpstr>
      <vt:lpstr>Times New Roman</vt:lpstr>
      <vt:lpstr>Office Theme</vt:lpstr>
      <vt:lpstr>   FS_AIMLsys Status Report</vt:lpstr>
      <vt:lpstr>FS_FS_AIMLsys_Ph2 status after SA2#152E (1/2)</vt:lpstr>
      <vt:lpstr>FS_AIMLsys status after SA2#152E (2/2)</vt:lpstr>
      <vt:lpstr>FS_AIMLsys Status at SA#97</vt:lpstr>
      <vt:lpstr>Backup Slide for Overall Work Planning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2207822</cp:lastModifiedBy>
  <cp:revision>1360</cp:revision>
  <dcterms:created xsi:type="dcterms:W3CDTF">2008-08-30T09:32:10Z</dcterms:created>
  <dcterms:modified xsi:type="dcterms:W3CDTF">2022-08-30T11:04:54Z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