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FF33CC"/>
    <a:srgbClr val="FF6699"/>
    <a:srgbClr val="FF99FF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1541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152E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August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17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26 August,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FS_5GSAT_Ph2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</a:t>
            </a:r>
            <a:r>
              <a:rPr lang="en-GB" altLang="zh-CN" b="1" dirty="0"/>
              <a:t>Report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Jean Yves Fine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7918" y="329119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S2-2206966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557776" y="2077018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General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kern="0" dirty="0" smtClean="0"/>
              <a:t>Total </a:t>
            </a:r>
            <a:r>
              <a:rPr lang="en-US" altLang="de-DE" sz="900" kern="0" dirty="0"/>
              <a:t>TUs requested for Study Phase </a:t>
            </a:r>
            <a:r>
              <a:rPr lang="en-US" altLang="de-DE" sz="900" kern="0" dirty="0" smtClean="0"/>
              <a:t>is 4 TUs: 3TUs are used, and 1 TU </a:t>
            </a:r>
            <a:r>
              <a:rPr lang="en-US" altLang="de-DE" sz="900" kern="0" dirty="0"/>
              <a:t>are </a:t>
            </a:r>
            <a:r>
              <a:rPr lang="en-US" altLang="de-DE" sz="900" kern="0" dirty="0" smtClean="0"/>
              <a:t>remaining for study Phase </a:t>
            </a:r>
            <a:endParaRPr lang="en-US" altLang="de-DE" sz="9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dirty="0"/>
              <a:t>TR skeleton , scope, Architecture Assumptions </a:t>
            </a:r>
            <a:r>
              <a:rPr lang="en-US" altLang="de-DE" sz="900" dirty="0" smtClean="0"/>
              <a:t>and Key Issues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b="1" dirty="0" smtClean="0">
                <a:solidFill>
                  <a:srgbClr val="00B050"/>
                </a:solidFill>
              </a:rPr>
              <a:t>Frozen panel of 22 solutions with self evaluation provided, good progress on sharing overall evaluation process during the meeting. </a:t>
            </a:r>
            <a:endParaRPr lang="en-US" altLang="de-DE" sz="900" b="1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List </a:t>
            </a:r>
            <a:r>
              <a:rPr lang="de-DE" altLang="de-DE" sz="1400" b="1" kern="0" dirty="0" err="1" smtClean="0"/>
              <a:t>of</a:t>
            </a:r>
            <a:r>
              <a:rPr lang="de-DE" altLang="de-DE" sz="1400" b="1" kern="0" dirty="0" smtClean="0"/>
              <a:t> 2 agreed </a:t>
            </a:r>
            <a:r>
              <a:rPr lang="de-DE" altLang="de-DE" sz="1400" b="1" kern="0" dirty="0"/>
              <a:t>Key </a:t>
            </a:r>
            <a:r>
              <a:rPr lang="de-DE" altLang="de-DE" sz="1400" b="1" kern="0" dirty="0" err="1" smtClean="0"/>
              <a:t>Issues</a:t>
            </a:r>
            <a:r>
              <a:rPr lang="de-DE" altLang="de-DE" sz="1400" b="1" kern="0" dirty="0" smtClean="0"/>
              <a:t>, </a:t>
            </a:r>
            <a:r>
              <a:rPr lang="de-DE" altLang="de-DE" sz="1400" b="1" kern="0" dirty="0" err="1" smtClean="0"/>
              <a:t>now</a:t>
            </a:r>
            <a:r>
              <a:rPr lang="de-DE" altLang="de-DE" sz="1400" b="1" kern="0" dirty="0" smtClean="0"/>
              <a:t> </a:t>
            </a:r>
            <a:r>
              <a:rPr lang="de-DE" altLang="de-DE" sz="1400" b="1" kern="0" dirty="0" err="1" smtClean="0"/>
              <a:t>stabilized</a:t>
            </a:r>
            <a:r>
              <a:rPr lang="de-DE" altLang="de-DE" sz="1400" b="1" kern="0" dirty="0" smtClean="0"/>
              <a:t> (</a:t>
            </a:r>
            <a:r>
              <a:rPr lang="de-DE" altLang="de-DE" sz="1400" b="1" kern="0" dirty="0" err="1" smtClean="0"/>
              <a:t>no</a:t>
            </a:r>
            <a:r>
              <a:rPr lang="de-DE" altLang="de-DE" sz="1400" b="1" kern="0" dirty="0" smtClean="0"/>
              <a:t> </a:t>
            </a:r>
            <a:r>
              <a:rPr lang="de-DE" altLang="de-DE" sz="1400" b="1" kern="0" dirty="0" err="1" smtClean="0"/>
              <a:t>change</a:t>
            </a:r>
            <a:r>
              <a:rPr lang="de-DE" altLang="de-DE" sz="1400" b="1" kern="0" dirty="0" smtClean="0"/>
              <a:t> </a:t>
            </a:r>
            <a:r>
              <a:rPr lang="de-DE" altLang="de-DE" sz="1400" b="1" kern="0" dirty="0" err="1" smtClean="0"/>
              <a:t>during</a:t>
            </a:r>
            <a:r>
              <a:rPr lang="de-DE" altLang="de-DE" sz="1400" b="1" kern="0" dirty="0" smtClean="0"/>
              <a:t> </a:t>
            </a:r>
            <a:r>
              <a:rPr lang="de-DE" altLang="de-DE" sz="1400" b="1" kern="0" dirty="0" err="1" smtClean="0"/>
              <a:t>meeting</a:t>
            </a:r>
            <a:r>
              <a:rPr lang="de-DE" altLang="de-DE" sz="1400" b="1" kern="0" dirty="0" smtClean="0"/>
              <a:t>)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900" kern="0" dirty="0" smtClean="0"/>
              <a:t>KI#1: </a:t>
            </a:r>
            <a:r>
              <a:rPr lang="en-GB" sz="900" dirty="0"/>
              <a:t>Mobility Management enhancement with discontinuous satellite coverage </a:t>
            </a:r>
            <a:endParaRPr lang="en-GB" sz="9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900" kern="0" dirty="0" smtClean="0"/>
              <a:t>KI#2: </a:t>
            </a:r>
            <a:r>
              <a:rPr lang="en-GB" sz="900" dirty="0"/>
              <a:t>Power saving enhancement for UE in discontinuous </a:t>
            </a:r>
            <a:r>
              <a:rPr lang="en-GB" sz="900" dirty="0" smtClean="0"/>
              <a:t>coverage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List </a:t>
            </a:r>
            <a:r>
              <a:rPr lang="de-DE" altLang="de-DE" sz="1400" b="1" kern="0" dirty="0" err="1"/>
              <a:t>of</a:t>
            </a:r>
            <a:r>
              <a:rPr lang="de-DE" altLang="de-DE" sz="1400" b="1" kern="0" dirty="0"/>
              <a:t> </a:t>
            </a:r>
            <a:r>
              <a:rPr lang="de-DE" altLang="de-DE" sz="1400" b="1" kern="0" dirty="0" smtClean="0"/>
              <a:t>23 </a:t>
            </a:r>
            <a:r>
              <a:rPr lang="de-DE" altLang="de-DE" sz="1400" b="1" kern="0" dirty="0" err="1"/>
              <a:t>agreed</a:t>
            </a:r>
            <a:r>
              <a:rPr lang="de-DE" altLang="de-DE" sz="1400" b="1" kern="0" dirty="0"/>
              <a:t> </a:t>
            </a:r>
            <a:r>
              <a:rPr lang="de-DE" altLang="de-DE" sz="1400" b="1" kern="0" dirty="0" err="1" smtClean="0"/>
              <a:t>solutions</a:t>
            </a:r>
            <a:r>
              <a:rPr lang="de-DE" altLang="de-DE" sz="1400" b="1" kern="0" dirty="0" smtClean="0"/>
              <a:t>: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Solution for Mobility Management enhancement based on coverage information and UE </a:t>
            </a:r>
            <a:r>
              <a:rPr lang="en-US" sz="700" dirty="0" smtClean="0"/>
              <a:t>location</a:t>
            </a:r>
            <a:endParaRPr lang="en-GB" altLang="zh-CN" sz="7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700" kern="0" dirty="0" smtClean="0"/>
              <a:t>Solution#1</a:t>
            </a:r>
            <a:r>
              <a:rPr lang="en-GB" altLang="zh-CN" sz="700" kern="0" dirty="0"/>
              <a:t>: </a:t>
            </a:r>
            <a:r>
              <a:rPr lang="en-GB" sz="700" dirty="0"/>
              <a:t>Power Saving based on AMF awareness of coverage </a:t>
            </a:r>
            <a:r>
              <a:rPr lang="en-GB" sz="700" dirty="0" smtClean="0"/>
              <a:t>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Solution for predictive Power Saving </a:t>
            </a:r>
            <a:r>
              <a:rPr lang="en-US" sz="700" dirty="0" smtClean="0"/>
              <a:t>Mode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New solution for KI#2 on Power Saving mechanisms in case of discontinuous coverage</a:t>
            </a:r>
            <a:r>
              <a:rPr lang="en-US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Solution </a:t>
            </a:r>
            <a:r>
              <a:rPr lang="en-US" sz="700" dirty="0"/>
              <a:t>for KI#2 Power Saving based on updating parameters before releasing </a:t>
            </a:r>
            <a:r>
              <a:rPr lang="en-US" sz="700" dirty="0" err="1"/>
              <a:t>signalling</a:t>
            </a:r>
            <a:r>
              <a:rPr lang="en-US" sz="700" dirty="0"/>
              <a:t> </a:t>
            </a:r>
            <a:r>
              <a:rPr lang="en-US" sz="700" dirty="0" smtClean="0"/>
              <a:t>connection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Solution discontinuous coverage architecture</a:t>
            </a:r>
            <a:r>
              <a:rPr lang="en-GB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#1&amp;2, New Sol:&lt;utilizing discontinuous coverage wait timer for satellite discontinuous coverage scenario</a:t>
            </a:r>
            <a:r>
              <a:rPr lang="en-GB" sz="700" dirty="0" smtClean="0"/>
              <a:t>&gt;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Leaving Coverage </a:t>
            </a:r>
            <a:r>
              <a:rPr lang="en-GB" sz="700" dirty="0" smtClean="0"/>
              <a:t>Notification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#2, New Sol: Modification of Timers when in or out of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KI#1 and KI#2, New Sol: UE Reachability Events with Expected in Coverage </a:t>
            </a:r>
            <a:r>
              <a:rPr lang="en-GB" sz="700" dirty="0" smtClean="0"/>
              <a:t>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KI#1 and KI#2, New Sol: Combined UE Coverage Management </a:t>
            </a:r>
            <a:r>
              <a:rPr lang="en-GB" sz="700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on minimizing discontinuous coverage by inter-RAT handover </a:t>
            </a:r>
            <a:r>
              <a:rPr lang="en-GB" sz="700" dirty="0" smtClean="0"/>
              <a:t>processing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Handling when UE enters discontinuous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Wait timer for discontinuous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for KI#1, KI#2: Provision of Coverage Data to a </a:t>
            </a:r>
            <a:r>
              <a:rPr lang="en-GB" sz="700" dirty="0" smtClean="0"/>
              <a:t>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for KI#1, KI#2: Support of UE Triggered Generalized Unavailability </a:t>
            </a:r>
            <a:r>
              <a:rPr lang="en-GB" sz="700" dirty="0" smtClean="0"/>
              <a:t>Period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srgbClr val="62A14D"/>
                </a:solidFill>
              </a:rPr>
              <a:t>KI </a:t>
            </a:r>
            <a:r>
              <a:rPr lang="en-US" sz="700" b="1" dirty="0">
                <a:solidFill>
                  <a:srgbClr val="62A14D"/>
                </a:solidFill>
              </a:rPr>
              <a:t>#1, KI #2, New solution enabler with coverage information over NAS</a:t>
            </a:r>
            <a:r>
              <a:rPr lang="en-US" sz="700" b="1" dirty="0" smtClean="0">
                <a:solidFill>
                  <a:srgbClr val="62A14D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srgbClr val="62A14D"/>
                </a:solidFill>
              </a:rPr>
              <a:t>KI#1</a:t>
            </a:r>
            <a:r>
              <a:rPr lang="en-US" sz="700" b="1" dirty="0">
                <a:solidFill>
                  <a:srgbClr val="62A14D"/>
                </a:solidFill>
              </a:rPr>
              <a:t>, New Sol: Response to </a:t>
            </a:r>
            <a:r>
              <a:rPr lang="en-US" sz="700" b="1" dirty="0" err="1">
                <a:solidFill>
                  <a:srgbClr val="62A14D"/>
                </a:solidFill>
              </a:rPr>
              <a:t>Nnef_ParameterProvision</a:t>
            </a:r>
            <a:r>
              <a:rPr lang="en-US" sz="700" b="1" dirty="0">
                <a:solidFill>
                  <a:srgbClr val="62A14D"/>
                </a:solidFill>
              </a:rPr>
              <a:t> request containing Maximum Latency				</a:t>
            </a:r>
            <a:endParaRPr lang="en-US" sz="700" b="1" dirty="0" smtClean="0">
              <a:solidFill>
                <a:srgbClr val="62A14D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srgbClr val="62A14D"/>
                </a:solidFill>
              </a:rPr>
              <a:t>New </a:t>
            </a:r>
            <a:r>
              <a:rPr lang="en-US" sz="700" b="1" dirty="0">
                <a:solidFill>
                  <a:srgbClr val="62A14D"/>
                </a:solidFill>
              </a:rPr>
              <a:t>Sol: AF-provided coverage time </a:t>
            </a:r>
            <a:r>
              <a:rPr lang="en-US" sz="700" b="1" dirty="0" err="1" smtClean="0">
                <a:solidFill>
                  <a:srgbClr val="62A14D"/>
                </a:solidFill>
              </a:rPr>
              <a:t>informationSolution</a:t>
            </a:r>
            <a:r>
              <a:rPr lang="en-US" sz="700" b="1" dirty="0" smtClean="0">
                <a:solidFill>
                  <a:srgbClr val="62A14D"/>
                </a:solidFill>
              </a:rPr>
              <a:t> </a:t>
            </a:r>
            <a:r>
              <a:rPr lang="en-US" sz="700" b="1" dirty="0">
                <a:solidFill>
                  <a:srgbClr val="62A14D"/>
                </a:solidFill>
              </a:rPr>
              <a:t>for paging enhancement under discontinuous coverage based on definition and management of UE-specific Dynamic Tracking </a:t>
            </a:r>
            <a:r>
              <a:rPr lang="en-US" sz="700" b="1" dirty="0" smtClean="0">
                <a:solidFill>
                  <a:srgbClr val="62A14D"/>
                </a:solidFill>
              </a:rPr>
              <a:t>Areas</a:t>
            </a:r>
            <a:endParaRPr lang="en-US" sz="700" b="1" dirty="0">
              <a:solidFill>
                <a:srgbClr val="62A14D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srgbClr val="62A14D"/>
                </a:solidFill>
              </a:rPr>
              <a:t>New </a:t>
            </a:r>
            <a:r>
              <a:rPr lang="en-US" sz="700" b="1" dirty="0">
                <a:solidFill>
                  <a:srgbClr val="62A14D"/>
                </a:solidFill>
              </a:rPr>
              <a:t>Solution for KI#2: Network assisted Power Saving </a:t>
            </a:r>
            <a:r>
              <a:rPr lang="en-US" sz="700" b="1" dirty="0" smtClean="0">
                <a:solidFill>
                  <a:srgbClr val="62A14D"/>
                </a:solidFill>
              </a:rPr>
              <a:t>Mechanisms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srgbClr val="62A14D"/>
                </a:solidFill>
              </a:rPr>
              <a:t>KI#1</a:t>
            </a:r>
            <a:r>
              <a:rPr lang="en-US" sz="700" b="1" dirty="0">
                <a:solidFill>
                  <a:srgbClr val="62A14D"/>
                </a:solidFill>
              </a:rPr>
              <a:t>, KI#2, New solution: Coverage data transfer in 5GS and </a:t>
            </a:r>
            <a:r>
              <a:rPr lang="en-US" sz="700" b="1" dirty="0" smtClean="0">
                <a:solidFill>
                  <a:srgbClr val="62A14D"/>
                </a:solidFill>
              </a:rPr>
              <a:t>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b="1" dirty="0">
                <a:solidFill>
                  <a:srgbClr val="62A14D"/>
                </a:solidFill>
              </a:rPr>
              <a:t>Handling of the UE attempt to Connected mode</a:t>
            </a:r>
            <a:r>
              <a:rPr lang="en-US" sz="700" b="1" dirty="0">
                <a:solidFill>
                  <a:srgbClr val="62A14D"/>
                </a:solidFill>
              </a:rPr>
              <a:t>	</a:t>
            </a:r>
            <a:endParaRPr lang="en-GB" sz="800" b="1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4606342"/>
              </p:ext>
            </p:extLst>
          </p:nvPr>
        </p:nvGraphicFramePr>
        <p:xfrm>
          <a:off x="208742" y="1259135"/>
          <a:ext cx="8810067" cy="7287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74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744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 (2/2</a:t>
            </a:r>
            <a:r>
              <a:rPr lang="en-US" altLang="de-DE" sz="2800" b="1" dirty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1" y="813391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RAN impacts or dependencies identified for Key Issue </a:t>
            </a:r>
            <a:r>
              <a:rPr lang="en-US" sz="1000" dirty="0" smtClean="0"/>
              <a:t>#1 and 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000" dirty="0" smtClean="0"/>
              <a:t>Solution#13: the </a:t>
            </a:r>
            <a:r>
              <a:rPr lang="en-GB" sz="1000" dirty="0"/>
              <a:t>Steering of Roaming aspects need to be evaluated by CT1.</a:t>
            </a:r>
            <a:endParaRPr lang="en-US" sz="10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 smtClean="0"/>
              <a:t>Contentious</a:t>
            </a:r>
            <a:r>
              <a:rPr lang="de-DE" sz="1800" b="1" dirty="0" smtClean="0"/>
              <a:t>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 smtClean="0"/>
              <a:t>:</a:t>
            </a:r>
          </a:p>
          <a:p>
            <a:pPr lvl="1"/>
            <a:r>
              <a:rPr lang="en-US" sz="1000" dirty="0"/>
              <a:t>SA2#150 meeting: start solutions discussions. Finalize the KIs (</a:t>
            </a:r>
            <a:r>
              <a:rPr lang="en-US" sz="1000" strike="sngStrike" dirty="0">
                <a:solidFill>
                  <a:srgbClr val="FF0000"/>
                </a:solidFill>
              </a:rPr>
              <a:t>last chance for new KIs</a:t>
            </a:r>
            <a:r>
              <a:rPr lang="en-US" sz="1000" dirty="0"/>
              <a:t>).</a:t>
            </a:r>
            <a:endParaRPr lang="fr-FR" sz="1000" dirty="0"/>
          </a:p>
          <a:p>
            <a:pPr lvl="1"/>
            <a:r>
              <a:rPr lang="en-US" sz="1000" dirty="0"/>
              <a:t>SA2#151 meeting: continue the solution discussions and start to </a:t>
            </a:r>
            <a:r>
              <a:rPr lang="en-US" sz="1000" dirty="0" smtClean="0">
                <a:solidFill>
                  <a:srgbClr val="FF0000"/>
                </a:solidFill>
              </a:rPr>
              <a:t>self</a:t>
            </a:r>
            <a:r>
              <a:rPr lang="en-US" sz="1000" dirty="0" smtClean="0"/>
              <a:t> evaluate </a:t>
            </a:r>
            <a:r>
              <a:rPr lang="en-US" sz="1000" dirty="0"/>
              <a:t>solutions</a:t>
            </a:r>
            <a:r>
              <a:rPr lang="en-US" sz="1000" dirty="0" smtClean="0"/>
              <a:t>.</a:t>
            </a:r>
          </a:p>
          <a:p>
            <a:pPr marL="457200" lvl="1" indent="0">
              <a:buNone/>
            </a:pPr>
            <a:r>
              <a:rPr lang="en-US" sz="1000" dirty="0" smtClean="0"/>
              <a:t>	(</a:t>
            </a:r>
            <a:r>
              <a:rPr lang="fr-FR" sz="1000" dirty="0" err="1" smtClean="0">
                <a:solidFill>
                  <a:srgbClr val="FF0000"/>
                </a:solidFill>
              </a:rPr>
              <a:t>according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decision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taken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during</a:t>
            </a:r>
            <a:r>
              <a:rPr lang="fr-FR" sz="1000" dirty="0" smtClean="0">
                <a:solidFill>
                  <a:srgbClr val="FF0000"/>
                </a:solidFill>
              </a:rPr>
              <a:t> SA2#150, last chance to </a:t>
            </a:r>
            <a:r>
              <a:rPr lang="fr-FR" sz="1000" dirty="0" err="1" smtClean="0">
                <a:solidFill>
                  <a:srgbClr val="FF0000"/>
                </a:solidFill>
              </a:rPr>
              <a:t>finalize</a:t>
            </a:r>
            <a:r>
              <a:rPr lang="fr-FR" sz="1000" dirty="0" smtClean="0">
                <a:solidFill>
                  <a:srgbClr val="FF0000"/>
                </a:solidFill>
              </a:rPr>
              <a:t> Key Issues in SA2#151</a:t>
            </a:r>
            <a:r>
              <a:rPr lang="fr-FR" sz="1000" dirty="0" smtClean="0"/>
              <a:t>) </a:t>
            </a:r>
            <a:endParaRPr lang="fr-FR" sz="1000" dirty="0"/>
          </a:p>
          <a:p>
            <a:pPr lvl="1"/>
            <a:r>
              <a:rPr lang="en-US" sz="1000" dirty="0"/>
              <a:t>SA2#152 meeting: </a:t>
            </a:r>
            <a:r>
              <a:rPr lang="en-US" sz="1000" dirty="0" smtClean="0"/>
              <a:t>solution updates </a:t>
            </a:r>
            <a:r>
              <a:rPr lang="en-US" sz="1000" strike="sngStrike" dirty="0" smtClean="0">
                <a:solidFill>
                  <a:srgbClr val="FF0000"/>
                </a:solidFill>
              </a:rPr>
              <a:t>and finalize the</a:t>
            </a:r>
            <a:r>
              <a:rPr lang="en-US" sz="1000" dirty="0" smtClean="0"/>
              <a:t>, start the evaluation </a:t>
            </a:r>
            <a:r>
              <a:rPr lang="en-US" sz="1000" dirty="0"/>
              <a:t>and conclusion; </a:t>
            </a:r>
            <a:r>
              <a:rPr lang="en-US" sz="1000" i="1" dirty="0"/>
              <a:t>send TR for </a:t>
            </a:r>
            <a:r>
              <a:rPr lang="en-US" sz="1000" i="1" dirty="0" smtClean="0"/>
              <a:t>information</a:t>
            </a:r>
            <a:r>
              <a:rPr lang="en-US" sz="1000" i="1" dirty="0"/>
              <a:t>; first draft of </a:t>
            </a:r>
            <a:r>
              <a:rPr lang="en-US" sz="1000" i="1" dirty="0" smtClean="0"/>
              <a:t>WID (let to next meeting)</a:t>
            </a:r>
            <a:endParaRPr lang="fr-FR" sz="1000" i="1" dirty="0"/>
          </a:p>
          <a:p>
            <a:pPr lvl="1"/>
            <a:r>
              <a:rPr lang="en-US" sz="1000" b="1" dirty="0"/>
              <a:t>SA2#153 meeting: continue the evaluation and conclusion for remaining TR KIs; WID Approval; start normative work for concluded KIs</a:t>
            </a:r>
            <a:endParaRPr lang="fr-FR" sz="1000" b="1" dirty="0"/>
          </a:p>
          <a:p>
            <a:pPr lvl="1"/>
            <a:r>
              <a:rPr lang="en-US" sz="1000" b="1" dirty="0" smtClean="0"/>
              <a:t>SA2#154: FS_5GSAT_Ph2 not at the agenda (chairman request) </a:t>
            </a:r>
            <a:r>
              <a:rPr lang="en-US" sz="1000" b="1" dirty="0"/>
              <a:t>#154AH and #155 meeting: normative work</a:t>
            </a:r>
            <a:endParaRPr lang="fr-FR" sz="10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40591"/>
              </p:ext>
            </p:extLst>
          </p:nvPr>
        </p:nvGraphicFramePr>
        <p:xfrm>
          <a:off x="435288" y="4504981"/>
          <a:ext cx="8388351" cy="1020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196">
                  <a:extLst>
                    <a:ext uri="{9D8B030D-6E8A-4147-A177-3AD203B41FA5}">
                      <a16:colId xmlns:a16="http://schemas.microsoft.com/office/drawing/2014/main" val="1832330237"/>
                    </a:ext>
                  </a:extLst>
                </a:gridCol>
                <a:gridCol w="659067">
                  <a:extLst>
                    <a:ext uri="{9D8B030D-6E8A-4147-A177-3AD203B41FA5}">
                      <a16:colId xmlns:a16="http://schemas.microsoft.com/office/drawing/2014/main" val="3175414337"/>
                    </a:ext>
                  </a:extLst>
                </a:gridCol>
                <a:gridCol w="825203">
                  <a:extLst>
                    <a:ext uri="{9D8B030D-6E8A-4147-A177-3AD203B41FA5}">
                      <a16:colId xmlns:a16="http://schemas.microsoft.com/office/drawing/2014/main" val="1446454517"/>
                    </a:ext>
                  </a:extLst>
                </a:gridCol>
                <a:gridCol w="649939">
                  <a:extLst>
                    <a:ext uri="{9D8B030D-6E8A-4147-A177-3AD203B41FA5}">
                      <a16:colId xmlns:a16="http://schemas.microsoft.com/office/drawing/2014/main" val="4189054267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72231054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767490162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29215786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91399872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896332500"/>
                    </a:ext>
                  </a:extLst>
                </a:gridCol>
                <a:gridCol w="602672">
                  <a:extLst>
                    <a:ext uri="{9D8B030D-6E8A-4147-A177-3AD203B41FA5}">
                      <a16:colId xmlns:a16="http://schemas.microsoft.com/office/drawing/2014/main" val="4170732541"/>
                    </a:ext>
                  </a:extLst>
                </a:gridCol>
                <a:gridCol w="565758">
                  <a:extLst>
                    <a:ext uri="{9D8B030D-6E8A-4147-A177-3AD203B41FA5}">
                      <a16:colId xmlns:a16="http://schemas.microsoft.com/office/drawing/2014/main" val="216618903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646505297"/>
                    </a:ext>
                  </a:extLst>
                </a:gridCol>
                <a:gridCol w="343226">
                  <a:extLst>
                    <a:ext uri="{9D8B030D-6E8A-4147-A177-3AD203B41FA5}">
                      <a16:colId xmlns:a16="http://schemas.microsoft.com/office/drawing/2014/main" val="191112604"/>
                    </a:ext>
                  </a:extLst>
                </a:gridCol>
              </a:tblGrid>
              <a:tr h="20082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Available for Rel-18 SIDs/WIDs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4173550439"/>
                  </a:ext>
                </a:extLst>
              </a:tr>
              <a:tr h="182567"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Apr,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May,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Aug,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Oct,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Nov,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Jan,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3496525727"/>
                  </a:ext>
                </a:extLst>
              </a:tr>
              <a:tr h="292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SID/WID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effectLst/>
                        </a:rPr>
                        <a:t>Study</a:t>
                      </a:r>
                      <a:r>
                        <a:rPr lang="fr-FR" sz="1000" dirty="0">
                          <a:effectLst/>
                        </a:rPr>
                        <a:t> 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Normative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#149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#154AH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1043227388"/>
                  </a:ext>
                </a:extLst>
              </a:tr>
              <a:tr h="16065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FS_5GSAT_Ph2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</a:rPr>
                        <a:t>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</a:rPr>
                        <a:t>0,5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679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09cef1fd-e61b-4dbf-b745-21988b13f978"/>
    <ds:schemaRef ds:uri="dcc30912-d230-4cc2-b11f-bb5ca2a6b6f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670</Words>
  <Application>Microsoft Office PowerPoint</Application>
  <PresentationFormat>On-screen Show (4:3)</PresentationFormat>
  <Paragraphs>109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FS_5GSAT_Ph2 Status Report</vt:lpstr>
      <vt:lpstr>FS_5GSAT_Ph2 status after SA2#152E (1/2)</vt:lpstr>
      <vt:lpstr>FS_5GSAT_Ph2 status after SA2#152E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Thales14</cp:lastModifiedBy>
  <cp:revision>1885</cp:revision>
  <dcterms:created xsi:type="dcterms:W3CDTF">2008-08-30T09:32:10Z</dcterms:created>
  <dcterms:modified xsi:type="dcterms:W3CDTF">2022-08-30T14:17:36Z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