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842" r:id="rId3"/>
    <p:sldId id="840" r:id="rId4"/>
    <p:sldId id="841" r:id="rId5"/>
    <p:sldId id="833" r:id="rId6"/>
    <p:sldId id="832" r:id="rId7"/>
    <p:sldId id="834" r:id="rId8"/>
    <p:sldId id="835" r:id="rId9"/>
    <p:sldId id="836" r:id="rId10"/>
    <p:sldId id="837" r:id="rId11"/>
    <p:sldId id="838" r:id="rId12"/>
    <p:sldId id="839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="" xmlns:p15="http://schemas.microsoft.com/office/powerpoint/2012/main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74322" autoAdjust="0"/>
  </p:normalViewPr>
  <p:slideViewPr>
    <p:cSldViewPr snapToGrid="0">
      <p:cViewPr>
        <p:scale>
          <a:sx n="80" d="100"/>
          <a:sy n="80" d="100"/>
        </p:scale>
        <p:origin x="-1065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579" y="19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4125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151E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16–20,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S2-2205358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107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ay 16–20,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1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</a:t>
            </a:r>
            <a:r>
              <a:rPr lang="en-GB" dirty="0" smtClean="0"/>
              <a:t>5G_</a:t>
            </a:r>
            <a:r>
              <a:rPr lang="en-US" dirty="0" smtClean="0"/>
              <a:t>eLCS_Ph2 </a:t>
            </a:r>
            <a:r>
              <a:rPr lang="en-US" altLang="de-DE" dirty="0" smtClean="0"/>
              <a:t>Status </a:t>
            </a:r>
            <a:r>
              <a:rPr lang="en-GB" altLang="zh-CN" dirty="0" smtClean="0"/>
              <a:t>Report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mtClean="0"/>
              <a:t/>
            </a:r>
            <a:br>
              <a:rPr lang="en-US" altLang="en-US" smtClean="0"/>
            </a:br>
            <a:r>
              <a:rPr lang="en-GB" smtClean="0"/>
              <a:t>Ming Ai</a:t>
            </a:r>
          </a:p>
          <a:p>
            <a:r>
              <a:rPr lang="en-GB" smtClean="0"/>
              <a:t>CATT</a:t>
            </a:r>
          </a:p>
          <a:p>
            <a:endParaRPr lang="en-US" altLang="en-US" smtClean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470953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SA2#146e: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SA2#146E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5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meeting to 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7 CRs have been approved, includes: </a:t>
            </a:r>
            <a:r>
              <a:rPr lang="en-GB" altLang="zh-CN" sz="1400" i="1" dirty="0"/>
              <a:t>Add time of position determination to Deferred MT-LR </a:t>
            </a:r>
            <a:r>
              <a:rPr lang="en-GB" altLang="zh-CN" sz="1400" i="1" dirty="0" smtClean="0"/>
              <a:t>periodic, </a:t>
            </a:r>
            <a:r>
              <a:rPr lang="en-GB" altLang="zh-CN" sz="1400" i="1" dirty="0"/>
              <a:t>Introduction of the Scheduled Location </a:t>
            </a:r>
            <a:r>
              <a:rPr lang="en-GB" altLang="zh-CN" sz="1400" i="1" dirty="0" smtClean="0"/>
              <a:t>Time,</a:t>
            </a:r>
            <a:r>
              <a:rPr lang="en-GB" altLang="zh-CN" sz="1400" i="1" dirty="0"/>
              <a:t> Add message formats for Local 2D point with uncertainty ellipse and Local 3D point with uncertainty </a:t>
            </a:r>
            <a:r>
              <a:rPr lang="en-GB" altLang="zh-CN" sz="1400" i="1" dirty="0" smtClean="0"/>
              <a:t>ellipsoid, </a:t>
            </a:r>
            <a:r>
              <a:rPr lang="en-GB" altLang="zh-CN" sz="1400" i="1" dirty="0"/>
              <a:t>Satellite RAT Type in LMF </a:t>
            </a:r>
            <a:r>
              <a:rPr lang="en-GB" altLang="zh-CN" sz="1400" i="1" dirty="0" smtClean="0"/>
              <a:t>selection</a:t>
            </a:r>
            <a:r>
              <a:rPr lang="en-GB" altLang="zh-CN" sz="1400" dirty="0" smtClean="0"/>
              <a:t>, </a:t>
            </a:r>
            <a:r>
              <a:rPr lang="en-GB" altLang="zh-CN" sz="1400" dirty="0" err="1" smtClean="0"/>
              <a:t>etc</a:t>
            </a:r>
            <a:endParaRPr lang="en-GB" altLang="zh-CN" sz="1400" dirty="0" smtClean="0"/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Three LS will be sent to RAN WGs in Q2, they worked in Q3, but  no repose received in this meeting.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So in Q4, SA2 will: </a:t>
            </a:r>
          </a:p>
          <a:p>
            <a:pPr marL="1200150" lvl="3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200" dirty="0" smtClean="0"/>
              <a:t>Receive  RAN </a:t>
            </a:r>
            <a:r>
              <a:rPr lang="en-US" altLang="zh-CN" sz="1200" dirty="0"/>
              <a:t>feedback </a:t>
            </a:r>
            <a:r>
              <a:rPr lang="en-US" altLang="zh-CN" sz="1200" dirty="0" smtClean="0"/>
              <a:t>to “</a:t>
            </a:r>
            <a:r>
              <a:rPr lang="en-GB" altLang="zh-CN" sz="1200" dirty="0"/>
              <a:t>LS on storage of UE Positioning Capabilities</a:t>
            </a:r>
            <a:r>
              <a:rPr lang="en-US" altLang="zh-CN" sz="1200" dirty="0" smtClean="0"/>
              <a:t>” , “</a:t>
            </a:r>
            <a:r>
              <a:rPr lang="en-US" altLang="zh-CN" sz="1200" dirty="0"/>
              <a:t>LS </a:t>
            </a:r>
            <a:r>
              <a:rPr lang="en-US" altLang="zh-CN" sz="1200" dirty="0" smtClean="0"/>
              <a:t>reply </a:t>
            </a:r>
            <a:r>
              <a:rPr lang="en-GB" altLang="zh-CN" sz="1200" dirty="0" smtClean="0"/>
              <a:t>on </a:t>
            </a:r>
            <a:r>
              <a:rPr lang="en-GB" altLang="zh-CN" sz="1200" dirty="0"/>
              <a:t>Scheduling Location in Advance to reduce Latency</a:t>
            </a:r>
            <a:r>
              <a:rPr lang="en-GB" altLang="zh-CN" sz="1200" dirty="0" smtClean="0"/>
              <a:t>.”,”</a:t>
            </a:r>
            <a:r>
              <a:rPr lang="en-GB" altLang="zh-CN" sz="1200" dirty="0"/>
              <a:t> LS on determination of location estimates in local co-ordinates</a:t>
            </a:r>
            <a:r>
              <a:rPr lang="en-GB" altLang="zh-CN" sz="1200" dirty="0" smtClean="0"/>
              <a:t>”;</a:t>
            </a:r>
            <a:endParaRPr lang="en-GB" altLang="zh-CN" sz="1200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Update SA2 Specs according to RAN feed back,  and alignments with RAN progress.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9279465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335530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8"/>
            <a:ext cx="8732767" cy="33924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SA2#145e: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SA2#145E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fourth </a:t>
            </a:r>
            <a:r>
              <a:rPr lang="en-US" altLang="zh-CN" sz="1400" dirty="0"/>
              <a:t>meeting to have 5G_eLCS_Ph2 on agenda; </a:t>
            </a:r>
            <a:endParaRPr lang="en-US" altLang="zh-CN" sz="1400" dirty="0" smtClean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5 CRs have been approved, includes: </a:t>
            </a:r>
            <a:r>
              <a:rPr lang="en-US" altLang="zh-CN" sz="1400" i="1" dirty="0" smtClean="0"/>
              <a:t>UE </a:t>
            </a:r>
            <a:r>
              <a:rPr lang="en-US" altLang="zh-CN" sz="1400" i="1" dirty="0"/>
              <a:t>Positioning Capabilities storage in </a:t>
            </a:r>
            <a:r>
              <a:rPr lang="en-US" altLang="zh-CN" sz="1400" i="1" dirty="0" smtClean="0"/>
              <a:t>AMF, </a:t>
            </a:r>
            <a:r>
              <a:rPr lang="en-US" altLang="zh-CN" sz="1400" i="1" dirty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 smtClean="0"/>
              <a:t>support the satellite requirement</a:t>
            </a:r>
            <a:r>
              <a:rPr lang="en-GB" altLang="zh-CN" sz="1400" dirty="0" smtClean="0"/>
              <a:t>, and non 3GPP support for UE Position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Three LS will be sent to RAN.  So, in Q3, SA2 will: 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</a:t>
            </a:r>
            <a:r>
              <a:rPr lang="en-US" altLang="zh-CN" sz="1400" dirty="0"/>
              <a:t>for RAN feedback </a:t>
            </a:r>
            <a:r>
              <a:rPr lang="en-US" altLang="zh-CN" sz="1400" dirty="0" smtClean="0"/>
              <a:t>to “</a:t>
            </a:r>
            <a:r>
              <a:rPr lang="en-GB" altLang="zh-CN" sz="1400" dirty="0"/>
              <a:t>LS on storage of UE Positioning Capabilities</a:t>
            </a:r>
            <a:r>
              <a:rPr lang="en-US" altLang="zh-CN" sz="1400" dirty="0" smtClean="0"/>
              <a:t>” , “</a:t>
            </a:r>
            <a:r>
              <a:rPr lang="en-US" altLang="zh-CN" sz="1400" dirty="0"/>
              <a:t>LS </a:t>
            </a:r>
            <a:r>
              <a:rPr lang="en-US" altLang="zh-CN" sz="1400" dirty="0" smtClean="0"/>
              <a:t>reply </a:t>
            </a:r>
            <a:r>
              <a:rPr lang="en-GB" altLang="zh-CN" sz="1400" dirty="0" smtClean="0"/>
              <a:t>on </a:t>
            </a:r>
            <a:r>
              <a:rPr lang="en-GB" altLang="zh-CN" sz="1400" dirty="0"/>
              <a:t>Scheduling Location in Advance to reduce Latency</a:t>
            </a:r>
            <a:r>
              <a:rPr lang="en-GB" altLang="zh-CN" sz="1400" dirty="0" smtClean="0"/>
              <a:t>.”,”</a:t>
            </a:r>
            <a:r>
              <a:rPr lang="en-GB" altLang="zh-CN" sz="1400" dirty="0"/>
              <a:t> LS on determination of location estimates in local co-ordinates</a:t>
            </a:r>
            <a:r>
              <a:rPr lang="en-GB" altLang="zh-CN" sz="1400" dirty="0" smtClean="0"/>
              <a:t>”;</a:t>
            </a:r>
            <a:endParaRPr lang="en-GB" altLang="zh-CN" sz="1400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Update SA2 Specs according to RAN feed back,  and alignments with RAN progress.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779773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2541576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617916"/>
            <a:ext cx="8732767" cy="33924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SA2#144e 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SA2#144E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third meeting </a:t>
            </a:r>
            <a:r>
              <a:rPr lang="en-US" altLang="zh-CN" sz="1400" dirty="0"/>
              <a:t>to have 5G_eLCS_Ph2 on </a:t>
            </a:r>
            <a:r>
              <a:rPr lang="en-US" altLang="zh-CN" sz="1400" dirty="0" smtClean="0"/>
              <a:t>agenda; </a:t>
            </a:r>
            <a:endParaRPr lang="en-US" altLang="zh-CN" sz="14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11 CRs have been approved, includes: </a:t>
            </a:r>
            <a:r>
              <a:rPr lang="en-US" altLang="zh-CN" sz="1400" i="1" dirty="0" smtClean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/>
              <a:t>Assistance Data Delivery in </a:t>
            </a:r>
            <a:r>
              <a:rPr lang="en-US" altLang="zh-CN" sz="1400" i="1" dirty="0" smtClean="0"/>
              <a:t>5G-MO-LR</a:t>
            </a:r>
            <a:r>
              <a:rPr lang="en-GB" altLang="zh-CN" sz="1400" dirty="0" smtClean="0"/>
              <a:t>, and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r>
              <a:rPr lang="en-US" altLang="zh-CN" sz="1400" dirty="0" smtClean="0"/>
              <a:t>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 issues have been postponed to next meetings</a:t>
            </a:r>
            <a:r>
              <a:rPr lang="en-US" altLang="zh-CN" sz="1400" dirty="0"/>
              <a:t>:   </a:t>
            </a:r>
            <a:r>
              <a:rPr lang="en-US" altLang="zh-CN" sz="1400" i="1" dirty="0"/>
              <a:t>5GC-MO-LR Procedures </a:t>
            </a:r>
            <a:r>
              <a:rPr lang="en-US" altLang="zh-CN" sz="1400" i="1" dirty="0" smtClean="0"/>
              <a:t>for Periodic </a:t>
            </a:r>
            <a:r>
              <a:rPr lang="en-US" altLang="zh-CN" sz="1400" i="1" dirty="0"/>
              <a:t>Location </a:t>
            </a:r>
            <a:r>
              <a:rPr lang="en-US" altLang="zh-CN" sz="1400" i="1" dirty="0" smtClean="0"/>
              <a:t>report, </a:t>
            </a:r>
            <a:r>
              <a:rPr lang="en-GB" altLang="zh-CN" sz="1400" i="1" dirty="0"/>
              <a:t>Storing UE Positioning Capabilities in </a:t>
            </a:r>
            <a:r>
              <a:rPr lang="en-GB" altLang="zh-CN" sz="1400" i="1" dirty="0" smtClean="0"/>
              <a:t>5GC.</a:t>
            </a:r>
            <a:endParaRPr lang="en-US" altLang="zh-CN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for RAN feedback to “LS </a:t>
            </a:r>
            <a:r>
              <a:rPr lang="en-GB" altLang="zh-CN" sz="1400" dirty="0" smtClean="0"/>
              <a:t>on </a:t>
            </a:r>
            <a:r>
              <a:rPr lang="en-GB" altLang="zh-CN" sz="1400" dirty="0"/>
              <a:t>Scheduling Location in Advance to reduce </a:t>
            </a:r>
            <a:r>
              <a:rPr lang="en-GB" altLang="zh-CN" sz="1400" dirty="0" smtClean="0"/>
              <a:t>Latency.”(S2-2102048, approved by SA2#143E);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en-GB" altLang="zh-CN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</a:t>
            </a:r>
            <a:r>
              <a:rPr lang="en-US" sz="1400" dirty="0" smtClean="0"/>
              <a:t>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0416315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 smtClean="0"/>
              <a:t>at SA#96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292749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/>
              <a:t>s</a:t>
            </a:r>
            <a:r>
              <a:rPr lang="de-DE" altLang="de-DE" sz="2000" dirty="0" smtClean="0"/>
              <a:t>ince SA#95e</a:t>
            </a:r>
            <a:r>
              <a:rPr lang="de-DE" altLang="de-DE" sz="2000" dirty="0" smtClean="0"/>
              <a:t>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SA2#150E &amp; SA2#151E &amp; was the 9</a:t>
            </a:r>
            <a:r>
              <a:rPr lang="en-US" altLang="zh-CN" sz="1400" baseline="30000" dirty="0"/>
              <a:t>th</a:t>
            </a:r>
            <a:r>
              <a:rPr lang="en-US" altLang="zh-CN" sz="1400" dirty="0"/>
              <a:t> and 10</a:t>
            </a:r>
            <a:r>
              <a:rPr lang="en-US" altLang="zh-CN" sz="1400" baseline="30000" dirty="0"/>
              <a:t>th</a:t>
            </a:r>
            <a:r>
              <a:rPr lang="en-US" altLang="zh-CN" sz="1400" dirty="0"/>
              <a:t> meeting to have 5G_eLCS_Ph2 on 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 CRs have been approved, “23.273 CR0228 (Rel-17, 'B'): Periodic and Triggered 5GC-MT-LR Procedure in RRC INACTIVE state”</a:t>
            </a:r>
            <a:r>
              <a:rPr lang="en-GB" altLang="zh-CN" sz="1400" i="1" dirty="0"/>
              <a:t>.</a:t>
            </a:r>
          </a:p>
          <a:p>
            <a:pPr lvl="1">
              <a:spcBef>
                <a:spcPts val="0"/>
              </a:spcBef>
            </a:pPr>
            <a:r>
              <a:rPr lang="en-GB" altLang="zh-CN" sz="1400" i="1" dirty="0"/>
              <a:t>1 LS will be sent to CT4 </a:t>
            </a:r>
            <a:r>
              <a:rPr lang="en-GB" altLang="zh-CN" sz="1400" i="1" dirty="0" smtClean="0"/>
              <a:t> and SA3, “</a:t>
            </a:r>
            <a:r>
              <a:rPr lang="en-GB" sz="1400" i="1" dirty="0"/>
              <a:t>LS </a:t>
            </a:r>
            <a:r>
              <a:rPr lang="en-GB" sz="1400" i="1" dirty="0"/>
              <a:t>OUT on Indication of Network Assisted Positioning </a:t>
            </a:r>
            <a:r>
              <a:rPr lang="en-GB" sz="1400" i="1" dirty="0"/>
              <a:t>method</a:t>
            </a:r>
            <a:r>
              <a:rPr lang="en-GB" sz="1400" dirty="0" smtClean="0"/>
              <a:t>”, which this LS related to </a:t>
            </a:r>
            <a:r>
              <a:rPr lang="en-GB" altLang="zh-CN" sz="1400" i="1" dirty="0" smtClean="0"/>
              <a:t>both </a:t>
            </a:r>
            <a:r>
              <a:rPr lang="en-GB" altLang="zh-CN" sz="1400" i="1" dirty="0"/>
              <a:t>ID_UAS and 5G_eLCS _Ph2</a:t>
            </a:r>
            <a:r>
              <a:rPr lang="en-US" altLang="zh-CN" sz="1400" i="1" dirty="0"/>
              <a:t>.</a:t>
            </a:r>
            <a:endParaRPr lang="en-GB" altLang="zh-CN" sz="1400" i="1" dirty="0"/>
          </a:p>
          <a:p>
            <a:pPr lvl="1">
              <a:spcBef>
                <a:spcPts val="0"/>
              </a:spcBef>
            </a:pPr>
            <a:endParaRPr lang="en-GB" altLang="zh-CN" sz="1400" b="1" dirty="0"/>
          </a:p>
          <a:p>
            <a:pPr marL="457200" lvl="1" indent="0">
              <a:spcBef>
                <a:spcPts val="0"/>
              </a:spcBef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/>
              <a:t>1 LS will be sent </a:t>
            </a:r>
            <a:r>
              <a:rPr lang="en-US" altLang="zh-CN" sz="1400" dirty="0" smtClean="0"/>
              <a:t>to </a:t>
            </a:r>
            <a:r>
              <a:rPr lang="en-GB" altLang="zh-CN" sz="1400" i="1" dirty="0" smtClean="0"/>
              <a:t>RAN2/ccRAN3</a:t>
            </a:r>
            <a:r>
              <a:rPr lang="en-US" altLang="zh-CN" sz="1400" i="1" dirty="0"/>
              <a:t>,</a:t>
            </a:r>
            <a:r>
              <a:rPr lang="en-GB" sz="1400" i="1" dirty="0"/>
              <a:t> “Reply LS on Positioning in RRC_INACTIVE State”.</a:t>
            </a:r>
            <a:endParaRPr lang="en-US" altLang="zh-CN" sz="1400" i="1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 smtClean="0"/>
              <a:t>Alignments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progress</a:t>
            </a:r>
            <a:r>
              <a:rPr lang="en-US" altLang="zh-CN" sz="1400" dirty="0" smtClean="0"/>
              <a:t>, maintenance.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235655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SA2#150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23718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</a:t>
            </a:r>
            <a:r>
              <a:rPr lang="de-DE" altLang="de-DE" sz="2000" dirty="0" smtClean="0"/>
              <a:t>SA2#150e</a:t>
            </a:r>
            <a:r>
              <a:rPr lang="de-DE" altLang="de-DE" sz="2000" dirty="0" smtClean="0"/>
              <a:t>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SA2#150E </a:t>
            </a:r>
            <a:r>
              <a:rPr lang="en-US" altLang="zh-CN" sz="1400" dirty="0" smtClean="0"/>
              <a:t>was </a:t>
            </a:r>
            <a:r>
              <a:rPr lang="en-US" altLang="zh-CN" sz="1400" dirty="0"/>
              <a:t>the </a:t>
            </a:r>
            <a:r>
              <a:rPr lang="en-US" altLang="zh-CN" sz="1400" dirty="0"/>
              <a:t>9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meeting </a:t>
            </a:r>
            <a:r>
              <a:rPr lang="en-US" altLang="zh-CN" sz="1400" dirty="0"/>
              <a:t>to 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</a:t>
            </a:r>
            <a:r>
              <a:rPr lang="en-US" altLang="zh-CN" sz="1400" dirty="0" smtClean="0"/>
              <a:t> CRs have been approved, “</a:t>
            </a:r>
            <a:r>
              <a:rPr lang="en-US" altLang="zh-CN" sz="1400" dirty="0" smtClean="0"/>
              <a:t>23.273 CR0228 (Rel-17, ‘B’): Periodic and Triggered 5GC-MT-LR Procedure in RRC INACTIVE state”</a:t>
            </a:r>
            <a:r>
              <a:rPr lang="en-GB" altLang="zh-CN" sz="1400" i="1" dirty="0"/>
              <a:t>.</a:t>
            </a:r>
            <a:endParaRPr lang="en-GB" altLang="zh-CN" sz="1400" i="1" dirty="0" smtClean="0"/>
          </a:p>
          <a:p>
            <a:pPr marL="457200" lvl="1" indent="0">
              <a:spcBef>
                <a:spcPts val="0"/>
              </a:spcBef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1 LS will be sent </a:t>
            </a:r>
            <a:r>
              <a:rPr lang="en-US" altLang="zh-CN" sz="1400" dirty="0" smtClean="0"/>
              <a:t>to </a:t>
            </a:r>
            <a:r>
              <a:rPr lang="en-GB" altLang="zh-CN" sz="1400" i="1" dirty="0" smtClean="0"/>
              <a:t>RAN2 </a:t>
            </a:r>
            <a:r>
              <a:rPr lang="en-GB" altLang="zh-CN" sz="1400" i="1" dirty="0"/>
              <a:t>/ ccRAN3</a:t>
            </a:r>
            <a:r>
              <a:rPr lang="en-US" altLang="zh-CN" sz="1400" i="1" dirty="0" smtClean="0"/>
              <a:t>,</a:t>
            </a:r>
            <a:r>
              <a:rPr lang="en-GB" sz="1400" i="1" dirty="0" smtClean="0"/>
              <a:t> </a:t>
            </a:r>
            <a:r>
              <a:rPr lang="en-GB" sz="1400" i="1" dirty="0"/>
              <a:t>“</a:t>
            </a:r>
            <a:r>
              <a:rPr lang="en-GB" sz="1400" i="1" dirty="0"/>
              <a:t>Reply LS on Positioning in RRC_INACTIVE State</a:t>
            </a:r>
            <a:r>
              <a:rPr lang="en-GB" sz="1400" i="1" dirty="0" smtClean="0"/>
              <a:t>”.</a:t>
            </a:r>
            <a:endParaRPr lang="en-US" altLang="zh-CN" sz="1400" i="1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 smtClean="0"/>
              <a:t>Alignments </a:t>
            </a:r>
            <a:r>
              <a:rPr lang="en-US" altLang="zh-CN" sz="1400" dirty="0"/>
              <a:t>with RAN progress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4221272" y="5937337"/>
            <a:ext cx="3788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colleagues.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8458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SA2#151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2013073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940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9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</a:t>
            </a:r>
            <a:r>
              <a:rPr lang="de-DE" altLang="de-DE" sz="2000" dirty="0" smtClean="0"/>
              <a:t>SA2#151e</a:t>
            </a:r>
            <a:r>
              <a:rPr lang="de-DE" altLang="de-DE" sz="2000" dirty="0" smtClean="0"/>
              <a:t>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SA2#151E </a:t>
            </a:r>
            <a:r>
              <a:rPr lang="en-US" altLang="zh-CN" sz="1400" dirty="0" smtClean="0"/>
              <a:t>was </a:t>
            </a:r>
            <a:r>
              <a:rPr lang="en-US" altLang="zh-CN" sz="1400" dirty="0"/>
              <a:t>the </a:t>
            </a:r>
            <a:r>
              <a:rPr lang="en-US" altLang="zh-CN" sz="1400" dirty="0" smtClean="0"/>
              <a:t>10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to </a:t>
            </a:r>
            <a:r>
              <a:rPr lang="en-US" altLang="zh-CN" sz="1400" dirty="0"/>
              <a:t>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No CRs </a:t>
            </a:r>
            <a:r>
              <a:rPr lang="en-US" altLang="zh-CN" sz="1400" dirty="0" smtClean="0"/>
              <a:t>have </a:t>
            </a:r>
            <a:r>
              <a:rPr lang="en-US" altLang="zh-CN" sz="1400" dirty="0" smtClean="0"/>
              <a:t>submitted to this meeting</a:t>
            </a:r>
            <a:r>
              <a:rPr lang="en-GB" altLang="zh-CN" sz="1400" dirty="0" smtClean="0"/>
              <a:t>;</a:t>
            </a:r>
          </a:p>
          <a:p>
            <a:pPr lvl="1">
              <a:spcBef>
                <a:spcPts val="0"/>
              </a:spcBef>
            </a:pPr>
            <a:r>
              <a:rPr lang="en-GB" altLang="zh-CN" sz="1400" i="1" dirty="0"/>
              <a:t>1 LS will be sent to </a:t>
            </a:r>
            <a:r>
              <a:rPr lang="en-GB" altLang="zh-CN" sz="1400" i="1" dirty="0" smtClean="0"/>
              <a:t>CT4 and SA3, “</a:t>
            </a:r>
            <a:r>
              <a:rPr lang="en-GB" sz="1400" dirty="0" smtClean="0"/>
              <a:t>LS </a:t>
            </a:r>
            <a:r>
              <a:rPr lang="en-GB" sz="1400" dirty="0"/>
              <a:t>OUT on Indication of Network Assisted Positioning </a:t>
            </a:r>
            <a:r>
              <a:rPr lang="en-GB" sz="1400" dirty="0" smtClean="0"/>
              <a:t>method”, </a:t>
            </a:r>
            <a:r>
              <a:rPr lang="en-GB" altLang="zh-CN" sz="1400" i="1" dirty="0" smtClean="0"/>
              <a:t>which </a:t>
            </a:r>
            <a:r>
              <a:rPr lang="en-GB" altLang="zh-CN" sz="1400" i="1" dirty="0"/>
              <a:t>this LS related to both ID_UAS and 5G_eLCS _Ph2</a:t>
            </a:r>
            <a:r>
              <a:rPr lang="en-US" altLang="zh-CN" sz="1400" i="1" dirty="0"/>
              <a:t>.</a:t>
            </a:r>
            <a:endParaRPr lang="en-GB" altLang="zh-CN" sz="1400" i="1" dirty="0"/>
          </a:p>
          <a:p>
            <a:pPr lvl="1">
              <a:spcBef>
                <a:spcPts val="0"/>
              </a:spcBef>
            </a:pPr>
            <a:endParaRPr lang="en-GB" altLang="zh-CN" sz="1400" b="1" dirty="0" smtClean="0"/>
          </a:p>
          <a:p>
            <a:pPr lvl="1">
              <a:spcBef>
                <a:spcPts val="0"/>
              </a:spcBef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No</a:t>
            </a:r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sz="1400" dirty="0" smtClean="0"/>
              <a:t>Maintenance.</a:t>
            </a:r>
            <a:endParaRPr lang="en-US" altLang="zh-CN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4221272" y="5937337"/>
            <a:ext cx="3788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colleagues.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120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1788756" y="2142531"/>
            <a:ext cx="5566488" cy="2572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altLang="zh-CN" sz="2400" b="1" dirty="0" smtClean="0"/>
              <a:t>SA2#149E</a:t>
            </a:r>
            <a:r>
              <a:rPr lang="en-GB" altLang="zh-CN" sz="2400" b="1" dirty="0"/>
              <a:t>, SA2#148E</a:t>
            </a:r>
            <a:r>
              <a:rPr lang="en-GB" altLang="zh-CN" sz="2400" b="1" dirty="0" smtClean="0"/>
              <a:t>, SA2#146E, </a:t>
            </a:r>
            <a:r>
              <a:rPr lang="en-GB" sz="2400" b="1" dirty="0" smtClean="0"/>
              <a:t>SA2#145E and SA2#144E</a:t>
            </a:r>
          </a:p>
          <a:p>
            <a:pPr>
              <a:defRPr/>
            </a:pPr>
            <a:r>
              <a:rPr lang="en-GB" sz="2400" b="1" dirty="0" smtClean="0"/>
              <a:t> </a:t>
            </a:r>
            <a:r>
              <a:rPr lang="en-US" sz="2400" b="1" dirty="0" smtClean="0"/>
              <a:t>eLCS_Ph2 </a:t>
            </a:r>
            <a:r>
              <a:rPr lang="en-US" altLang="de-DE" sz="2400" b="1" dirty="0"/>
              <a:t>Status </a:t>
            </a:r>
            <a:r>
              <a:rPr lang="en-GB" altLang="zh-CN" sz="2400" b="1" dirty="0" smtClean="0"/>
              <a:t>Report</a:t>
            </a:r>
            <a:br>
              <a:rPr lang="en-GB" altLang="zh-CN" sz="2400" b="1" dirty="0" smtClean="0"/>
            </a:br>
            <a:r>
              <a:rPr lang="en-GB" altLang="zh-CN" sz="2400" b="1" dirty="0" smtClean="0"/>
              <a:t>for </a:t>
            </a:r>
            <a:r>
              <a:rPr lang="en-GB" altLang="zh-CN" sz="2400" b="1" dirty="0"/>
              <a:t>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39468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SA2#149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748077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SA2#149e: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SA2#149E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8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meeting to 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3 CRs have been approved, includes: </a:t>
            </a:r>
            <a:r>
              <a:rPr lang="en-GB" altLang="zh-CN" sz="1400" i="1" dirty="0"/>
              <a:t>U</a:t>
            </a:r>
            <a:r>
              <a:rPr lang="en-GB" altLang="zh-CN" sz="1400" i="1" dirty="0" smtClean="0"/>
              <a:t>pdate to scheduled location (related to LS to CT4), clarification of multiple </a:t>
            </a:r>
            <a:r>
              <a:rPr lang="en-GB" altLang="zh-CN" sz="1400" i="1" dirty="0" err="1" smtClean="0"/>
              <a:t>QoS</a:t>
            </a:r>
            <a:r>
              <a:rPr lang="en-GB" altLang="zh-CN" sz="1400" i="1" dirty="0" smtClean="0"/>
              <a:t> Class applicable procedure, clarification of PLMN Operator Class applicable to SNPN.</a:t>
            </a:r>
          </a:p>
          <a:p>
            <a:pPr lvl="1">
              <a:spcBef>
                <a:spcPts val="0"/>
              </a:spcBef>
            </a:pPr>
            <a:r>
              <a:rPr lang="en-GB" altLang="zh-CN" sz="1400" i="1" dirty="0" smtClean="0"/>
              <a:t>1 LS will be sent to CT4,”</a:t>
            </a:r>
            <a:r>
              <a:rPr lang="en-US" altLang="zh-CN" sz="1400" i="1" dirty="0"/>
              <a:t> LS on Clarification on Scheduled Location Time</a:t>
            </a:r>
            <a:r>
              <a:rPr lang="en-GB" altLang="zh-CN" sz="1400" i="1" dirty="0" smtClean="0"/>
              <a:t>”</a:t>
            </a:r>
          </a:p>
          <a:p>
            <a:pPr lvl="1">
              <a:spcBef>
                <a:spcPts val="0"/>
              </a:spcBef>
            </a:pPr>
            <a:endParaRPr lang="en-GB" altLang="de-DE" sz="1400" i="1" dirty="0"/>
          </a:p>
          <a:p>
            <a:pPr lvl="1">
              <a:spcBef>
                <a:spcPts val="0"/>
              </a:spcBef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1 LS will be sent to RAN,</a:t>
            </a:r>
            <a:r>
              <a:rPr lang="en-GB" sz="1400" dirty="0"/>
              <a:t> </a:t>
            </a:r>
            <a:r>
              <a:rPr lang="en-GB" sz="1400" dirty="0" smtClean="0"/>
              <a:t>“</a:t>
            </a:r>
            <a:r>
              <a:rPr lang="en-GB" sz="1400" i="1" dirty="0" smtClean="0"/>
              <a:t>Response </a:t>
            </a:r>
            <a:r>
              <a:rPr lang="en-GB" sz="1400" i="1" dirty="0"/>
              <a:t>LS on determination of location estimates in local </a:t>
            </a:r>
            <a:r>
              <a:rPr lang="en-GB" sz="1400" i="1" dirty="0" smtClean="0"/>
              <a:t>co-ordinates”</a:t>
            </a:r>
            <a:endParaRPr lang="en-US" altLang="zh-CN" sz="1400" i="1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 smtClean="0"/>
              <a:t>Alignments </a:t>
            </a:r>
            <a:r>
              <a:rPr lang="en-US" altLang="zh-CN" sz="1400" dirty="0"/>
              <a:t>with RAN progress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44687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2110730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940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9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SA2#147e &amp; 148e: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SA2#147E &amp;148E was </a:t>
            </a:r>
            <a:r>
              <a:rPr lang="en-US" altLang="zh-CN" sz="1400" dirty="0"/>
              <a:t>the 6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and 7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meeting </a:t>
            </a:r>
            <a:r>
              <a:rPr lang="en-US" altLang="zh-CN" sz="1400" dirty="0"/>
              <a:t>to 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9</a:t>
            </a:r>
            <a:r>
              <a:rPr lang="en-US" altLang="zh-CN" sz="1400" dirty="0" smtClean="0"/>
              <a:t> CRs have been approved, includes: </a:t>
            </a:r>
            <a:r>
              <a:rPr lang="en-US" altLang="zh-CN" sz="1400" i="1" dirty="0" smtClean="0"/>
              <a:t>Add </a:t>
            </a:r>
            <a:r>
              <a:rPr lang="en-US" altLang="zh-CN" sz="1400" i="1" dirty="0"/>
              <a:t>the Scheduled Location Time, Removal of Editor's Note concerning storage of UE Positioning Capabilities, Store UE positioning capability in failed case</a:t>
            </a:r>
            <a:r>
              <a:rPr lang="en-US" altLang="zh-CN" sz="1400" i="1" dirty="0" smtClean="0"/>
              <a:t>, Identification </a:t>
            </a:r>
            <a:r>
              <a:rPr lang="en-US" altLang="zh-CN" sz="1400" i="1" dirty="0"/>
              <a:t>of Position Methods not able to support Local Coordinates, Add timestamp of location </a:t>
            </a:r>
            <a:r>
              <a:rPr lang="en-US" altLang="zh-CN" sz="1400" i="1" dirty="0" smtClean="0"/>
              <a:t>estimate, Addition of a Scheduled Location Time, Location Services applicable to SNPN(s), Update AMF functionality for satellite access UE, Editorial changes for eLCS_Ph2</a:t>
            </a:r>
            <a:r>
              <a:rPr lang="en-GB" altLang="zh-CN" sz="1400" dirty="0" smtClean="0"/>
              <a:t>,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LS in from RAN WGs received, includes</a:t>
            </a:r>
            <a:r>
              <a:rPr lang="en-US" altLang="zh-CN" sz="1400" i="1" dirty="0"/>
              <a:t>: </a:t>
            </a:r>
            <a:r>
              <a:rPr lang="en-US" altLang="zh-CN" sz="1400" i="1" dirty="0" smtClean="0"/>
              <a:t>Scheduling </a:t>
            </a:r>
            <a:r>
              <a:rPr lang="en-US" altLang="zh-CN" sz="1400" i="1" dirty="0"/>
              <a:t>Location in </a:t>
            </a:r>
            <a:r>
              <a:rPr lang="en-US" altLang="zh-CN" sz="1400" i="1" dirty="0" smtClean="0"/>
              <a:t>Advance</a:t>
            </a:r>
            <a:r>
              <a:rPr lang="en-US" altLang="zh-CN" sz="1400" i="1" dirty="0"/>
              <a:t>, Positioning Reference Units (PRUs) for enhancing positioning </a:t>
            </a:r>
            <a:r>
              <a:rPr lang="en-US" altLang="zh-CN" sz="1400" i="1" dirty="0" smtClean="0"/>
              <a:t>performance</a:t>
            </a:r>
            <a:r>
              <a:rPr lang="en-US" altLang="zh-CN" sz="1400" i="1" dirty="0"/>
              <a:t>, determination of location estimates in local </a:t>
            </a:r>
            <a:r>
              <a:rPr lang="en-US" altLang="zh-CN" sz="1400" i="1" dirty="0" smtClean="0"/>
              <a:t>co-ordinate</a:t>
            </a:r>
            <a:r>
              <a:rPr lang="en-US" altLang="zh-CN" sz="1400" i="1" dirty="0"/>
              <a:t>, storage of UE Positioning </a:t>
            </a:r>
            <a:r>
              <a:rPr lang="en-US" altLang="zh-CN" sz="1400" i="1" dirty="0" smtClean="0"/>
              <a:t>Capabilities, etc.</a:t>
            </a:r>
            <a:endParaRPr lang="en-US" altLang="zh-CN" sz="1400" dirty="0" smtClean="0"/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LS out to RAN1/2 approved </a:t>
            </a:r>
            <a:r>
              <a:rPr lang="en-US" altLang="zh-CN" sz="1400" dirty="0"/>
              <a:t>during SA2#148E, </a:t>
            </a:r>
            <a:r>
              <a:rPr lang="en-US" altLang="zh-CN" sz="1400" i="1" dirty="0"/>
              <a:t>“Response LS on Positioning Reference Units (PRUs) for enhancing positioning </a:t>
            </a:r>
            <a:r>
              <a:rPr lang="en-US" altLang="zh-CN" sz="1400" i="1" dirty="0" smtClean="0"/>
              <a:t>performance</a:t>
            </a:r>
            <a:r>
              <a:rPr lang="en-US" altLang="zh-CN" sz="1400" dirty="0" smtClean="0"/>
              <a:t>”, to tell RAN that the PRU topic is one objective of Rel-18 eLCS_ph3 SID.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Maintenance.</a:t>
            </a:r>
            <a:endParaRPr lang="en-US" altLang="zh-CN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4221272" y="5937337"/>
            <a:ext cx="3788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colleagues.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7711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e: 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3421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940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92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SA2#147e &amp; 148e: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9 CRs have been approved, includes: </a:t>
            </a:r>
            <a:r>
              <a:rPr lang="en-US" altLang="zh-CN" sz="1400" i="1" dirty="0" smtClean="0"/>
              <a:t>Add </a:t>
            </a:r>
            <a:r>
              <a:rPr lang="en-US" altLang="zh-CN" sz="1400" i="1" dirty="0"/>
              <a:t>the Scheduled Location Time, Removal of Editor's Note concerning storage of UE Positioning Capabilities, Store UE positioning capability in failed case</a:t>
            </a:r>
            <a:r>
              <a:rPr lang="en-US" altLang="zh-CN" sz="1400" i="1" dirty="0" smtClean="0"/>
              <a:t>, Identification </a:t>
            </a:r>
            <a:r>
              <a:rPr lang="en-US" altLang="zh-CN" sz="1400" i="1" dirty="0"/>
              <a:t>of Position Methods not able to support Local Coordinates, Add timestamp of location </a:t>
            </a:r>
            <a:r>
              <a:rPr lang="en-US" altLang="zh-CN" sz="1400" i="1" dirty="0" smtClean="0"/>
              <a:t>estimate, Addition of a Scheduled Location Time, Location Services applicable to SNPN(s), Update AMF functionality for satellite access UE, Editorial changes for eLCS_Ph2</a:t>
            </a:r>
            <a:r>
              <a:rPr lang="en-GB" altLang="zh-CN" sz="1400" dirty="0"/>
              <a:t>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 </a:t>
            </a:r>
          </a:p>
          <a:p>
            <a:pPr lvl="1">
              <a:spcBef>
                <a:spcPts val="0"/>
              </a:spcBef>
            </a:pPr>
            <a:r>
              <a:rPr lang="en-GB" altLang="zh-CN" sz="1400" dirty="0" smtClean="0"/>
              <a:t>Some of above CRs are alignment based on RAN WGs LS feedback.</a:t>
            </a:r>
          </a:p>
          <a:p>
            <a:pPr lvl="1">
              <a:spcBef>
                <a:spcPts val="0"/>
              </a:spcBef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No</a:t>
            </a:r>
            <a:r>
              <a:rPr lang="en-US" altLang="zh-CN" sz="1400" dirty="0"/>
              <a:t>.</a:t>
            </a:r>
            <a:endParaRPr lang="en-US" altLang="zh-CN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Maintenance.</a:t>
            </a:r>
            <a:endParaRPr lang="en-US" altLang="zh-CN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751546" y="5937337"/>
            <a:ext cx="4865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Chair to report to SA.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1056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57175" y="13238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(8/17)</a:t>
            </a:r>
            <a:endParaRPr lang="de-DE" altLang="de-DE" sz="2800" b="1" dirty="0"/>
          </a:p>
        </p:txBody>
      </p:sp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637673" y="3272588"/>
            <a:ext cx="8112787" cy="3070337"/>
          </a:xfrm>
        </p:spPr>
        <p:txBody>
          <a:bodyPr>
            <a:normAutofit/>
          </a:bodyPr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SA#9</a:t>
            </a:r>
            <a:r>
              <a:rPr lang="en-US" altLang="zh-CN" sz="2000" dirty="0" smtClean="0"/>
              <a:t>3</a:t>
            </a:r>
            <a:r>
              <a:rPr lang="de-DE" altLang="de-DE" sz="2000" dirty="0" smtClean="0"/>
              <a:t>-e </a:t>
            </a:r>
            <a:r>
              <a:rPr lang="en-US" altLang="de-DE" sz="2000" dirty="0" smtClean="0"/>
              <a:t>(</a:t>
            </a:r>
            <a:r>
              <a:rPr lang="en-US" altLang="de-DE" sz="2000" dirty="0"/>
              <a:t>Category A CRs are not counted)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</a:t>
            </a:r>
            <a:r>
              <a:rPr lang="en-US" altLang="zh-CN" sz="1400" dirty="0" smtClean="0"/>
              <a:t>7 </a:t>
            </a:r>
            <a:r>
              <a:rPr lang="en-US" altLang="zh-CN" sz="1400" dirty="0"/>
              <a:t>CRs to 23.273 were agreed.</a:t>
            </a:r>
          </a:p>
          <a:p>
            <a:r>
              <a:rPr lang="de-DE" altLang="de-DE" sz="2000" dirty="0"/>
              <a:t>RAN impacts or dependencies:</a:t>
            </a:r>
          </a:p>
          <a:p>
            <a:pPr lvl="1"/>
            <a:r>
              <a:rPr lang="en-GB" altLang="zh-CN" sz="1400" dirty="0"/>
              <a:t>None identified.</a:t>
            </a:r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FASMO corrections</a:t>
            </a:r>
          </a:p>
          <a:p>
            <a:pPr lvl="1"/>
            <a:endParaRPr lang="en-GB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EC16BA97-982A-4B9C-9EB0-49AB0F10EF3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4036690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SP-180734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SP-181119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51546" y="5931074"/>
            <a:ext cx="4865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Chair to report to SA.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3946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8985</TotalTime>
  <Words>1469</Words>
  <Application>Microsoft Office PowerPoint</Application>
  <PresentationFormat>全屏显示(4:3)</PresentationFormat>
  <Paragraphs>236</Paragraphs>
  <Slides>12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Theme</vt:lpstr>
      <vt:lpstr>   5G_eLCS_Ph2 Status Report</vt:lpstr>
      <vt:lpstr> eLCS_ph2 status at SA#96</vt:lpstr>
      <vt:lpstr> eLCS_ph2 status after SA2#150e</vt:lpstr>
      <vt:lpstr> eLCS_ph2 status after SA2#151e</vt:lpstr>
      <vt:lpstr>PowerPoint 演示文稿</vt:lpstr>
      <vt:lpstr> eLCS_ph2 status after SA2#149e</vt:lpstr>
      <vt:lpstr> eLCS_ph2 status after SA2#148e</vt:lpstr>
      <vt:lpstr> eLCS_ph2 status after SA2#148e: </vt:lpstr>
      <vt:lpstr>2.3) Rel-16 Work and Maintenance (8/17)</vt:lpstr>
      <vt:lpstr> eLCS_ph2 status after SA2#146e</vt:lpstr>
      <vt:lpstr> eLCS_ph2 status after SA2#145e</vt:lpstr>
      <vt:lpstr> eLCS_ph2 status after SA2#144e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CATT-Ming</cp:lastModifiedBy>
  <cp:revision>1496</cp:revision>
  <dcterms:created xsi:type="dcterms:W3CDTF">2008-08-30T09:32:10Z</dcterms:created>
  <dcterms:modified xsi:type="dcterms:W3CDTF">2022-05-24T08:03:21Z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