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24" r:id="rId3"/>
    <p:sldId id="825" r:id="rId4"/>
    <p:sldId id="822" r:id="rId5"/>
    <p:sldId id="821" r:id="rId6"/>
    <p:sldId id="823" r:id="rId7"/>
    <p:sldId id="82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99FF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84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2971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3917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047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0428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May 16 – 20, 2022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/>
              <a:t>IoT_SAT_ARCH_EPS</a:t>
            </a:r>
            <a:br>
              <a:rPr lang="en-US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Guillaume </a:t>
            </a:r>
            <a:r>
              <a:rPr lang="en-US" altLang="en-US" sz="2000" b="1" dirty="0" err="1"/>
              <a:t>Sébire</a:t>
            </a:r>
            <a:endParaRPr lang="en-US" altLang="en-US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>
                <a:latin typeface="Arial" charset="0"/>
              </a:rPr>
              <a:t>MediaTek Inc.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/>
              <a:t>SA WG2 Meeting #151E (e-meeting)	S2-2205352</a:t>
            </a:r>
            <a:endParaRPr lang="en-GB" altLang="zh-CN" sz="1200" b="1" dirty="0">
              <a:solidFill>
                <a:srgbClr val="FF0000"/>
              </a:solidFill>
            </a:endParaRPr>
          </a:p>
          <a:p>
            <a:r>
              <a:rPr lang="de-DE" sz="1200" b="1" dirty="0"/>
              <a:t>May 16 – 20,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SA2#151E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SA2#151E: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Removal of “country” terminology: CR 23.401 </a:t>
            </a:r>
            <a:r>
              <a:rPr lang="en-GB" altLang="ko-KR" sz="1100" dirty="0">
                <a:solidFill>
                  <a:srgbClr val="00B050"/>
                </a:solidFill>
              </a:rPr>
              <a:t>S2-2204750</a:t>
            </a:r>
            <a:r>
              <a:rPr lang="en-GB" altLang="ko-KR" sz="1100" dirty="0"/>
              <a:t> approved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Indicated country of UE location (contentious issue from SA2#149E)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SA2#149e: Whether or not to remove “Indicated country of UE location” from NAS Reject messages: pending CT1 feedback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SA2#151e: LS from CT1 received confirming to remove the indication. CR 23.401 </a:t>
            </a:r>
            <a:r>
              <a:rPr lang="en-GB" altLang="ko-KR" sz="1100" dirty="0">
                <a:solidFill>
                  <a:srgbClr val="00B050"/>
                </a:solidFill>
              </a:rPr>
              <a:t>S2-2204750</a:t>
            </a:r>
            <a:r>
              <a:rPr lang="en-GB" altLang="ko-KR" sz="1100" dirty="0"/>
              <a:t> approved </a:t>
            </a:r>
            <a:br>
              <a:rPr lang="en-GB" altLang="ko-KR" sz="1100" dirty="0"/>
            </a:br>
            <a:r>
              <a:rPr lang="en-GB" altLang="ko-KR" sz="1100" dirty="0"/>
              <a:t>[Reply] LS OUT: S2-2201844</a:t>
            </a:r>
            <a:r>
              <a:rPr lang="en-GB" altLang="ko-KR" sz="1100" dirty="0">
                <a:solidFill>
                  <a:srgbClr val="FF0000"/>
                </a:solidFill>
              </a:rPr>
              <a:t> </a:t>
            </a:r>
            <a:r>
              <a:rPr lang="en-GB" altLang="ko-KR" sz="1100" dirty="0">
                <a:solidFill>
                  <a:srgbClr val="00B050"/>
                </a:solidFill>
              </a:rPr>
              <a:t>approved </a:t>
            </a:r>
            <a:r>
              <a:rPr lang="en-GB" altLang="ko-KR" sz="1100" dirty="0"/>
              <a:t>(</a:t>
            </a:r>
            <a:r>
              <a:rPr lang="en-GB" altLang="ko-KR" sz="1100" dirty="0" err="1"/>
              <a:t>IoT_SAT_ARCH_EPS</a:t>
            </a:r>
            <a:r>
              <a:rPr lang="en-GB" altLang="ko-KR" sz="1100" dirty="0"/>
              <a:t> and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(Completion was 100% at SA#95)</a:t>
            </a:r>
            <a:endParaRPr lang="en-US" altLang="ko-KR" sz="110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Q2’22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i-FI" altLang="zh-CN" sz="1100" dirty="0"/>
              <a:t>None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70748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1875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SA2#150E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SA2#150E: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Removal of LTE-M Indication from S1AP: CR 23.401 </a:t>
            </a:r>
            <a:r>
              <a:rPr lang="en-GB" altLang="ko-KR" sz="1100" dirty="0">
                <a:solidFill>
                  <a:srgbClr val="00B050"/>
                </a:solidFill>
              </a:rPr>
              <a:t>S2-2203065</a:t>
            </a:r>
            <a:r>
              <a:rPr lang="en-GB" altLang="ko-KR" sz="1100" dirty="0"/>
              <a:t> approved. LS to RAN3 cc RAN2 </a:t>
            </a:r>
            <a:r>
              <a:rPr lang="en-GB" altLang="ko-KR" sz="1100" dirty="0">
                <a:solidFill>
                  <a:srgbClr val="00B050"/>
                </a:solidFill>
              </a:rPr>
              <a:t>S2-2203064</a:t>
            </a:r>
            <a:r>
              <a:rPr lang="en-GB" altLang="ko-KR" sz="1100" dirty="0"/>
              <a:t> approved.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100" dirty="0"/>
              <a:t>SA2 confirmation to RAN3 cc RAN2 there is no issue with RAN reporting a coarse UE location to CN in case of UE with CP </a:t>
            </a:r>
            <a:r>
              <a:rPr lang="en-US" sz="1100" dirty="0" err="1"/>
              <a:t>CIoT</a:t>
            </a:r>
            <a:r>
              <a:rPr lang="en-US" sz="1100" dirty="0"/>
              <a:t>. </a:t>
            </a:r>
            <a:br>
              <a:rPr lang="en-US" sz="1100" dirty="0"/>
            </a:br>
            <a:r>
              <a:rPr lang="en-US" sz="1100" dirty="0"/>
              <a:t>MME can subsequently trigger a location request (i.e. EPC-NI-LR) after security establishment. See above LS (</a:t>
            </a:r>
            <a:r>
              <a:rPr lang="en-GB" altLang="ko-KR" sz="1100" dirty="0">
                <a:solidFill>
                  <a:srgbClr val="00B050"/>
                </a:solidFill>
              </a:rPr>
              <a:t>S2-2203064</a:t>
            </a:r>
            <a:r>
              <a:rPr lang="en-US" sz="1100" dirty="0"/>
              <a:t>)</a:t>
            </a:r>
            <a:endParaRPr lang="en-GB" altLang="ko-KR" sz="11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Multiple TA per PLMN per cell in ULI: CR 23.401 </a:t>
            </a:r>
            <a:r>
              <a:rPr lang="en-US" altLang="ko-KR" sz="1100" dirty="0">
                <a:solidFill>
                  <a:srgbClr val="00B050"/>
                </a:solidFill>
              </a:rPr>
              <a:t>S2-2202395 </a:t>
            </a:r>
            <a:r>
              <a:rPr lang="en-US" altLang="ko-KR" sz="1100" dirty="0"/>
              <a:t>approved (alignment with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100" dirty="0">
                <a:sym typeface="Wingdings" panose="05000000000000000000" pitchFamily="2" charset="2"/>
              </a:rPr>
              <a:t>TN-NTN Mobility CP </a:t>
            </a:r>
            <a:r>
              <a:rPr lang="en-US" sz="1100" dirty="0" err="1">
                <a:sym typeface="Wingdings" panose="05000000000000000000" pitchFamily="2" charset="2"/>
              </a:rPr>
              <a:t>CIoT</a:t>
            </a:r>
            <a:r>
              <a:rPr lang="en-US" sz="1100" dirty="0">
                <a:sym typeface="Wingdings" panose="05000000000000000000" pitchFamily="2" charset="2"/>
              </a:rPr>
              <a:t>: CR 23.401 </a:t>
            </a:r>
            <a:r>
              <a:rPr lang="en-US" sz="1100" dirty="0">
                <a:solidFill>
                  <a:srgbClr val="0070C0"/>
                </a:solidFill>
                <a:sym typeface="Wingdings" panose="05000000000000000000" pitchFamily="2" charset="2"/>
              </a:rPr>
              <a:t>S2-2202004</a:t>
            </a:r>
            <a:r>
              <a:rPr lang="en-US" sz="1100" dirty="0">
                <a:sym typeface="Wingdings" panose="05000000000000000000" pitchFamily="2" charset="2"/>
              </a:rPr>
              <a:t> postponed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>
                <a:sym typeface="Wingdings" panose="05000000000000000000" pitchFamily="2" charset="2"/>
              </a:rPr>
              <a:t>Last visited TAI: CR 23.401 </a:t>
            </a:r>
            <a:r>
              <a:rPr lang="en-US" altLang="ko-KR" sz="1100" dirty="0">
                <a:solidFill>
                  <a:srgbClr val="2A6EA8"/>
                </a:solidFill>
                <a:sym typeface="Wingdings" panose="05000000000000000000" pitchFamily="2" charset="2"/>
              </a:rPr>
              <a:t>S2-2202237</a:t>
            </a:r>
            <a:r>
              <a:rPr lang="en-US" altLang="ko-KR" sz="1100" dirty="0">
                <a:sym typeface="Wingdings" panose="05000000000000000000" pitchFamily="2" charset="2"/>
              </a:rPr>
              <a:t> postpone</a:t>
            </a:r>
            <a:endParaRPr lang="en-US" altLang="ko-KR" sz="11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(Completion was 100% at SA#95)</a:t>
            </a:r>
            <a:endParaRPr lang="en-US" altLang="ko-KR" sz="110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Q2’22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100" dirty="0"/>
              <a:t>[From SA2#149e] Indicated country of UE location (ongoing CT1, SA1, SA2 discussion)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/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09439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/>
              <a:t>Progress in previous meeting(s)</a:t>
            </a:r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SA2#149E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SA2#149E: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TA Handling for moving cells: S2-2201332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PLMN selection in Limited service state: S2-2201004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Indicated country of UE location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Whether or not to remove the “Indicated country of UE location” from NAS Reject messages: </a:t>
            </a:r>
            <a:r>
              <a:rPr lang="en-GB" altLang="ko-KR" sz="1100" dirty="0">
                <a:solidFill>
                  <a:srgbClr val="0070C0"/>
                </a:solidFill>
              </a:rPr>
              <a:t>postponed</a:t>
            </a:r>
            <a:br>
              <a:rPr lang="en-GB" altLang="ko-KR" sz="1100" dirty="0"/>
            </a:br>
            <a:r>
              <a:rPr lang="en-GB" altLang="ko-KR" sz="1100" dirty="0"/>
              <a:t>[Reply] LS OUT: S2-2201844</a:t>
            </a:r>
            <a:r>
              <a:rPr lang="en-GB" altLang="ko-KR" sz="1100" dirty="0">
                <a:solidFill>
                  <a:srgbClr val="FF0000"/>
                </a:solidFill>
              </a:rPr>
              <a:t> </a:t>
            </a:r>
            <a:r>
              <a:rPr lang="en-GB" altLang="ko-KR" sz="1100" dirty="0">
                <a:solidFill>
                  <a:srgbClr val="00B050"/>
                </a:solidFill>
              </a:rPr>
              <a:t>approved </a:t>
            </a:r>
            <a:r>
              <a:rPr lang="en-GB" altLang="ko-KR" sz="1100" dirty="0"/>
              <a:t>(</a:t>
            </a:r>
            <a:r>
              <a:rPr lang="en-GB" altLang="ko-KR" sz="1100" dirty="0" err="1"/>
              <a:t>IoT_SAT_ARCH_EPS</a:t>
            </a:r>
            <a:r>
              <a:rPr lang="en-GB" altLang="ko-KR" sz="1100" dirty="0"/>
              <a:t> and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UE indication of its location (RAN2 LS IN S2-2200412)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No serious issues identified by SA2 if no indication to </a:t>
            </a:r>
            <a:r>
              <a:rPr lang="en-GB" altLang="ko-KR" sz="1100" dirty="0" err="1"/>
              <a:t>eNB</a:t>
            </a:r>
            <a:r>
              <a:rPr lang="en-GB" altLang="ko-KR" sz="1100" dirty="0"/>
              <a:t>. No NAS indication to MME in Rel-17.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[Reply] LS OUT to RAN2: S2-2201333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Estimated completion: </a:t>
            </a:r>
            <a:r>
              <a:rPr lang="en-US" altLang="ko-KR" sz="1100" dirty="0">
                <a:solidFill>
                  <a:srgbClr val="00B050"/>
                </a:solidFill>
              </a:rPr>
              <a:t>100%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Q1’22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100" dirty="0"/>
              <a:t>Indicated country of UE location (ongoing CT1, SA1, SA2 discussion)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Conclude on Indicated country of UE location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Alignment with RAN and CT WGs as necessary (Cat-F CRs)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22458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altLang="zh-CN" sz="10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at SA2#148E: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Discontinuous coverage: </a:t>
            </a:r>
            <a:r>
              <a:rPr lang="en-GB" altLang="ko-KR" sz="1200" dirty="0">
                <a:solidFill>
                  <a:srgbClr val="00B050"/>
                </a:solidFill>
              </a:rPr>
              <a:t>agreed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WID Update: S2-2109198 </a:t>
            </a:r>
            <a:r>
              <a:rPr lang="en-GB" altLang="ko-KR" sz="1200" dirty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LS OUT: S2-2109344 </a:t>
            </a:r>
            <a:r>
              <a:rPr lang="en-GB" altLang="ko-KR" sz="1200" dirty="0">
                <a:solidFill>
                  <a:srgbClr val="00B050"/>
                </a:solidFill>
              </a:rPr>
              <a:t>approved</a:t>
            </a:r>
            <a:r>
              <a:rPr lang="en-GB" altLang="ko-KR" sz="1200" dirty="0"/>
              <a:t> (Reply to RP-212617, follow-up to SA2#147E LS OUT S2-2108176)</a:t>
            </a:r>
            <a:endParaRPr lang="en-GB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WUS: [SA2#147e]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CRs </a:t>
            </a:r>
            <a:r>
              <a:rPr lang="en-US" altLang="ko-KR" sz="1200" dirty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23.682: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Rev from CRs approved at SA2#147e: S2-2109197, S2-2109195, S2-2108784, S2-2109196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Rev from CR postponed at SA2#147e: S2-2109199 (discontinuous coverage)</a:t>
            </a:r>
            <a:endParaRPr lang="en-US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Estimated completion: 95%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None</a:t>
            </a:r>
            <a:r>
              <a:rPr lang="en-US" altLang="zh-CN" sz="800" dirty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/>
              <a:t>Focus for the Next Meeting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Alignment with 5GSAT_ARCH progress at 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Alignment with RAN and CT WGs as necessary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8799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14761" y="5845561"/>
            <a:ext cx="11895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latin typeface="+mn-lt"/>
              </a:rPr>
              <a:t>Remaining 5%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814761" y="5785805"/>
            <a:ext cx="0" cy="396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24525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at SA2#147E: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LSs from RAN and RAN2 received </a:t>
            </a:r>
            <a:r>
              <a:rPr lang="en-GB" sz="1200" dirty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WID Update: not agreed yet</a:t>
            </a:r>
            <a:endParaRPr lang="en-GB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CRs </a:t>
            </a:r>
            <a:r>
              <a:rPr lang="en-US" altLang="ko-KR" sz="1200" dirty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23.682: S2-2108025/8027, S2-2108026, S2-2108028, S2-2107624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New EPS functionality for LTE-M identification (RRC Conn. Est. + Initial UE message) (S2-2107534) – </a:t>
            </a:r>
            <a:r>
              <a:rPr lang="de-DE" altLang="de-DE" sz="1200" i="1" dirty="0"/>
              <a:t>no agreement</a:t>
            </a:r>
            <a:endParaRPr lang="de-DE" altLang="de-DE" sz="16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/>
              <a:t>Focus for the Next Meeting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10080</TotalTime>
  <Words>1049</Words>
  <Application>Microsoft Office PowerPoint</Application>
  <PresentationFormat>On-screen Show (4:3)</PresentationFormat>
  <Paragraphs>155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IoT_SAT_ARCH_EPS Status Report</vt:lpstr>
      <vt:lpstr>IoT_SAT_ARCH_EPS Status after SA2#151E</vt:lpstr>
      <vt:lpstr>IoT_SAT_ARCH_EPS Status after SA2#150E</vt:lpstr>
      <vt:lpstr>Progress in previous meeting(s)</vt:lpstr>
      <vt:lpstr>IoT_SAT_ARCH_EPS Status after SA2#149E</vt:lpstr>
      <vt:lpstr>IoT_SAT_ARCH_EPS Status after SA2#148E</vt:lpstr>
      <vt:lpstr>IoT_SAT_ARCH_EPS Status after SA2#147E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1630</cp:revision>
  <dcterms:created xsi:type="dcterms:W3CDTF">2008-08-30T09:32:10Z</dcterms:created>
  <dcterms:modified xsi:type="dcterms:W3CDTF">2022-05-24T09:02:14Z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