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14"/>
  </p:notesMasterIdLst>
  <p:handoutMasterIdLst>
    <p:handoutMasterId r:id="rId15"/>
  </p:handoutMasterIdLst>
  <p:sldIdLst>
    <p:sldId id="303" r:id="rId3"/>
    <p:sldId id="802" r:id="rId4"/>
    <p:sldId id="822" r:id="rId5"/>
    <p:sldId id="826" r:id="rId6"/>
    <p:sldId id="815" r:id="rId7"/>
    <p:sldId id="823" r:id="rId8"/>
    <p:sldId id="790" r:id="rId9"/>
    <p:sldId id="833" r:id="rId10"/>
    <p:sldId id="830" r:id="rId11"/>
    <p:sldId id="831" r:id="rId12"/>
    <p:sldId id="832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02"/>
            <p14:sldId id="822"/>
            <p14:sldId id="826"/>
            <p14:sldId id="815"/>
            <p14:sldId id="823"/>
            <p14:sldId id="790"/>
            <p14:sldId id="833"/>
            <p14:sldId id="830"/>
            <p14:sldId id="831"/>
            <p14:sldId id="8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921" y="51"/>
      </p:cViewPr>
      <p:guideLst>
        <p:guide orient="horz" pos="216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173" y="63"/>
      </p:cViewPr>
      <p:guideLst>
        <p:guide orient="horz" pos="3127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#151E (e-meeting)</a:t>
            </a:r>
          </a:p>
          <a:p>
            <a:r>
              <a:rPr lang="en-US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</a:t>
            </a:r>
            <a:r>
              <a:rPr 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– 20,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S2-2205338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S2-2203010/2698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sz="1200" kern="1200" baseline="0" dirty="0" err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en-GB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May 16 – 20,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WG2#14</a:t>
            </a:r>
            <a:r>
              <a:rPr lang="en-US" altLang="en-GB" sz="1200" dirty="0">
                <a:solidFill>
                  <a:schemeClr val="bg1"/>
                </a:solidFill>
                <a:latin typeface="+mn-lt"/>
              </a:rPr>
              <a:t>9</a:t>
            </a:r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14-25 February 2022</a:t>
            </a:r>
            <a:r>
              <a:rPr lang="nb-NO" altLang="ko-KR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50E_Electronic_2022-04/INBOX/S2-220335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SA2#150E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294639" y="1285651"/>
            <a:ext cx="8554481" cy="51741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 is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lang="en-US" sz="1200" dirty="0">
                <a:sym typeface="+mn-ea"/>
              </a:rPr>
              <a:t> and 1 P-CR are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lang="en-US" sz="1200" dirty="0">
                <a:sym typeface="+mn-ea"/>
              </a:rPr>
              <a:t>, 1 LS OUT to 5GAA is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 and 1 LS OUT to RAN3/SA5 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This is a newly approved KI in SA2#150E.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sym typeface="+mn-ea"/>
              </a:rPr>
              <a:t>Next steps:</a:t>
            </a:r>
            <a:r>
              <a:rPr lang="en-US"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Start </a:t>
            </a:r>
            <a:r>
              <a:rPr lang="en-US" sz="1200" dirty="0">
                <a:sym typeface="+mn-ea"/>
              </a:rPr>
              <a:t>the solution discussions.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RAN impact depends on the study outcomes of the solutions.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</a:t>
            </a:r>
            <a:r>
              <a:rPr lang="en-US" altLang="de-DE" sz="1600" b="1" dirty="0">
                <a:sym typeface="+mn-ea"/>
              </a:rPr>
              <a:t>1E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Continue the solution discussions and start to evaluate solutions; send TR for information;. </a:t>
            </a:r>
            <a:endParaRPr lang="en-US" altLang="zh-CN" sz="1200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/>
              <a:t>FS_eNA_Ph3 </a:t>
            </a:r>
            <a:r>
              <a:rPr lang="en-US" altLang="de-DE" b="1" dirty="0"/>
              <a:t>status after SA2#150E (3/3)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SA#95: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83 </a:t>
            </a:r>
            <a:r>
              <a:rPr lang="en-US" altLang="zh-CN" sz="1200" kern="1200" dirty="0">
                <a:ea typeface="+mn-ea"/>
                <a:cs typeface="Arial" panose="020B0604020202020204" pitchFamily="34" charset="0"/>
              </a:rPr>
              <a:t>PCRs </a:t>
            </a:r>
            <a:r>
              <a:rPr altLang="de-DE" sz="1200" kern="1200" dirty="0">
                <a:ea typeface="+mn-ea"/>
                <a:cs typeface="Arial" panose="020B0604020202020204" pitchFamily="34" charset="0"/>
              </a:rPr>
              <a:t>are agreed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 and 1 LS out to 5GAA is APPROVED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81 solutions and 1 key issue(interactions with MDAS/MDAF)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are documente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d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v0.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3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.0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generated based on the agreed contributions</a:t>
            </a:r>
            <a:endParaRPr lang="en-US"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is 8 TUs, and 4 TUs are remaining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cs typeface="+mn-ea"/>
                <a:sym typeface="+mn-ea"/>
              </a:rPr>
              <a:t>No RAN Impact </a:t>
            </a:r>
            <a:r>
              <a:rPr lang="en-US" altLang="de-DE" sz="1200" dirty="0">
                <a:cs typeface="+mn-ea"/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SA2#152E August (2.0 TU)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cs typeface="+mn-ea"/>
              </a:rPr>
              <a:t>Update and potentially merge existing solutions and last chance for new solutions</a:t>
            </a:r>
            <a:r>
              <a:rPr lang="en-US" altLang="zh-CN" sz="1100" dirty="0">
                <a:cs typeface="+mn-ea"/>
                <a:sym typeface="+mn-ea"/>
              </a:rPr>
              <a:t> (at least two source companies </a:t>
            </a:r>
            <a:r>
              <a:rPr lang="en-US" altLang="zh-CN" sz="1100" dirty="0" err="1">
                <a:cs typeface="+mn-ea"/>
                <a:sym typeface="+mn-ea"/>
              </a:rPr>
              <a:t>tdocs</a:t>
            </a:r>
            <a:r>
              <a:rPr lang="en-US" altLang="zh-CN" sz="1100" dirty="0">
                <a:cs typeface="+mn-ea"/>
                <a:sym typeface="+mn-ea"/>
              </a:rPr>
              <a:t> are prioritized);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  <a:sym typeface="+mn-ea"/>
              </a:rPr>
              <a:t>Start to evaluate solutions and send TR for information.</a:t>
            </a:r>
            <a:r>
              <a:rPr lang="en-US" altLang="de-DE" sz="1100" dirty="0">
                <a:cs typeface="+mn-ea"/>
                <a:sym typeface="+mn-ea"/>
              </a:rPr>
              <a:t>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SA#96-e</a:t>
            </a:r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54710878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u="none" dirty="0">
                          <a:solidFill>
                            <a:srgbClr val="7030A0"/>
                          </a:solidFill>
                          <a:sym typeface="+mn-ea"/>
                        </a:rPr>
                        <a:t>25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-&gt; </a:t>
                      </a:r>
                      <a:r>
                        <a:rPr lang="en-US" sz="1400" b="1" strike="noStrike" dirty="0">
                          <a:solidFill>
                            <a:srgbClr val="7030A0"/>
                          </a:solidFill>
                          <a:sym typeface="+mn-ea"/>
                        </a:rPr>
                        <a:t>50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9125482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u="none" dirty="0">
                          <a:solidFill>
                            <a:srgbClr val="7030A0"/>
                          </a:solidFill>
                          <a:sym typeface="+mn-ea"/>
                        </a:rPr>
                        <a:t>25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-&gt; </a:t>
                      </a:r>
                      <a:r>
                        <a:rPr lang="en-US" sz="1400" b="1" strike="sngStrike" dirty="0">
                          <a:solidFill>
                            <a:srgbClr val="7030A0"/>
                          </a:solidFill>
                          <a:sym typeface="+mn-ea"/>
                        </a:rPr>
                        <a:t> </a:t>
                      </a:r>
                      <a:r>
                        <a:rPr lang="en-US" sz="1400" b="1" strike="noStrike" dirty="0">
                          <a:solidFill>
                            <a:srgbClr val="7030A0"/>
                          </a:solidFill>
                          <a:sym typeface="+mn-ea"/>
                        </a:rPr>
                        <a:t>50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SA2#151E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de-DE" altLang="de-DE" sz="1200" dirty="0">
                <a:sym typeface="+mn-ea"/>
              </a:rPr>
              <a:t>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55 P-CRs </a:t>
            </a:r>
            <a:r>
              <a:rPr lang="en-US" altLang="zh-CN" sz="1200" dirty="0">
                <a:sym typeface="+mn-ea"/>
              </a:rPr>
              <a:t>newly </a:t>
            </a:r>
            <a:r>
              <a:rPr lang="en-US" altLang="de-DE" sz="1200" kern="0" dirty="0"/>
              <a:t>agreed (</a:t>
            </a:r>
            <a:r>
              <a:rPr lang="en-US" altLang="de-DE" sz="1200" dirty="0">
                <a:sym typeface="+mn-ea"/>
              </a:rPr>
              <a:t>54 solutions agreed for existing KIs and 1 for Miscellaneous correction)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4 contribution noted, and 1 LS </a:t>
            </a:r>
            <a:r>
              <a:rPr lang="en-US" altLang="zh-CN" sz="1200" dirty="0">
                <a:sym typeface="+mn-ea"/>
              </a:rPr>
              <a:t>o</a:t>
            </a:r>
            <a:r>
              <a:rPr lang="en-US" altLang="de-DE" sz="1200" dirty="0">
                <a:sym typeface="+mn-ea"/>
              </a:rPr>
              <a:t>ut postponed and 10 contributions not handled due to exceeding the quota.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is 8 TUs, and 4 TUs are remaining</a:t>
            </a:r>
            <a:endParaRPr lang="en-US" altLang="de-DE" sz="1200" dirty="0"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12</a:t>
            </a:r>
            <a:r>
              <a:rPr sz="1200" dirty="0"/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sz="1200" dirty="0"/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sz="1200" dirty="0"/>
              <a:t>start</a:t>
            </a:r>
            <a:r>
              <a:rPr lang="en-US" sz="1200" dirty="0"/>
              <a:t> </a:t>
            </a:r>
            <a:r>
              <a:rPr sz="1200" dirty="0"/>
              <a:t>evalua</a:t>
            </a:r>
            <a:r>
              <a:rPr lang="en-US" sz="1200" dirty="0"/>
              <a:t>tion.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 and 1 P-CR are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SA2#151E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294639" y="1285651"/>
            <a:ext cx="8554481" cy="51741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6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 is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 and 1 P-CR are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lang="en-US" sz="1200" b="1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 and</a:t>
            </a:r>
            <a:r>
              <a:rPr lang="en-US" sz="1200" dirty="0">
                <a:sym typeface="+mn-ea"/>
              </a:rPr>
              <a:t> 1 P-CR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sz="1200" dirty="0">
                <a:sym typeface="+mn-ea"/>
              </a:rPr>
              <a:t> </a:t>
            </a:r>
            <a:r>
              <a:rPr lang="en-US" altLang="zh-CN" sz="1200" dirty="0">
                <a:sym typeface="+mn-ea"/>
              </a:rPr>
              <a:t>Merged</a:t>
            </a:r>
            <a:r>
              <a:rPr lang="en-US" altLang="de-DE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and 1 LS OUT to RAN3/SA5 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</a:t>
            </a:r>
            <a:r>
              <a:rPr lang="en-US" altLang="zh-CN" sz="1200" dirty="0">
                <a:sym typeface="+mn-ea"/>
              </a:rPr>
              <a:t> and 1 P-CR are Merged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</a:t>
            </a:r>
            <a:r>
              <a:rPr lang="en-US" altLang="zh-CN" sz="1200" dirty="0">
                <a:sym typeface="+mn-ea"/>
              </a:rPr>
              <a:t>newly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P-CR is newly APPROVED, 1 P-CR is Noted and 1 LS OUT to SA5 is NOTED.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sym typeface="+mn-ea"/>
              </a:rPr>
              <a:t>Next steps: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cs typeface="+mn-ea"/>
              </a:rPr>
              <a:t>Update and potentially merge existing solutions and last chance for new solutions and </a:t>
            </a:r>
            <a:r>
              <a:rPr lang="en-US" sz="1200" dirty="0"/>
              <a:t>start evaluation.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u="sng" dirty="0">
                <a:cs typeface="+mn-ea"/>
                <a:sym typeface="+mn-ea"/>
              </a:rPr>
              <a:t>No</a:t>
            </a:r>
            <a:r>
              <a:rPr lang="en-US" altLang="zh-CN" sz="1200" dirty="0">
                <a:cs typeface="+mn-ea"/>
                <a:sym typeface="+mn-ea"/>
              </a:rPr>
              <a:t>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</a:t>
            </a:r>
            <a:r>
              <a:rPr lang="en-US" altLang="de-DE" sz="1600" b="1" dirty="0">
                <a:sym typeface="+mn-ea"/>
              </a:rPr>
              <a:t>2E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cs typeface="+mn-ea"/>
              </a:rPr>
              <a:t>Update and potentially merge existing solutions and last chance for new solutions</a:t>
            </a:r>
            <a:r>
              <a:rPr lang="en-US" altLang="zh-CN" sz="1200" dirty="0">
                <a:cs typeface="+mn-ea"/>
                <a:sym typeface="+mn-ea"/>
              </a:rPr>
              <a:t> (at least two source companies </a:t>
            </a:r>
            <a:r>
              <a:rPr lang="en-US" altLang="zh-CN" sz="1200" dirty="0" err="1">
                <a:cs typeface="+mn-ea"/>
                <a:sym typeface="+mn-ea"/>
              </a:rPr>
              <a:t>tdocs</a:t>
            </a:r>
            <a:r>
              <a:rPr lang="en-US" altLang="zh-CN" sz="1200" dirty="0">
                <a:cs typeface="+mn-ea"/>
                <a:sym typeface="+mn-ea"/>
              </a:rPr>
              <a:t> are prioritized);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cs typeface="+mn-ea"/>
                <a:sym typeface="+mn-ea"/>
              </a:rPr>
              <a:t>Start to evaluate solutions and send TR for information.</a:t>
            </a:r>
          </a:p>
          <a:p>
            <a:pPr marL="457200" lvl="1" indent="0" algn="l">
              <a:spcBef>
                <a:spcPts val="0"/>
              </a:spcBef>
              <a:spcAft>
                <a:spcPts val="200"/>
              </a:spcAft>
              <a:buSzTx/>
              <a:buNone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SA2#151E (3/3)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25" y="1806418"/>
            <a:ext cx="8328515" cy="9858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2319" y="2844869"/>
            <a:ext cx="8134526" cy="2321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#153,#154 meeting: finalize the conclusion and approve the WID and start normative work if possible;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finalize normative work.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SA#94:</a:t>
            </a:r>
            <a:endParaRPr lang="de-DE" altLang="de-DE" sz="1600" dirty="0"/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</a:rPr>
              <a:t>TR Skeleton, TR Scope, Architectural Assumption and requirements are agreed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10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key issues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and 27 solutions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are documented.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 v0.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2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.0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generated based on the agreed contributions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SA2#151E May (2.0 TU): Continue the solution discussions and start to evaluate solutions; send TR for information.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SA#95-e</a:t>
            </a:r>
          </a:p>
        </p:txBody>
      </p:sp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13 %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-&gt;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13 % -&gt; 25%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SA2#150E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altLang="de-DE" sz="1200" dirty="0">
                <a:sym typeface="+mn-ea"/>
              </a:rPr>
              <a:t>FS_eNA_Ph3</a:t>
            </a:r>
            <a:r>
              <a:rPr lang="en-US" altLang="de-DE" sz="1200" dirty="0">
                <a:sym typeface="+mn-ea"/>
              </a:rPr>
              <a:t> </a:t>
            </a:r>
            <a:r>
              <a:rPr lang="de-DE" altLang="de-DE" sz="1200" dirty="0">
                <a:sym typeface="+mn-ea"/>
              </a:rPr>
              <a:t>TR 23.700-8</a:t>
            </a:r>
            <a:r>
              <a:rPr lang="en-US" altLang="de-DE" sz="1200" dirty="0">
                <a:sym typeface="+mn-ea"/>
              </a:rPr>
              <a:t>1</a:t>
            </a:r>
            <a:r>
              <a:rPr lang="de-DE" altLang="de-DE" sz="1200" dirty="0">
                <a:sym typeface="+mn-ea"/>
              </a:rPr>
              <a:t> v0.</a:t>
            </a:r>
            <a:r>
              <a:rPr lang="en-US" altLang="de-DE" sz="1200" dirty="0">
                <a:sym typeface="+mn-ea"/>
              </a:rPr>
              <a:t>2</a:t>
            </a:r>
            <a:r>
              <a:rPr lang="de-DE" altLang="de-DE" sz="1200" dirty="0">
                <a:sym typeface="+mn-ea"/>
              </a:rPr>
              <a:t>.0 is created based on approved contributions.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used for SA2#150E and 6 TUs are remaining.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agreed for architecture assumption update.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agreed for new key issue(KI#10: Interactions with MDAS/MDAF (</a:t>
            </a:r>
            <a:r>
              <a:rPr lang="en-US" altLang="de-DE" sz="1200" dirty="0">
                <a:sym typeface="+mn-ea"/>
                <a:hlinkClick r:id="rId4" action="ppaction://hlinkfile"/>
              </a:rPr>
              <a:t>S2-2203353</a:t>
            </a:r>
            <a:r>
              <a:rPr lang="en-US" altLang="de-DE" sz="1200" dirty="0">
                <a:sym typeface="+mn-ea"/>
              </a:rPr>
              <a:t>)).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27 solutions agreed for existing KIs and 1 LS OUT agreed for replying  5GAA.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noted, and 1 LS Out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21 contributions not handled.</a:t>
            </a:r>
            <a:endParaRPr lang="en-US" altLang="de-DE" sz="1200" dirty="0">
              <a:highlight>
                <a:srgbClr val="FF0000"/>
              </a:highlight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7</a:t>
            </a:r>
            <a:r>
              <a:rPr sz="1200" dirty="0"/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sz="1200" dirty="0"/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/>
              <a:t>the solution discussions and start to evaluate solutions</a:t>
            </a:r>
            <a:r>
              <a:rPr lang="en-US" sz="1200" dirty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1536</Words>
  <Application>Microsoft Office PowerPoint</Application>
  <PresentationFormat>全屏显示(4:3)</PresentationFormat>
  <Paragraphs>188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at SA#96-e</vt:lpstr>
      <vt:lpstr>FS_eNA_Ph3 status after SA2#151E (1/3)</vt:lpstr>
      <vt:lpstr>FS_eNA_ph2 status after SA2#151E (2/3)</vt:lpstr>
      <vt:lpstr>FS_eNA_Ph3 status after SA2#151E (3/3)</vt:lpstr>
      <vt:lpstr>PowerPoint 演示文稿</vt:lpstr>
      <vt:lpstr>backup</vt:lpstr>
      <vt:lpstr>FS_eNA_Ph3 status at SA#95-e</vt:lpstr>
      <vt:lpstr>FS_eNA_Ph3 status after SA2#150E (1/3)</vt:lpstr>
      <vt:lpstr>FS_eNA_ph2 status after SA2#150E (2/3)</vt:lpstr>
      <vt:lpstr>FS_eNA_Ph3 status after SA2#150E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1924</cp:revision>
  <dcterms:created xsi:type="dcterms:W3CDTF">2008-08-30T09:32:00Z</dcterms:created>
  <dcterms:modified xsi:type="dcterms:W3CDTF">2022-05-24T14:19:52Z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4C9F10DFA39045C5BCC0ECBD4A8D2BB0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