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May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 May,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S2-2205335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52400" y="2471056"/>
            <a:ext cx="6210300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</a:t>
            </a: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TU is used (0.5 TU used in SA2#150E </a:t>
            </a:r>
            <a:r>
              <a:rPr lang="en-US" altLang="de-DE" sz="1200" kern="0" dirty="0"/>
              <a:t>and 1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TU used in </a:t>
            </a:r>
            <a:r>
              <a:rPr lang="en-US" altLang="de-DE" sz="1200" kern="0" dirty="0" smtClean="0"/>
              <a:t>SA2#151E </a:t>
            </a:r>
            <a:r>
              <a:rPr lang="en-US" altLang="de-DE" sz="1200" kern="0" dirty="0"/>
              <a:t>), </a:t>
            </a:r>
            <a:r>
              <a:rPr lang="en-US" altLang="de-DE" sz="1200" kern="0" dirty="0" smtClean="0"/>
              <a:t>and 1.5 TUs </a:t>
            </a:r>
            <a:r>
              <a:rPr lang="en-US" altLang="de-DE" sz="1200" kern="0" dirty="0"/>
              <a:t>are </a:t>
            </a:r>
            <a:r>
              <a:rPr lang="en-US" altLang="de-DE" sz="1200" kern="0" dirty="0" smtClean="0"/>
              <a:t>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General reference architecture agreed and documented.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8 Key Issues and 28 Solutions documented in TR 23.700-86 v0.2.0.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8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#1: Support of </a:t>
            </a:r>
            <a:r>
              <a:rPr lang="en-US" altLang="de-DE" sz="1200" kern="0" dirty="0" err="1"/>
              <a:t>authorisation</a:t>
            </a:r>
            <a:r>
              <a:rPr lang="en-US" altLang="de-DE" sz="1200" kern="0" dirty="0"/>
              <a:t> and policy/parameter provisioning to </a:t>
            </a:r>
            <a:r>
              <a:rPr lang="en-US" altLang="de-DE" sz="1200" kern="0" dirty="0" smtClean="0"/>
              <a:t>UE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#2: Ranging service operation procedure with the assistance of another </a:t>
            </a:r>
            <a:r>
              <a:rPr lang="en-US" altLang="de-DE" sz="1200" kern="0" dirty="0" smtClean="0"/>
              <a:t>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#3: Ranging/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device </a:t>
            </a:r>
            <a:r>
              <a:rPr lang="en-US" altLang="de-DE" sz="1200" kern="0" dirty="0" smtClean="0"/>
              <a:t>discovery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#4: Control of Operations for Ranging/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</a:t>
            </a:r>
            <a:r>
              <a:rPr lang="en-US" altLang="de-DE" sz="1200" kern="0" dirty="0" smtClean="0"/>
              <a:t>position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#5: Network assisted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for In Network Coverage and Partial Network </a:t>
            </a:r>
            <a:r>
              <a:rPr lang="en-US" altLang="de-DE" sz="1200" kern="0" dirty="0" smtClean="0"/>
              <a:t>Coverage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#6: Ranging and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service exposure to a </a:t>
            </a:r>
            <a:r>
              <a:rPr lang="en-US" altLang="de-DE" sz="1200" kern="0" dirty="0" smtClean="0"/>
              <a:t>UE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#7: Ranging/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service exposure to Application server and for network assisted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	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Key </a:t>
            </a:r>
            <a:r>
              <a:rPr lang="en-US" altLang="de-DE" sz="1200" kern="0" dirty="0"/>
              <a:t>Issue #8:  Service Authorization to NG-RAN	</a:t>
            </a:r>
            <a:endParaRPr lang="de-DE" altLang="de-DE" sz="16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28 solutions and their mapping to Key Issues (see the table)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6903836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728750"/>
              </p:ext>
            </p:extLst>
          </p:nvPr>
        </p:nvGraphicFramePr>
        <p:xfrm>
          <a:off x="6225539" y="2367154"/>
          <a:ext cx="2814998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061">
                  <a:extLst>
                    <a:ext uri="{9D8B030D-6E8A-4147-A177-3AD203B41FA5}">
                      <a16:colId xmlns:a16="http://schemas.microsoft.com/office/drawing/2014/main" val="3321723567"/>
                    </a:ext>
                  </a:extLst>
                </a:gridCol>
                <a:gridCol w="278753">
                  <a:extLst>
                    <a:ext uri="{9D8B030D-6E8A-4147-A177-3AD203B41FA5}">
                      <a16:colId xmlns:a16="http://schemas.microsoft.com/office/drawing/2014/main" val="1559112922"/>
                    </a:ext>
                  </a:extLst>
                </a:gridCol>
                <a:gridCol w="312338">
                  <a:extLst>
                    <a:ext uri="{9D8B030D-6E8A-4147-A177-3AD203B41FA5}">
                      <a16:colId xmlns:a16="http://schemas.microsoft.com/office/drawing/2014/main" val="836165717"/>
                    </a:ext>
                  </a:extLst>
                </a:gridCol>
                <a:gridCol w="312641">
                  <a:extLst>
                    <a:ext uri="{9D8B030D-6E8A-4147-A177-3AD203B41FA5}">
                      <a16:colId xmlns:a16="http://schemas.microsoft.com/office/drawing/2014/main" val="176866658"/>
                    </a:ext>
                  </a:extLst>
                </a:gridCol>
                <a:gridCol w="312641">
                  <a:extLst>
                    <a:ext uri="{9D8B030D-6E8A-4147-A177-3AD203B41FA5}">
                      <a16:colId xmlns:a16="http://schemas.microsoft.com/office/drawing/2014/main" val="538813663"/>
                    </a:ext>
                  </a:extLst>
                </a:gridCol>
                <a:gridCol w="312641">
                  <a:extLst>
                    <a:ext uri="{9D8B030D-6E8A-4147-A177-3AD203B41FA5}">
                      <a16:colId xmlns:a16="http://schemas.microsoft.com/office/drawing/2014/main" val="3808403551"/>
                    </a:ext>
                  </a:extLst>
                </a:gridCol>
                <a:gridCol w="312641">
                  <a:extLst>
                    <a:ext uri="{9D8B030D-6E8A-4147-A177-3AD203B41FA5}">
                      <a16:colId xmlns:a16="http://schemas.microsoft.com/office/drawing/2014/main" val="2161829719"/>
                    </a:ext>
                  </a:extLst>
                </a:gridCol>
                <a:gridCol w="312641">
                  <a:extLst>
                    <a:ext uri="{9D8B030D-6E8A-4147-A177-3AD203B41FA5}">
                      <a16:colId xmlns:a16="http://schemas.microsoft.com/office/drawing/2014/main" val="755466163"/>
                    </a:ext>
                  </a:extLst>
                </a:gridCol>
                <a:gridCol w="312641">
                  <a:extLst>
                    <a:ext uri="{9D8B030D-6E8A-4147-A177-3AD203B41FA5}">
                      <a16:colId xmlns:a16="http://schemas.microsoft.com/office/drawing/2014/main" val="4050045877"/>
                    </a:ext>
                  </a:extLst>
                </a:gridCol>
              </a:tblGrid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Key Issues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056660"/>
                  </a:ext>
                </a:extLst>
              </a:tr>
              <a:tr h="2676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Solutions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24914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4802704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5822911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8572768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2493252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8907101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4211544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43838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5246250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1499086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8196378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X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8399304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489168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5155566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2937409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2641350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5885390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17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6437736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6251650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991289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0651050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9660222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22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8852709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3725103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24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3407464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8556965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016844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27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6185331"/>
                  </a:ext>
                </a:extLst>
              </a:tr>
              <a:tr h="1338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28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1150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036548"/>
            <a:ext cx="8644418" cy="299686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#4, #5 and #8 and their corresponding solutions, i.e. Solution #3, #4, #5, #6, </a:t>
            </a:r>
            <a:r>
              <a:rPr lang="en-US" altLang="zh-CN" sz="1400" dirty="0" smtClean="0"/>
              <a:t>#</a:t>
            </a:r>
            <a:r>
              <a:rPr lang="en-US" sz="1400" dirty="0" smtClean="0"/>
              <a:t>7, </a:t>
            </a:r>
            <a:r>
              <a:rPr lang="en-US" altLang="zh-CN" sz="1400" dirty="0" smtClean="0"/>
              <a:t>#</a:t>
            </a:r>
            <a:r>
              <a:rPr lang="en-US" sz="1400" dirty="0" smtClean="0"/>
              <a:t>8, </a:t>
            </a:r>
            <a:r>
              <a:rPr lang="en-US" altLang="zh-CN" sz="1400" dirty="0" smtClean="0"/>
              <a:t>#</a:t>
            </a:r>
            <a:r>
              <a:rPr lang="en-US" sz="1400" dirty="0" smtClean="0"/>
              <a:t>14, #19, #26 and #28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SA3 </a:t>
            </a:r>
            <a:r>
              <a:rPr lang="de-DE" sz="1800" b="1" dirty="0" smtClean="0"/>
              <a:t>dependencies</a:t>
            </a:r>
            <a:r>
              <a:rPr lang="zh-CN" altLang="en-US" sz="1800" b="1" dirty="0" smtClean="0"/>
              <a:t>：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Privacy protection and other security aspects </a:t>
            </a:r>
            <a:r>
              <a:rPr lang="en-GB" altLang="zh-CN" sz="1400" dirty="0" smtClean="0"/>
              <a:t>identified in Solution </a:t>
            </a:r>
            <a:r>
              <a:rPr lang="en-GB" altLang="zh-CN" sz="1400" dirty="0" smtClean="0"/>
              <a:t>#6, #9</a:t>
            </a:r>
            <a:r>
              <a:rPr lang="en-GB" altLang="zh-CN" sz="1400" dirty="0" smtClean="0"/>
              <a:t>, #11, #13, #17, #18, #19, #20, #21, </a:t>
            </a:r>
            <a:r>
              <a:rPr lang="en-GB" altLang="zh-CN" sz="1400" dirty="0" smtClean="0"/>
              <a:t>#24, #25</a:t>
            </a:r>
            <a:r>
              <a:rPr lang="en-GB" altLang="zh-CN" sz="1400" dirty="0" smtClean="0"/>
              <a:t>.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</a:t>
            </a:r>
            <a:r>
              <a:rPr lang="de-DE" sz="1800" b="1" dirty="0" smtClean="0"/>
              <a:t>SA2#152E)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 updates to Key Issues and Architecture </a:t>
            </a:r>
            <a:r>
              <a:rPr lang="en-US" altLang="zh-CN" sz="1400" smtClean="0"/>
              <a:t>R</a:t>
            </a:r>
            <a:r>
              <a:rPr lang="en-US" altLang="zh-CN" sz="1400" smtClean="0"/>
              <a:t>equirements&amp;Assumptions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(except editorial changes and issues remarked with EN), continue </a:t>
            </a:r>
            <a:r>
              <a:rPr lang="en-US" altLang="zh-CN" sz="1400" dirty="0"/>
              <a:t>with </a:t>
            </a:r>
            <a:r>
              <a:rPr lang="en-US" altLang="zh-CN" sz="1400" dirty="0" smtClean="0"/>
              <a:t>definition and new solutions, start </a:t>
            </a:r>
            <a:r>
              <a:rPr lang="en-US" altLang="zh-CN" sz="1400" dirty="0" err="1" smtClean="0"/>
              <a:t>Evaluation&amp;Conclusions</a:t>
            </a:r>
            <a:r>
              <a:rPr lang="en-US" altLang="zh-CN" sz="1400" dirty="0" smtClean="0"/>
              <a:t>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69" y="4033412"/>
            <a:ext cx="6880860" cy="273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SA#95-e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Several new terms, the general </a:t>
            </a:r>
            <a:r>
              <a:rPr lang="en-GB" altLang="zh-CN" sz="1400" dirty="0"/>
              <a:t>reference </a:t>
            </a:r>
            <a:r>
              <a:rPr lang="en-GB" altLang="zh-CN" sz="1400" dirty="0" smtClean="0"/>
              <a:t>architecture, </a:t>
            </a:r>
            <a:r>
              <a:rPr lang="en-US" altLang="de-DE" sz="1400" dirty="0" smtClean="0"/>
              <a:t>1 </a:t>
            </a:r>
            <a:r>
              <a:rPr lang="en-US" altLang="de-DE" sz="1400" dirty="0"/>
              <a:t>new Key Issue and </a:t>
            </a:r>
            <a:r>
              <a:rPr lang="en-US" altLang="de-DE" sz="1400" dirty="0" smtClean="0"/>
              <a:t>28 </a:t>
            </a:r>
            <a:r>
              <a:rPr lang="en-US" altLang="de-DE" sz="1400" dirty="0"/>
              <a:t>new Solutions </a:t>
            </a:r>
            <a:r>
              <a:rPr lang="en-US" altLang="de-DE" sz="1400" dirty="0" smtClean="0"/>
              <a:t>were agreed and documented in TR 23.700-86 v0.2.0.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RAN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#4, #5 and #8 and their corresponding solutions, i.e. Solution #3, #4, #5, #6, #7, #8, #14, #19, #26 and #</a:t>
            </a:r>
            <a:r>
              <a:rPr lang="en-US" altLang="zh-CN" sz="1400" dirty="0" smtClean="0"/>
              <a:t>28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strike="sngStrike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kern="0" dirty="0"/>
              <a:t>SA3 dependencies</a:t>
            </a:r>
            <a:r>
              <a:rPr lang="zh-CN" altLang="en-US" sz="1800" kern="0" dirty="0"/>
              <a:t>：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Privacy protection and other security aspects identified in Solution </a:t>
            </a:r>
            <a:r>
              <a:rPr lang="en-GB" altLang="zh-CN" sz="1400" dirty="0" smtClean="0"/>
              <a:t>#6, #9</a:t>
            </a:r>
            <a:r>
              <a:rPr lang="en-GB" altLang="zh-CN" sz="1400" dirty="0"/>
              <a:t>, #11, #13, #17, #18, #19, #20, #21, </a:t>
            </a:r>
            <a:r>
              <a:rPr lang="en-GB" altLang="zh-CN" sz="1400" dirty="0" smtClean="0"/>
              <a:t>#24, #25</a:t>
            </a:r>
            <a:r>
              <a:rPr lang="en-GB" altLang="zh-CN" sz="1400" dirty="0"/>
              <a:t>.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updates to Key </a:t>
            </a:r>
            <a:r>
              <a:rPr lang="en-US" altLang="zh-CN" sz="1400" dirty="0" smtClean="0"/>
              <a:t>Issues and </a:t>
            </a:r>
            <a:r>
              <a:rPr lang="en-US" altLang="zh-CN" sz="1400" dirty="0"/>
              <a:t>Architecture </a:t>
            </a:r>
            <a:r>
              <a:rPr lang="en-US" altLang="zh-CN" sz="1400" dirty="0" err="1" smtClean="0"/>
              <a:t>R</a:t>
            </a:r>
            <a:r>
              <a:rPr lang="en-US" altLang="zh-CN" sz="1400" dirty="0" err="1" smtClean="0"/>
              <a:t>equirements&amp;Assumptions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(except editorial changes and issues remarked </a:t>
            </a:r>
            <a:r>
              <a:rPr lang="en-US" altLang="zh-CN" sz="1400" dirty="0" smtClean="0"/>
              <a:t>with </a:t>
            </a:r>
            <a:r>
              <a:rPr lang="en-US" altLang="zh-CN" sz="1400" dirty="0"/>
              <a:t>EN), continue with definition and new solutions, </a:t>
            </a:r>
            <a:r>
              <a:rPr lang="en-US" altLang="zh-CN" sz="1400" dirty="0" smtClean="0"/>
              <a:t>and start </a:t>
            </a:r>
            <a:r>
              <a:rPr lang="en-US" altLang="zh-CN" sz="1400" dirty="0" err="1"/>
              <a:t>Evaluation&amp;Conclusions</a:t>
            </a: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7636753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dcc30912-d230-4cc2-b11f-bb5ca2a6b6f5"/>
    <ds:schemaRef ds:uri="http://schemas.microsoft.com/office/2006/metadata/properties"/>
    <ds:schemaRef ds:uri="http://purl.org/dc/dcmitype/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44506</TotalTime>
  <Words>852</Words>
  <Application>Microsoft Office PowerPoint</Application>
  <PresentationFormat>全屏显示(4:3)</PresentationFormat>
  <Paragraphs>327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SA2#151E (1/2)</vt:lpstr>
      <vt:lpstr>FS_Ranging_SL status after SA2#151E (2/2)</vt:lpstr>
      <vt:lpstr>FS_Ranging_SL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1884</cp:revision>
  <dcterms:created xsi:type="dcterms:W3CDTF">2008-08-30T09:32:10Z</dcterms:created>
  <dcterms:modified xsi:type="dcterms:W3CDTF">2022-05-24T13:12:32Z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