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7" r:id="rId3"/>
    <p:sldId id="788" r:id="rId4"/>
    <p:sldId id="833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xmlns="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53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16 </a:t>
            </a:r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20,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S2-2205334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April 6 – 12,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FS_XRM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Dan Wang, Hui Ni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China Mobile, 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smtClean="0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2" y="2204830"/>
            <a:ext cx="4605187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48 p-CRs agreed, including 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2 architecture requirement, term, Annex update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20 solution update</a:t>
            </a:r>
          </a:p>
          <a:p>
            <a:pPr marL="981075" lvl="1" indent="-258763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26 new solutions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1 LS Out to SA4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/>
              <a:t>5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Architectural </a:t>
            </a:r>
            <a:r>
              <a:rPr lang="de-DE" altLang="de-DE" sz="1600" b="1" dirty="0">
                <a:solidFill>
                  <a:srgbClr val="000000"/>
                </a:solidFill>
              </a:rPr>
              <a:t>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2 p-CRs terms and architecture requirement update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>
                <a:solidFill>
                  <a:srgbClr val="000000"/>
                </a:solidFill>
              </a:rPr>
              <a:t>Key </a:t>
            </a:r>
            <a:r>
              <a:rPr lang="de-DE" altLang="de-DE" sz="1600" b="1" smtClean="0">
                <a:solidFill>
                  <a:srgbClr val="000000"/>
                </a:solidFill>
              </a:rPr>
              <a:t>Issue1&amp;2(</a:t>
            </a:r>
            <a:r>
              <a:rPr lang="en-US" altLang="de-DE" sz="1600" b="1" smtClean="0">
                <a:solidFill>
                  <a:srgbClr val="000000"/>
                </a:solidFill>
              </a:rPr>
              <a:t>Coordinated transmission for single UE&amp; multiple UEs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1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5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</a:t>
            </a:r>
            <a:r>
              <a:rPr lang="de-DE" altLang="de-DE" sz="1050" b="1">
                <a:solidFill>
                  <a:srgbClr val="000000"/>
                </a:solidFill>
              </a:rPr>
              <a:t>step</a:t>
            </a:r>
            <a:r>
              <a:rPr lang="de-DE" altLang="de-DE" sz="1050" b="1" smtClean="0">
                <a:solidFill>
                  <a:srgbClr val="000000"/>
                </a:solidFill>
              </a:rPr>
              <a:t>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</a:t>
            </a:r>
            <a:r>
              <a:rPr lang="de-DE" altLang="de-DE" sz="1600" b="1">
                <a:solidFill>
                  <a:srgbClr val="000000"/>
                </a:solidFill>
              </a:rPr>
              <a:t>Issue </a:t>
            </a:r>
            <a:r>
              <a:rPr lang="de-DE" altLang="de-DE" sz="1600" b="1" smtClean="0">
                <a:solidFill>
                  <a:srgbClr val="000000"/>
                </a:solidFill>
              </a:rPr>
              <a:t>3 (Information Exposure)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2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8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</a:t>
            </a:r>
            <a:r>
              <a:rPr lang="de-DE" altLang="de-DE" sz="1600" b="1">
                <a:solidFill>
                  <a:srgbClr val="000000"/>
                </a:solidFill>
              </a:rPr>
              <a:t>Issues </a:t>
            </a:r>
            <a:r>
              <a:rPr lang="de-DE" altLang="de-DE" sz="1600" b="1" smtClean="0">
                <a:solidFill>
                  <a:srgbClr val="000000"/>
                </a:solidFill>
              </a:rPr>
              <a:t>4&amp;5(PDU Set 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12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9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29202996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40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581625" y="2251352"/>
            <a:ext cx="4562375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 6(Round-Trip latency requirements)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1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7(jitter minimization)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2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8 (</a:t>
            </a:r>
            <a:r>
              <a:rPr lang="en-GB" altLang="zh-CN" sz="1600" b="1" smtClean="0"/>
              <a:t>power savings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05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2 p-CR </a:t>
            </a:r>
            <a:r>
              <a:rPr lang="en-US" altLang="de-DE" sz="1050" smtClean="0"/>
              <a:t>updating the existing solution</a:t>
            </a:r>
            <a:endParaRPr lang="de-DE" altLang="de-DE" sz="105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smtClean="0">
                <a:solidFill>
                  <a:srgbClr val="000000"/>
                </a:solidFill>
              </a:rPr>
              <a:t>4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b="1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smtClean="0">
                <a:solidFill>
                  <a:srgbClr val="000000"/>
                </a:solidFill>
              </a:rPr>
              <a:t>Key Issues 9(</a:t>
            </a:r>
            <a:r>
              <a:rPr lang="en-GB" altLang="zh-CN" sz="1600" b="1" smtClean="0"/>
              <a:t>Trade-off of QoE and Power Saving</a:t>
            </a:r>
            <a:r>
              <a:rPr lang="de-DE" altLang="de-DE" sz="1600" b="1" smtClean="0">
                <a:solidFill>
                  <a:srgbClr val="000000"/>
                </a:solidFill>
              </a:rPr>
              <a:t>)</a:t>
            </a:r>
            <a:endParaRPr lang="de-DE" altLang="de-DE" sz="105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smtClean="0">
                <a:solidFill>
                  <a:srgbClr val="000000"/>
                </a:solidFill>
              </a:rPr>
              <a:t>1</a:t>
            </a:r>
            <a:r>
              <a:rPr lang="de-DE" altLang="de-DE" sz="1050" smtClean="0">
                <a:solidFill>
                  <a:srgbClr val="000000"/>
                </a:solidFill>
              </a:rPr>
              <a:t>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smtClean="0">
                <a:solidFill>
                  <a:srgbClr val="000000"/>
                </a:solidFill>
              </a:rPr>
              <a:t>Next step:</a:t>
            </a:r>
            <a:r>
              <a:rPr lang="de-DE" altLang="de-DE" sz="1050" smtClean="0">
                <a:solidFill>
                  <a:srgbClr val="000000"/>
                </a:solidFill>
              </a:rPr>
              <a:t> </a:t>
            </a:r>
            <a:r>
              <a:rPr lang="en-US" altLang="zh-CN" sz="1050" smtClean="0"/>
              <a:t>Continue the work and start evaluation</a:t>
            </a:r>
            <a:endParaRPr lang="de-DE" altLang="de-DE" sz="105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smtClean="0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SA2#151E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2162" y="958022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smtClean="0"/>
              <a:t>RAN impacts and dependencies:</a:t>
            </a:r>
            <a:endParaRPr lang="de-DE" sz="1600" b="1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smtClean="0"/>
              <a:t>No</a:t>
            </a:r>
            <a:endParaRPr lang="en-US" sz="1200" strike="sngStrike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smtClean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1 LS to SA4 for coordination</a:t>
            </a:r>
            <a:endParaRPr lang="de-DE" altLang="zh-CN" sz="1800" b="1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smtClean="0"/>
              <a:t>Contentious Issue</a:t>
            </a:r>
            <a:r>
              <a:rPr lang="de-DE" altLang="zh-CN" sz="180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SID update for WT#1(related with KI1&amp;2)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smtClean="0"/>
              <a:t>Focus </a:t>
            </a:r>
            <a:r>
              <a:rPr lang="de-DE" altLang="zh-CN" sz="1800" b="1" dirty="0"/>
              <a:t>for the Next Meeting </a:t>
            </a:r>
            <a:r>
              <a:rPr lang="de-DE" altLang="zh-CN" sz="1800" b="1"/>
              <a:t>(</a:t>
            </a:r>
            <a:r>
              <a:rPr lang="de-DE" altLang="zh-CN" sz="1800" b="1" smtClean="0"/>
              <a:t>SA2#152):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Handle solution update and new solutions, start solution evaluation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smtClean="0"/>
              <a:t>Overall Plan: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SA2#149 Feb’22:  TR skeleton, arch assumptions,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SA2#152 Aug’22: solution updates (last chance for new solution)and </a:t>
            </a:r>
            <a:r>
              <a:rPr lang="en-US" altLang="zh-CN" sz="1400" strike="sngStrike" smtClean="0"/>
              <a:t>try to finalize </a:t>
            </a:r>
            <a:r>
              <a:rPr lang="en-US" altLang="zh-CN" sz="1400" smtClean="0">
                <a:solidFill>
                  <a:srgbClr val="FF0000"/>
                </a:solidFill>
              </a:rPr>
              <a:t>start </a:t>
            </a:r>
            <a:r>
              <a:rPr lang="en-US" altLang="zh-CN" sz="1400" smtClean="0"/>
              <a:t>the evaluation and </a:t>
            </a:r>
            <a:r>
              <a:rPr lang="en-US" altLang="zh-CN" sz="1400" strike="sngStrike" smtClean="0"/>
              <a:t>make</a:t>
            </a:r>
            <a:r>
              <a:rPr lang="en-US" altLang="zh-CN" sz="1400" smtClean="0"/>
              <a:t> conclusion ; send TR for information; </a:t>
            </a:r>
            <a:r>
              <a:rPr lang="en-US" altLang="zh-CN" sz="1400" strike="sngStrike" smtClean="0"/>
              <a:t>first draft of WID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SA2#153 Oct’22: finalize the conclusion for remaining TR KIs;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SA2#154, SA2#154AH and SA2#155 meeting: normative work</a:t>
            </a:r>
            <a:endParaRPr lang="en-US" altLang="zh-CN" sz="1400" b="1" smtClean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xmlns="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49510"/>
              </p:ext>
            </p:extLst>
          </p:nvPr>
        </p:nvGraphicFramePr>
        <p:xfrm>
          <a:off x="636286" y="3403582"/>
          <a:ext cx="8135603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:a16="http://schemas.microsoft.com/office/drawing/2014/main" xmlns="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:a16="http://schemas.microsoft.com/office/drawing/2014/main" xmlns="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xmlns="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:a16="http://schemas.microsoft.com/office/drawing/2014/main" xmlns="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:a16="http://schemas.microsoft.com/office/drawing/2014/main" xmlns="" val="833483613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FS_XRM </a:t>
            </a:r>
            <a:r>
              <a:rPr lang="en-GB" altLang="en-US" sz="2800" b="1" dirty="0"/>
              <a:t>Status after SA#95-e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33639192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40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6097" y="2337064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86 </a:t>
            </a:r>
            <a:r>
              <a:rPr lang="en-US" altLang="zh-CN" sz="1200" smtClean="0"/>
              <a:t>p-CRs </a:t>
            </a:r>
            <a:r>
              <a:rPr lang="en-US" altLang="zh-CN" sz="1200" smtClean="0"/>
              <a:t>are 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smtClean="0"/>
              <a:t>The TR now including 62 solutions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1 </a:t>
            </a:r>
            <a:r>
              <a:rPr lang="en-US" altLang="zh-CN" sz="1200" smtClean="0"/>
              <a:t>LS to RAN1&amp;2 for power saving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2 LSs are sent to SA4 for coordination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smtClean="0"/>
              <a:t>Contentious </a:t>
            </a:r>
            <a:r>
              <a:rPr lang="de-DE" altLang="zh-CN" sz="1600" b="1" dirty="0"/>
              <a:t>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smtClean="0"/>
              <a:t>SID update for WT#1(related with KI1&amp;2)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smtClean="0"/>
              <a:t>Next </a:t>
            </a:r>
            <a:r>
              <a:rPr lang="de-DE" sz="1600" b="1" dirty="0"/>
              <a:t>steps in SA2#151E: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The last time for capturing </a:t>
            </a:r>
            <a:r>
              <a:rPr lang="de-DE" altLang="zh-CN" sz="1200">
                <a:solidFill>
                  <a:srgbClr val="000000"/>
                </a:solidFill>
              </a:rPr>
              <a:t>new </a:t>
            </a:r>
            <a:r>
              <a:rPr lang="de-DE" altLang="zh-CN" sz="1200" smtClean="0">
                <a:solidFill>
                  <a:srgbClr val="000000"/>
                </a:solidFill>
              </a:rPr>
              <a:t>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Start solution evaluation and conclusion</a:t>
            </a:r>
            <a:endParaRPr lang="de-DE" altLang="zh-CN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12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16621</TotalTime>
  <Words>576</Words>
  <Application>Microsoft Office PowerPoint</Application>
  <PresentationFormat>全屏显示(4:3)</PresentationFormat>
  <Paragraphs>126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FS_XRM Status Report</vt:lpstr>
      <vt:lpstr>FS_XRM status after SA2#151E (1/2)</vt:lpstr>
      <vt:lpstr>FS_XRM status after SA2#151E (2/2)</vt:lpstr>
      <vt:lpstr>FS_XRM Status after SA#95-e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cmcc-2</cp:lastModifiedBy>
  <cp:revision>1898</cp:revision>
  <dcterms:created xsi:type="dcterms:W3CDTF">2008-08-30T09:32:10Z</dcterms:created>
  <dcterms:modified xsi:type="dcterms:W3CDTF">2022-05-23T06:06:25Z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