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23" r:id="rId6"/>
    <p:sldId id="825" r:id="rId7"/>
    <p:sldId id="82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0" d="100"/>
          <a:sy n="60" d="100"/>
        </p:scale>
        <p:origin x="-154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3022118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30221183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="" xmlns:p14="http://schemas.microsoft.com/office/powerpoint/2010/main" val="2925727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S2-2205333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#151E 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May 16-20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2022,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WG2#151E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May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16-20, 2022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  </a:t>
            </a:r>
            <a:r>
              <a:rPr lang="en-US" altLang="zh-CN" sz="3600" b="1" dirty="0" smtClean="0"/>
              <a:t>FS_</a:t>
            </a:r>
            <a:r>
              <a:rPr lang="en-GB" sz="3600" b="1" dirty="0" smtClean="0"/>
              <a:t>NG_RTC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Yi Jiang (</a:t>
            </a:r>
            <a:r>
              <a:rPr lang="en-GB" altLang="en-US" sz="2000" b="1" dirty="0" err="1" smtClean="0"/>
              <a:t>Rapporteur</a:t>
            </a:r>
            <a:r>
              <a:rPr lang="en-GB" altLang="en-US" sz="2000" b="1" dirty="0" smtClean="0"/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/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b="1" dirty="0" smtClean="0"/>
              <a:t>FS_NG_RTC</a:t>
            </a:r>
            <a:r>
              <a:rPr lang="en-US" altLang="de-DE" b="1" dirty="0" smtClean="0"/>
              <a:t> status at SA2#151</a:t>
            </a:r>
            <a:r>
              <a:rPr lang="en-US" altLang="zh-CN" b="1" dirty="0" smtClean="0"/>
              <a:t>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643195709"/>
              </p:ext>
            </p:extLst>
          </p:nvPr>
        </p:nvGraphicFramePr>
        <p:xfrm>
          <a:off x="179388" y="1299123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%-&gt;55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2022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940066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103284"/>
            <a:ext cx="8554480" cy="42488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30 contributions from 9 companies were submitted and all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Solution updates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KI#1 (IMS Data Channel): 6 of 7 solutions were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KI#2 (</a:t>
            </a:r>
            <a:r>
              <a:rPr lang="en-GB" altLang="zh-CN" sz="1000" dirty="0" smtClean="0"/>
              <a:t>AR Telephony Communication): 2 solutions were all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KI#3 (third party specific user identities): 3 of 4 solutions were updated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KI#4 (SBA for media control): 3 solutions were all updated</a:t>
            </a:r>
            <a:endParaRPr lang="en-US" altLang="zh-CN" sz="10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New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KI#1 (IMS Data Channel): 4 new solutions were proposed and 2 were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KI#3 (third party specific user identities):1 new solution is proposed and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smtClean="0">
                <a:ea typeface="宋体"/>
                <a:cs typeface="Times New Roman"/>
              </a:rPr>
              <a:t>Some interim conclusions on KI#1 is agreed as the working assumption for further evaluation and final conclusion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 new KI is allowed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the solution updates considering the agreed interim conclusion </a:t>
            </a:r>
            <a:r>
              <a:rPr lang="en-US" altLang="zh-CN" sz="1400" dirty="0" smtClean="0"/>
              <a:t>and possible </a:t>
            </a:r>
            <a:r>
              <a:rPr lang="en-US" altLang="zh-CN" sz="1400" dirty="0" smtClean="0"/>
              <a:t>solution merging </a:t>
            </a:r>
            <a:r>
              <a:rPr lang="en-US" altLang="zh-CN" sz="1400" dirty="0" smtClean="0"/>
              <a:t>while </a:t>
            </a:r>
            <a:r>
              <a:rPr lang="en-US" altLang="zh-CN" sz="1400" dirty="0" smtClean="0"/>
              <a:t>new solution is still allowed in </a:t>
            </a:r>
            <a:r>
              <a:rPr lang="en-US" altLang="zh-CN" sz="1400" dirty="0" smtClean="0"/>
              <a:t>SA2#152E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solutions and try to conclude on some </a:t>
            </a:r>
            <a:r>
              <a:rPr lang="en-US" altLang="zh-CN" sz="1400" dirty="0" smtClean="0"/>
              <a:t>KIs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Send the TR to plenary for information</a:t>
            </a:r>
          </a:p>
        </p:txBody>
      </p:sp>
    </p:spTree>
    <p:extLst>
      <p:ext uri="{BB962C8B-B14F-4D97-AF65-F5344CB8AC3E}">
        <p14:creationId xmlns="" xmlns:p14="http://schemas.microsoft.com/office/powerpoint/2010/main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b="1" dirty="0" smtClean="0"/>
              <a:t>FS_NG_RTC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</a:t>
            </a:r>
            <a:r>
              <a:rPr lang="en-US" altLang="de-DE" b="1" dirty="0" smtClean="0"/>
              <a:t> SA#96E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="" xmlns:p14="http://schemas.microsoft.com/office/powerpoint/2010/main" val="2643195709"/>
              </p:ext>
            </p:extLst>
          </p:nvPr>
        </p:nvGraphicFramePr>
        <p:xfrm>
          <a:off x="179388" y="1367219"/>
          <a:ext cx="8810067" cy="82021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smtClean="0"/>
                        <a:t>Work Item Title</a:t>
                      </a:r>
                      <a:endParaRPr lang="en-US" sz="1200" b="1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FS_NG_RTC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architecture for next generation real time communication services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%-&gt;55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2022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940066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346485"/>
            <a:ext cx="8554480" cy="39084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There </a:t>
            </a:r>
            <a:r>
              <a:rPr lang="en-US" altLang="zh-CN" sz="1400" dirty="0" smtClean="0"/>
              <a:t>are 4 KIs and 19 solutions currently captured in the TR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KI#1 (IMS Data Channel): 9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 smtClean="0"/>
              <a:t>KI#2 (</a:t>
            </a:r>
            <a:r>
              <a:rPr lang="en-GB" altLang="zh-CN" sz="1000" dirty="0" smtClean="0"/>
              <a:t>AR Telephony Communication): 2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KI#3 (third party specific user identities): 5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altLang="zh-CN" sz="1000" dirty="0" smtClean="0"/>
              <a:t>KI#4 (SBA for media control): 3 solutions</a:t>
            </a:r>
            <a:endParaRPr lang="en-US" altLang="zh-CN" sz="10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Other WG dependencies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Coordination with SA5 on data channel charging aspect may be </a:t>
            </a:r>
            <a:r>
              <a:rPr lang="en-US" altLang="zh-CN" sz="1400" dirty="0" smtClean="0"/>
              <a:t>required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 smtClean="0"/>
              <a:t>Coordination with SA3 on security aspects of third party specific ID</a:t>
            </a:r>
            <a:endParaRPr lang="en-US" altLang="de-DE" sz="14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 smtClean="0">
                <a:ea typeface="+mn-ea"/>
                <a:cs typeface="+mn-cs"/>
              </a:rPr>
              <a:t>RAN </a:t>
            </a:r>
            <a:r>
              <a:rPr lang="en-US" sz="2000" dirty="0">
                <a:ea typeface="+mn-ea"/>
                <a:cs typeface="+mn-cs"/>
              </a:rPr>
              <a:t>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steps for SA2#152</a:t>
            </a:r>
            <a:r>
              <a:rPr lang="en-US" altLang="zh-CN" sz="2000" dirty="0" smtClean="0"/>
              <a:t>E</a:t>
            </a:r>
            <a:r>
              <a:rPr lang="de-DE" sz="2000" dirty="0" smtClean="0"/>
              <a:t>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Continue the solution updates considering the agreed interim conclusion with possibly merging solutions while new solution is still allowed in SA2#152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Evaluate solutions and try to conclude on </a:t>
            </a:r>
            <a:r>
              <a:rPr lang="en-US" altLang="zh-CN" sz="1400" dirty="0" smtClean="0"/>
              <a:t>KIs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="" xmlns:p14="http://schemas.microsoft.com/office/powerpoint/2010/main" val="15427214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96901" cy="787400"/>
          </a:xfrm>
        </p:spPr>
        <p:txBody>
          <a:bodyPr/>
          <a:lstStyle/>
          <a:p>
            <a:pPr algn="l"/>
            <a:r>
              <a:rPr lang="en-US" altLang="de-DE" b="1" dirty="0"/>
              <a:t> </a:t>
            </a:r>
            <a:r>
              <a:rPr lang="en-US" altLang="de-DE" b="1" dirty="0" smtClean="0"/>
              <a:t>FS_NG_RTC</a:t>
            </a:r>
            <a:r>
              <a:rPr lang="en-US" altLang="zh-CN" b="1" dirty="0" smtClean="0"/>
              <a:t> work plan updates</a:t>
            </a:r>
            <a:endParaRPr lang="de-DE" altLang="de-DE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19244" y="2943870"/>
            <a:ext cx="8705300" cy="3077551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3 TUs for study  were used 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1 TU left for study phase and 2 TUs for normative phase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ClrTx/>
              <a:buBlip>
                <a:blip r:embed="rId3"/>
              </a:buBlip>
            </a:pPr>
            <a:r>
              <a:rPr lang="en-US" altLang="zh-CN" sz="1800" b="1" dirty="0" smtClean="0"/>
              <a:t>The work plan is updated  according to the progress at #151E: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#150E meeting: finalized the KIs (no new KI proposal afterwards) and discuss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#151E meeting: continue the solution discussions including solution updates; start to evaluate solutions if possible; send TR to June Plenary for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 #</a:t>
            </a:r>
            <a:r>
              <a:rPr lang="en-US" altLang="zh-CN" sz="1600" dirty="0" smtClean="0"/>
              <a:t>152E </a:t>
            </a:r>
            <a:r>
              <a:rPr lang="en-US" altLang="zh-CN" sz="1600" dirty="0" smtClean="0"/>
              <a:t>meeting: proposing, updating and merging solutions and try to finalize the evaluation and conclusion; send TR to Sept. Plenary </a:t>
            </a:r>
            <a:r>
              <a:rPr lang="en-US" altLang="zh-CN" sz="1600" dirty="0" smtClean="0"/>
              <a:t>for information and for approval</a:t>
            </a:r>
            <a:r>
              <a:rPr lang="en-US" altLang="zh-CN" sz="1600" dirty="0" smtClean="0"/>
              <a:t>; NG_RTC WID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#153 meeting: start normative work for concluded </a:t>
            </a:r>
            <a:r>
              <a:rPr lang="en-US" altLang="zh-CN" sz="1600" dirty="0" smtClean="0"/>
              <a:t>KIs;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#154 and #155 meeting: complete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The work plan can be further adjusted according to the progress of study</a:t>
            </a:r>
            <a:endParaRPr lang="en-GB" altLang="zh-CN" sz="16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66410" y="1568728"/>
          <a:ext cx="8417668" cy="1106380"/>
        </p:xfrm>
        <a:graphic>
          <a:graphicData uri="http://schemas.openxmlformats.org/drawingml/2006/table">
            <a:tbl>
              <a:tblPr/>
              <a:tblGrid>
                <a:gridCol w="965009"/>
                <a:gridCol w="1011515"/>
                <a:gridCol w="895249"/>
                <a:gridCol w="709223"/>
                <a:gridCol w="614866"/>
                <a:gridCol w="594302"/>
                <a:gridCol w="604584"/>
                <a:gridCol w="604584"/>
                <a:gridCol w="604584"/>
                <a:gridCol w="604584"/>
                <a:gridCol w="604584"/>
                <a:gridCol w="604584"/>
              </a:tblGrid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Apr,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May,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Aug,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Oct,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Nov, 22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Jan,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Feb, 23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1">
                        <a:latin typeface="等线"/>
                      </a:endParaRPr>
                    </a:p>
                  </a:txBody>
                  <a:tcPr marL="4210" marR="4210" marT="421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149E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150E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151E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152E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</a:t>
                      </a:r>
                      <a:r>
                        <a:rPr lang="en-US" altLang="zh-CN" sz="1000" b="1" dirty="0" smtClean="0">
                          <a:latin typeface="等线"/>
                        </a:rPr>
                        <a:t>153E</a:t>
                      </a:r>
                      <a:endParaRPr lang="en-US" altLang="zh-CN" sz="1000" b="1" dirty="0">
                        <a:latin typeface="等线"/>
                      </a:endParaRP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 dirty="0">
                          <a:latin typeface="等线"/>
                        </a:rPr>
                        <a:t>#154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sz="1000" b="1">
                          <a:latin typeface="等线"/>
                        </a:rPr>
                        <a:t>#154AH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en-US" altLang="zh-CN" sz="1000" b="1">
                          <a:latin typeface="等线"/>
                        </a:rPr>
                        <a:t>#155</a:t>
                      </a:r>
                    </a:p>
                  </a:txBody>
                  <a:tcPr marL="4210" marR="4210" marT="421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SID/WID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Study Phase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Normative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>
                          <a:latin typeface="等线"/>
                        </a:rPr>
                        <a:t>Total TU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1">
                          <a:latin typeface="等线"/>
                        </a:rPr>
                        <a:t>　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2F3"/>
                    </a:solidFill>
                  </a:tcPr>
                </a:tc>
              </a:tr>
              <a:tr h="27659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>
                          <a:latin typeface="等线"/>
                        </a:rPr>
                        <a:t>FS_NG_RTC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/>
                        </a:rPr>
                        <a:t>4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solidFill>
                            <a:schemeClr val="tx1"/>
                          </a:solidFill>
                          <a:latin typeface="等线"/>
                        </a:rPr>
                        <a:t>2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dirty="0">
                          <a:latin typeface="等线"/>
                        </a:rPr>
                        <a:t>6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1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dirty="0">
                          <a:latin typeface="等线"/>
                        </a:rPr>
                        <a:t>0.5</a:t>
                      </a:r>
                    </a:p>
                  </a:txBody>
                  <a:tcPr marL="4210" marR="4210" marT="421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33969</TotalTime>
  <Words>561</Words>
  <Application>Microsoft Office PowerPoint</Application>
  <PresentationFormat>全屏显示(4:3)</PresentationFormat>
  <Paragraphs>111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   FS_NG_RTC Status Report</vt:lpstr>
      <vt:lpstr>FS_NG_RTC status at SA2#151E</vt:lpstr>
      <vt:lpstr>FS_NG_RTC status at SA#96E</vt:lpstr>
      <vt:lpstr> FS_NG_RTC work plan updates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YJ</cp:lastModifiedBy>
  <cp:revision>1431</cp:revision>
  <dcterms:created xsi:type="dcterms:W3CDTF">2008-08-30T09:32:10Z</dcterms:created>
  <dcterms:modified xsi:type="dcterms:W3CDTF">2022-05-23T13:35:19Z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