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3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 varScale="1">
        <p:scale>
          <a:sx n="64" d="100"/>
          <a:sy n="64" d="100"/>
        </p:scale>
        <p:origin x="153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5/22/2022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5/22/2022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15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6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</a:t>
            </a:r>
            <a:r>
              <a:rPr lang="de-DE" altLang="ko-KR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</a:t>
            </a:r>
            <a:r>
              <a:rPr lang="de-DE" sz="1200" b="1" kern="1200" dirty="0" smtClean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9236" y="334106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</a:t>
            </a:r>
            <a:r>
              <a:rPr lang="en-US" altLang="zh-CN" sz="1400" b="1" dirty="0" smtClean="0">
                <a:effectLst/>
              </a:rPr>
              <a:t>5331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</a:t>
            </a:r>
            <a:r>
              <a:rPr lang="en-US" altLang="zh-CN" sz="1200" dirty="0" smtClean="0">
                <a:solidFill>
                  <a:schemeClr val="bg1"/>
                </a:solidFill>
              </a:rPr>
              <a:t>51</a:t>
            </a:r>
            <a:r>
              <a:rPr lang="en-GB" altLang="de-DE" sz="1200" dirty="0" smtClean="0">
                <a:solidFill>
                  <a:schemeClr val="bg1"/>
                </a:solidFill>
              </a:rPr>
              <a:t>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Electronic meeting,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16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GB" altLang="de-DE" sz="1200" baseline="0" dirty="0">
                <a:solidFill>
                  <a:schemeClr val="bg1"/>
                </a:solidFill>
              </a:rPr>
              <a:t>–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20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zh-CN" sz="1200" baseline="0" dirty="0" smtClean="0">
                <a:solidFill>
                  <a:schemeClr val="bg1"/>
                </a:solidFill>
              </a:rPr>
              <a:t>May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</a:t>
            </a:r>
            <a:r>
              <a:rPr lang="en-GB" altLang="de-DE" sz="1200" baseline="0" dirty="0">
                <a:solidFill>
                  <a:schemeClr val="bg1"/>
                </a:solidFill>
              </a:rPr>
              <a:t>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FS_AMP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zh-CN" sz="1800" dirty="0" smtClean="0"/>
              <a:t>Zhuoyi Chen</a:t>
            </a: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 smtClean="0">
                <a:latin typeface="Arial" panose="020B0604020202020204" pitchFamily="34" charset="0"/>
              </a:rPr>
              <a:t>China Telecom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SA2#151E </a:t>
            </a:r>
            <a:r>
              <a:rPr lang="en-US" altLang="de-DE" sz="2800" b="1" dirty="0"/>
              <a:t>(</a:t>
            </a:r>
            <a:r>
              <a:rPr lang="en-US" altLang="de-DE" sz="2800" b="1" dirty="0" smtClean="0"/>
              <a:t>1/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7"/>
            <a:ext cx="8695692" cy="439772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TR </a:t>
            </a:r>
            <a:r>
              <a:rPr lang="en-US" altLang="de-DE" sz="1400" kern="0" dirty="0"/>
              <a:t>23.700-89 </a:t>
            </a:r>
            <a:r>
              <a:rPr lang="en-US" altLang="de-DE" sz="1400" kern="0" dirty="0" smtClean="0"/>
              <a:t>v0.2.0 </a:t>
            </a:r>
            <a:r>
              <a:rPr lang="en-US" altLang="de-DE" sz="1400" kern="0" dirty="0"/>
              <a:t>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 smtClean="0"/>
              <a:t>Total </a:t>
            </a:r>
            <a:r>
              <a:rPr lang="en-US" altLang="de-DE" sz="1400" kern="0" dirty="0"/>
              <a:t>TUs requested for Study Phase is </a:t>
            </a:r>
            <a:r>
              <a:rPr lang="en-US" altLang="de-DE" sz="1400" kern="0" dirty="0" smtClean="0">
                <a:solidFill>
                  <a:srgbClr val="FF0000"/>
                </a:solidFill>
              </a:rPr>
              <a:t>1.5</a:t>
            </a:r>
            <a:r>
              <a:rPr lang="en-US" altLang="de-DE" sz="1400" kern="0" dirty="0" smtClean="0"/>
              <a:t> </a:t>
            </a:r>
            <a:r>
              <a:rPr lang="en-US" altLang="de-DE" sz="1400" kern="0" dirty="0"/>
              <a:t>TUs, and </a:t>
            </a:r>
            <a:r>
              <a:rPr lang="en-US" altLang="de-DE" sz="1400" kern="0" dirty="0" smtClean="0">
                <a:solidFill>
                  <a:srgbClr val="FF0000"/>
                </a:solidFill>
              </a:rPr>
              <a:t>0.5</a:t>
            </a:r>
            <a:r>
              <a:rPr lang="en-US" altLang="de-DE" sz="1400" kern="0" dirty="0" smtClean="0"/>
              <a:t> TU is </a:t>
            </a:r>
            <a:r>
              <a:rPr lang="en-US" altLang="de-DE" sz="1400" kern="0" dirty="0"/>
              <a:t>remaining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 smtClean="0"/>
              <a:t>1 KI and 10 Solutions </a:t>
            </a:r>
            <a:r>
              <a:rPr lang="en-US" altLang="de-DE" sz="1400" dirty="0" smtClean="0"/>
              <a:t>are</a:t>
            </a:r>
            <a:r>
              <a:rPr lang="hu-HU" altLang="de-DE" sz="1400" dirty="0" smtClean="0"/>
              <a:t> </a:t>
            </a:r>
            <a:r>
              <a:rPr lang="hu-HU" altLang="de-DE" sz="1400" dirty="0"/>
              <a:t>documented</a:t>
            </a:r>
            <a:r>
              <a:rPr lang="en-US" altLang="de-DE" sz="140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de-DE" sz="1800" dirty="0" smtClean="0"/>
              <a:t>NO TU is allocated for FS_AMP at SA2#151E. </a:t>
            </a:r>
            <a:r>
              <a:rPr lang="en-US" altLang="de-DE" sz="1800" dirty="0"/>
              <a:t>N</a:t>
            </a:r>
            <a:r>
              <a:rPr lang="en-US" altLang="de-DE" sz="1800" dirty="0" smtClean="0"/>
              <a:t>o update for TR23.700-89 v0.2.0 since SA2#150E.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800" b="1" kern="0" dirty="0"/>
              <a:t>Next Steps</a:t>
            </a:r>
            <a:r>
              <a:rPr lang="en-US" altLang="zh-CN" sz="1800" kern="0" dirty="0"/>
              <a:t>:  Resolve ENs in solution(s), evaluate solutions and capture conclusion.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8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  <a:endParaRPr lang="de-DE" altLang="zh-CN" sz="18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 RAN impacts or dependencies are identified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73750660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 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SA2#151E (2/</a:t>
            </a:r>
            <a:r>
              <a:rPr lang="en-US" altLang="de-DE" sz="2800" b="1" dirty="0"/>
              <a:t>2</a:t>
            </a:r>
            <a:r>
              <a:rPr lang="en-US" altLang="de-DE" sz="2800" b="1" dirty="0" smtClean="0"/>
              <a:t>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</a:t>
            </a:r>
            <a:r>
              <a:rPr lang="de-DE" sz="1600" b="1" dirty="0" smtClean="0"/>
              <a:t>SA2#152E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Remove EN. </a:t>
            </a:r>
            <a:r>
              <a:rPr lang="en-US" altLang="zh-CN" sz="1200" dirty="0" smtClean="0"/>
              <a:t>E</a:t>
            </a:r>
            <a:r>
              <a:rPr lang="en-US" sz="1200" dirty="0" smtClean="0"/>
              <a:t>valuate solutions and reach conclusion.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Normative WID submission.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sz="1200" dirty="0" smtClean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 smtClean="0"/>
              <a:t>Overall Plan</a:t>
            </a:r>
            <a:r>
              <a:rPr lang="en-US" altLang="zh-CN" sz="1600" dirty="0" smtClean="0"/>
              <a:t>: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200" dirty="0"/>
          </a:p>
          <a:p>
            <a:pPr lvl="1">
              <a:lnSpc>
                <a:spcPct val="110000"/>
              </a:lnSpc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SA2#149-E,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0.5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TU assigned, TR Skeleton, TR Scope, Architectural Assumption, Key Issues, allow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solutions.  </a:t>
            </a: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SA2#150-E,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0.5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TU assigned,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no new Key Issue could be allowed and the last 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e-meeting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for new solution(s).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SA2#151-E</a:t>
            </a:r>
            <a:r>
              <a:rPr lang="en-US" sz="1200" dirty="0">
                <a:solidFill>
                  <a:schemeClr val="bg1">
                    <a:lumMod val="85000"/>
                  </a:schemeClr>
                </a:solidFill>
              </a:rPr>
              <a:t>, 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no TU 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</a:rPr>
              <a:t>assigned</a:t>
            </a:r>
            <a:r>
              <a:rPr lang="en-US" sz="1200" dirty="0" smtClean="0">
                <a:solidFill>
                  <a:schemeClr val="bg1">
                    <a:lumMod val="85000"/>
                  </a:schemeClr>
                </a:solidFill>
              </a:rPr>
              <a:t>. </a:t>
            </a:r>
            <a:endParaRPr lang="en-US" sz="1200" dirty="0">
              <a:solidFill>
                <a:schemeClr val="bg1">
                  <a:lumMod val="85000"/>
                </a:schemeClr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SA2#152-E, </a:t>
            </a:r>
            <a:r>
              <a:rPr lang="en-US" sz="1200" dirty="0" smtClean="0"/>
              <a:t>0.5 </a:t>
            </a:r>
            <a:r>
              <a:rPr lang="en-US" sz="1200" dirty="0"/>
              <a:t>TU assigned, </a:t>
            </a:r>
            <a:r>
              <a:rPr lang="en-US" sz="1200" dirty="0" smtClean="0"/>
              <a:t>for solution clean-up, </a:t>
            </a:r>
            <a:r>
              <a:rPr lang="en-US" sz="1200" dirty="0"/>
              <a:t>evaluation and </a:t>
            </a:r>
            <a:r>
              <a:rPr lang="en-US" sz="1200" dirty="0" smtClean="0"/>
              <a:t>conclusion. </a:t>
            </a:r>
            <a:r>
              <a:rPr lang="en-US" sz="1200" dirty="0"/>
              <a:t>N</a:t>
            </a:r>
            <a:r>
              <a:rPr lang="en-US" sz="1200" dirty="0" smtClean="0"/>
              <a:t>ormative </a:t>
            </a:r>
            <a:r>
              <a:rPr lang="en-US" sz="1200" dirty="0"/>
              <a:t>WID creation</a:t>
            </a:r>
            <a:r>
              <a:rPr lang="en-US" sz="1200" dirty="0" smtClean="0"/>
              <a:t>. Submit TR23.700-89 to SA#97E.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Conclusion may not be reached at SA2#152-E due to unsolved Editor’s Note of some solutions.</a:t>
            </a: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069" y="2835243"/>
            <a:ext cx="7814414" cy="82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FS_AMP </a:t>
            </a:r>
            <a:r>
              <a:rPr lang="en-US" altLang="de-DE" sz="2800" b="1" dirty="0"/>
              <a:t>status </a:t>
            </a:r>
            <a:r>
              <a:rPr lang="en-US" altLang="de-DE" sz="2800" b="1" dirty="0" smtClean="0"/>
              <a:t>at SA#96E 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TR23.700-89 </a:t>
            </a:r>
            <a:r>
              <a:rPr lang="en-US" altLang="de-DE" sz="1200" dirty="0"/>
              <a:t>skeleton , scope, Architecture Assumptions are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1 KI </a:t>
            </a:r>
            <a:r>
              <a:rPr lang="en-US" altLang="zh-CN" sz="1200" kern="0" dirty="0"/>
              <a:t>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10 Solutions </a:t>
            </a:r>
            <a:r>
              <a:rPr lang="en-US" altLang="de-DE" sz="1200" kern="0" dirty="0"/>
              <a:t>agreed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</a:t>
            </a:r>
            <a:r>
              <a:rPr lang="en-US" altLang="zh-CN" sz="1600" b="1" dirty="0" smtClean="0"/>
              <a:t>dependencies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 RAN </a:t>
            </a:r>
            <a:r>
              <a:rPr lang="en-US" altLang="zh-CN" sz="1200" dirty="0"/>
              <a:t>impacts or dependencies </a:t>
            </a:r>
            <a:r>
              <a:rPr lang="en-US" altLang="zh-CN" sz="1200" dirty="0" smtClean="0"/>
              <a:t>are identified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>
                <a:cs typeface="Arial" panose="020B0604020202020204" pitchFamily="34" charset="0"/>
              </a:rPr>
              <a:t>Next </a:t>
            </a:r>
            <a:r>
              <a:rPr lang="de-DE" altLang="zh-CN" sz="1600" b="1" dirty="0" smtClean="0">
                <a:cs typeface="Arial" panose="020B0604020202020204" pitchFamily="34" charset="0"/>
              </a:rPr>
              <a:t>steps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kern="0" dirty="0" smtClean="0"/>
              <a:t>SA2#152E (0.5 TU): </a:t>
            </a:r>
            <a:r>
              <a:rPr lang="en-US" altLang="zh-CN" sz="1200" dirty="0" smtClean="0"/>
              <a:t>for </a:t>
            </a:r>
            <a:r>
              <a:rPr lang="en-US" altLang="zh-CN" sz="1200" dirty="0"/>
              <a:t>solution clean-up, evaluation and conclusion</a:t>
            </a:r>
            <a:r>
              <a:rPr lang="en-US" altLang="zh-CN" sz="1200" dirty="0" smtClean="0"/>
              <a:t>. </a:t>
            </a:r>
            <a:r>
              <a:rPr lang="en-US" altLang="zh-CN" sz="1200" dirty="0"/>
              <a:t>Normative WID creation</a:t>
            </a:r>
            <a:r>
              <a:rPr lang="en-US" altLang="zh-CN" sz="1200" dirty="0" smtClean="0"/>
              <a:t>. </a:t>
            </a:r>
            <a:r>
              <a:rPr lang="en-US" altLang="zh-CN" sz="1200" dirty="0"/>
              <a:t>TR23.700-89 </a:t>
            </a:r>
            <a:r>
              <a:rPr lang="en-US" altLang="zh-CN" sz="1200" dirty="0" smtClean="0"/>
              <a:t>ready to SA#97E for approval. 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200" b="1" dirty="0"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5974342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FS_AMP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5G AM Policy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35%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SP-211642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23270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09cef1fd-e61b-4dbf-b745-21988b13f978"/>
    <ds:schemaRef ds:uri="dcc30912-d230-4cc2-b11f-bb5ca2a6b6f5"/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47824</TotalTime>
  <Words>323</Words>
  <Application>Microsoft Office PowerPoint</Application>
  <PresentationFormat>全屏显示(4:3)</PresentationFormat>
  <Paragraphs>69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FS_AMP Status Report</vt:lpstr>
      <vt:lpstr>FS_AMP status after SA2#151E (1/2)</vt:lpstr>
      <vt:lpstr>FS_AMP status after SA2#151E (2/2)</vt:lpstr>
      <vt:lpstr>FS_AMP status at SA#96E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zhuoyi</cp:lastModifiedBy>
  <cp:revision>1873</cp:revision>
  <dcterms:created xsi:type="dcterms:W3CDTF">2008-08-30T09:32:10Z</dcterms:created>
  <dcterms:modified xsi:type="dcterms:W3CDTF">2022-05-22T09:05:06Z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