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88" d="100"/>
          <a:sy n="88" d="100"/>
        </p:scale>
        <p:origin x="14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151E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16 - 20 May,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S2-2205322 </a:t>
            </a:r>
          </a:p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	</a:t>
            </a:r>
            <a:r>
              <a:rPr lang="sv-SE" altLang="en-US" sz="1200" b="1" i="1" dirty="0" smtClean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1965616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FS_GMEC Status Report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127824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&lt;Qianghua Zhu&gt;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US" altLang="zh-CN" dirty="0"/>
              <a:t>Primary Rapporteur</a:t>
            </a:r>
            <a:r>
              <a:rPr lang="en-GB" altLang="en-US" dirty="0" smtClean="0"/>
              <a:t>, Huawei&gt;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de-DE" altLang="zh-CN" dirty="0"/>
              <a:t>Sang-Jun Moon</a:t>
            </a:r>
            <a:r>
              <a:rPr lang="en-GB" altLang="en-US" dirty="0" smtClean="0"/>
              <a:t>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 smtClean="0"/>
              <a:t>, Samsung&gt;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</a:t>
            </a:r>
            <a:r>
              <a:rPr lang="en-US" altLang="zh-CN" b="1" dirty="0" smtClean="0"/>
              <a:t>GMEC</a:t>
            </a:r>
            <a:r>
              <a:rPr lang="en-US" altLang="de-DE" b="1" dirty="0" smtClean="0"/>
              <a:t> </a:t>
            </a:r>
            <a:r>
              <a:rPr lang="en-US" altLang="zh-CN" b="1" dirty="0" smtClean="0"/>
              <a:t>S</a:t>
            </a:r>
            <a:r>
              <a:rPr lang="en-US" altLang="de-DE" b="1" dirty="0" smtClean="0"/>
              <a:t>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SA2#151E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pPr lvl="1"/>
            <a:r>
              <a:rPr lang="en-US" altLang="zh-CN" sz="1200" dirty="0" smtClean="0"/>
              <a:t>FS_GMEC TR 23.700-74 </a:t>
            </a:r>
            <a:r>
              <a:rPr lang="en-US" altLang="zh-CN" sz="1200" dirty="0" smtClean="0"/>
              <a:t>v0.3.0 </a:t>
            </a:r>
            <a:r>
              <a:rPr lang="en-US" altLang="zh-CN" sz="1200" dirty="0" smtClean="0"/>
              <a:t>will be available after </a:t>
            </a:r>
            <a:r>
              <a:rPr lang="de-DE" altLang="de-DE" sz="1200" dirty="0" smtClean="0"/>
              <a:t>SA2#151E </a:t>
            </a:r>
            <a:r>
              <a:rPr lang="de-DE" altLang="de-DE" sz="1200" dirty="0" smtClean="0"/>
              <a:t>meeting</a:t>
            </a:r>
            <a:r>
              <a:rPr lang="en-US" altLang="de-DE" sz="1200" dirty="0" smtClean="0"/>
              <a:t>, this includes TR skeleton, </a:t>
            </a:r>
            <a:r>
              <a:rPr lang="en-US" altLang="de-DE" sz="1200" dirty="0"/>
              <a:t>TR scope, Architecture Assumptions </a:t>
            </a:r>
            <a:r>
              <a:rPr lang="en-US" altLang="de-DE" sz="1200" dirty="0" smtClean="0"/>
              <a:t>and Requirements, definitions of terms and abbreviations, 5 key issues, </a:t>
            </a:r>
            <a:r>
              <a:rPr lang="en-US" altLang="de-DE" sz="1200" dirty="0" smtClean="0"/>
              <a:t>22 solutions, initial evaluation for KI#1, #2, #5.</a:t>
            </a:r>
            <a:endParaRPr lang="de-DE" altLang="de-DE" sz="1200" dirty="0" smtClean="0"/>
          </a:p>
          <a:p>
            <a:pPr lvl="1"/>
            <a:r>
              <a:rPr lang="de-DE" altLang="en-US" sz="1200" dirty="0" smtClean="0"/>
              <a:t>Total TUs requested for FS_GMEC is 5.75 TUs, of which </a:t>
            </a:r>
            <a:r>
              <a:rPr lang="de-DE" altLang="en-US" sz="1200" dirty="0" smtClean="0"/>
              <a:t>3 </a:t>
            </a:r>
            <a:r>
              <a:rPr lang="de-DE" altLang="en-US" sz="1200" dirty="0" smtClean="0"/>
              <a:t>TU has been used </a:t>
            </a:r>
            <a:r>
              <a:rPr lang="en-US" altLang="zh-CN" sz="1200" dirty="0" smtClean="0"/>
              <a:t>after </a:t>
            </a:r>
            <a:r>
              <a:rPr lang="de-DE" altLang="de-DE" sz="1200" dirty="0" smtClean="0"/>
              <a:t>SA2#151E </a:t>
            </a:r>
            <a:r>
              <a:rPr lang="de-DE" altLang="de-DE" sz="1200" dirty="0" smtClean="0"/>
              <a:t>meeting, and </a:t>
            </a:r>
            <a:r>
              <a:rPr lang="de-DE" altLang="de-DE" sz="1200" dirty="0" smtClean="0"/>
              <a:t>2.75 </a:t>
            </a:r>
            <a:r>
              <a:rPr lang="de-DE" altLang="de-DE" sz="1200" dirty="0" smtClean="0"/>
              <a:t>TUs are left</a:t>
            </a:r>
            <a:endParaRPr lang="en-US" altLang="en-US" sz="1200" dirty="0" smtClean="0"/>
          </a:p>
          <a:p>
            <a:r>
              <a:rPr lang="en-US" altLang="en-US" sz="1600" dirty="0" smtClean="0"/>
              <a:t>Updates at </a:t>
            </a:r>
            <a:r>
              <a:rPr lang="en-US" altLang="en-US" sz="1600" dirty="0" smtClean="0"/>
              <a:t>SA2#150E &amp; 151E</a:t>
            </a:r>
            <a:endParaRPr lang="en-US" altLang="en-US" sz="1600" dirty="0" smtClean="0"/>
          </a:p>
          <a:p>
            <a:pPr lvl="1"/>
            <a:r>
              <a:rPr lang="en-US" altLang="en-US" sz="1200" dirty="0"/>
              <a:t>40 </a:t>
            </a:r>
            <a:r>
              <a:rPr lang="en-US" altLang="zh-CN" sz="1200" dirty="0"/>
              <a:t>PCRs are agreed in total</a:t>
            </a:r>
          </a:p>
          <a:p>
            <a:pPr lvl="1"/>
            <a:r>
              <a:rPr lang="en-US" altLang="zh-CN" sz="1200" dirty="0"/>
              <a:t>1 PCR agreed for </a:t>
            </a:r>
            <a:r>
              <a:rPr lang="en-US" altLang="de-DE" sz="1200" dirty="0"/>
              <a:t>Architecture Assumptions and Requirements</a:t>
            </a:r>
          </a:p>
          <a:p>
            <a:pPr lvl="1"/>
            <a:r>
              <a:rPr lang="en-US" altLang="zh-CN" sz="1200" dirty="0"/>
              <a:t>1 PCR agreed for </a:t>
            </a:r>
            <a:r>
              <a:rPr lang="en-US" altLang="de-DE" sz="1200" dirty="0"/>
              <a:t>initial evaluation for KI#1, #2, #5</a:t>
            </a:r>
          </a:p>
          <a:p>
            <a:pPr lvl="1"/>
            <a:r>
              <a:rPr lang="en-US" altLang="zh-CN" sz="1200" dirty="0"/>
              <a:t>7 PCRs for new solution and 6 PCRs for solution update are agreed for Key Issue #1: Enhance group attribute management</a:t>
            </a:r>
          </a:p>
          <a:p>
            <a:pPr lvl="1"/>
            <a:r>
              <a:rPr lang="en-US" altLang="zh-CN" sz="1200" dirty="0"/>
              <a:t>2 PCRs for new solution and 3 PCRs for solution update are agreed for Key Issue #2: Enhance group status event reporting</a:t>
            </a:r>
          </a:p>
          <a:p>
            <a:pPr lvl="1"/>
            <a:r>
              <a:rPr lang="en-US" altLang="zh-CN" sz="1200" dirty="0"/>
              <a:t>1 PCR for new solution and 2 PCRs for solution update are agreed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200" dirty="0"/>
              <a:t>2 PCRs for key issue update, 3 PCRs for new solution and 8 PCRs for solution update are agreed for Key Issue #4: Multiple SMFs for VN group communication</a:t>
            </a:r>
          </a:p>
          <a:p>
            <a:pPr lvl="1"/>
            <a:r>
              <a:rPr lang="en-US" altLang="zh-CN" sz="1200" dirty="0"/>
              <a:t>1 PCR for new solution and 4 PCRs for solution update are agreed for Key Issue #5: Allowing UE to simultaneously send data to different groups with different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policy</a:t>
            </a:r>
            <a:endParaRPr lang="en-US" altLang="en-US" sz="1200" dirty="0"/>
          </a:p>
          <a:p>
            <a:pPr lvl="1"/>
            <a:endParaRPr lang="en-US" altLang="en-US" sz="1200" dirty="0" smtClean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9404134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FS_GMEC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</a:t>
            </a:r>
            <a:r>
              <a:rPr lang="de-DE" altLang="de-DE" sz="1400" kern="0" dirty="0" smtClean="0"/>
              <a:t>SA#95:</a:t>
            </a:r>
          </a:p>
          <a:p>
            <a:pPr lvl="1"/>
            <a:r>
              <a:rPr lang="en-US" altLang="de-DE" sz="1200" dirty="0" smtClean="0"/>
              <a:t>Agree: 1 PCR for Architecture </a:t>
            </a:r>
            <a:r>
              <a:rPr lang="en-US" altLang="de-DE" sz="1200" dirty="0"/>
              <a:t>Requirements </a:t>
            </a:r>
            <a:r>
              <a:rPr lang="en-US" altLang="de-DE" sz="1200" dirty="0" smtClean="0"/>
              <a:t>update, </a:t>
            </a:r>
            <a:r>
              <a:rPr lang="en-US" altLang="zh-CN" sz="1200" dirty="0"/>
              <a:t>1 PCR agreed for </a:t>
            </a:r>
            <a:r>
              <a:rPr lang="en-US" altLang="zh-CN" sz="1200" dirty="0" smtClean="0"/>
              <a:t>KI#1/#2/#5 </a:t>
            </a:r>
            <a:r>
              <a:rPr lang="en-US" altLang="de-DE" sz="1200" dirty="0" smtClean="0"/>
              <a:t>initial evaluation, 2</a:t>
            </a:r>
            <a:r>
              <a:rPr lang="en-US" altLang="de-DE" sz="1200" dirty="0" smtClean="0"/>
              <a:t> PCRs </a:t>
            </a:r>
            <a:r>
              <a:rPr lang="en-US" altLang="de-DE" sz="1200" dirty="0" smtClean="0"/>
              <a:t>for key issue </a:t>
            </a:r>
            <a:r>
              <a:rPr lang="en-US" altLang="zh-CN" sz="1200" dirty="0" smtClean="0"/>
              <a:t>#4 </a:t>
            </a:r>
            <a:r>
              <a:rPr lang="en-US" altLang="de-DE" sz="1200" dirty="0" smtClean="0"/>
              <a:t>update</a:t>
            </a:r>
            <a:r>
              <a:rPr lang="en-US" altLang="de-DE" sz="1200" dirty="0" smtClean="0"/>
              <a:t>, </a:t>
            </a:r>
            <a:r>
              <a:rPr lang="en-US" altLang="de-DE" sz="1200" dirty="0" smtClean="0"/>
              <a:t>14 </a:t>
            </a:r>
            <a:r>
              <a:rPr lang="en-US" altLang="de-DE" sz="1200" dirty="0" smtClean="0"/>
              <a:t>PCRs for new solution, </a:t>
            </a:r>
            <a:r>
              <a:rPr lang="en-US" altLang="de-DE" sz="1200" dirty="0" smtClean="0"/>
              <a:t>23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PCRs for </a:t>
            </a:r>
            <a:r>
              <a:rPr lang="en-US" altLang="de-DE" sz="1200" dirty="0" smtClean="0"/>
              <a:t>solution update</a:t>
            </a:r>
            <a:endParaRPr lang="de-DE" altLang="de-DE" sz="1200" dirty="0"/>
          </a:p>
          <a:p>
            <a:r>
              <a:rPr lang="en-US" altLang="en-US" sz="1400" dirty="0" smtClean="0"/>
              <a:t>RAN/CT </a:t>
            </a:r>
            <a:r>
              <a:rPr lang="en-US" altLang="en-US" sz="1400" dirty="0"/>
              <a:t>impacts and </a:t>
            </a:r>
            <a:r>
              <a:rPr lang="en-US" altLang="en-US" sz="1400" dirty="0" smtClean="0"/>
              <a:t>dependencies</a:t>
            </a:r>
          </a:p>
          <a:p>
            <a:pPr lvl="1"/>
            <a:r>
              <a:rPr lang="en-US" altLang="en-US" sz="1200" dirty="0" smtClean="0"/>
              <a:t>Solutions on key issue #3 may have potential impacts on RAN</a:t>
            </a:r>
            <a:endParaRPr lang="en-US" altLang="en-US" sz="1200" dirty="0"/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 smtClean="0"/>
              <a:t>no</a:t>
            </a:r>
            <a:endParaRPr lang="en-US" altLang="en-US" sz="1200" dirty="0"/>
          </a:p>
          <a:p>
            <a:r>
              <a:rPr lang="en-US" altLang="en-US" sz="1400" dirty="0" smtClean="0"/>
              <a:t>Outstanding </a:t>
            </a:r>
            <a:r>
              <a:rPr lang="en-US" altLang="en-US" sz="1400" dirty="0"/>
              <a:t>Issue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 smtClean="0"/>
              <a:t>Next Steps: </a:t>
            </a:r>
          </a:p>
          <a:p>
            <a:pPr lvl="1"/>
            <a:r>
              <a:rPr lang="en-US" altLang="en-US" sz="1200" dirty="0"/>
              <a:t>SA2#152-E, 1 TU assigned: (solution updates, finial evaluations and conclusions, send TR for approval, WID approval)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0682867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3101499"/>
            <a:ext cx="10515600" cy="2828786"/>
          </a:xfrm>
        </p:spPr>
        <p:txBody>
          <a:bodyPr/>
          <a:lstStyle/>
          <a:p>
            <a:r>
              <a:rPr lang="en-US" altLang="zh-CN" sz="1600" dirty="0"/>
              <a:t>SA2#149-E,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TR skeleton, </a:t>
            </a:r>
            <a:r>
              <a:rPr lang="en-US" altLang="zh-CN" sz="1600" dirty="0" smtClean="0"/>
              <a:t>TR scope</a:t>
            </a:r>
            <a:r>
              <a:rPr lang="en-US" altLang="zh-CN" sz="1600" dirty="0"/>
              <a:t>, assumptions, </a:t>
            </a:r>
            <a:r>
              <a:rPr lang="en-US" altLang="zh-CN" sz="1600" dirty="0" smtClean="0"/>
              <a:t>terms, key issues, </a:t>
            </a:r>
            <a:r>
              <a:rPr lang="en-US" altLang="zh-CN" sz="1600" dirty="0"/>
              <a:t>some </a:t>
            </a:r>
            <a:r>
              <a:rPr lang="en-US" altLang="zh-CN" sz="1600" dirty="0" smtClean="0"/>
              <a:t>solutions)</a:t>
            </a:r>
            <a:endParaRPr lang="zh-CN" altLang="zh-CN" sz="1600" dirty="0"/>
          </a:p>
          <a:p>
            <a:r>
              <a:rPr lang="en-US" altLang="zh-CN" sz="1600" dirty="0"/>
              <a:t>SA2#150-E, 1 TU </a:t>
            </a:r>
            <a:r>
              <a:rPr lang="en-US" altLang="zh-CN" sz="1600" dirty="0" smtClean="0"/>
              <a:t>assigned: (key </a:t>
            </a:r>
            <a:r>
              <a:rPr lang="en-US" altLang="zh-CN" sz="1600" dirty="0"/>
              <a:t>issue </a:t>
            </a:r>
            <a:r>
              <a:rPr lang="en-US" altLang="zh-CN" sz="1600" dirty="0" smtClean="0"/>
              <a:t>updates, solutions,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KIs)</a:t>
            </a:r>
            <a:endParaRPr lang="zh-CN" altLang="zh-CN" sz="1600" dirty="0"/>
          </a:p>
          <a:p>
            <a:r>
              <a:rPr lang="en-US" altLang="zh-CN" sz="1600" dirty="0"/>
              <a:t>SA2#151-E</a:t>
            </a:r>
            <a:r>
              <a:rPr lang="en-US" altLang="zh-CN" sz="1600" dirty="0" smtClean="0"/>
              <a:t>, 1 </a:t>
            </a:r>
            <a:r>
              <a:rPr lang="en-US" altLang="zh-CN" sz="1600" dirty="0"/>
              <a:t>TU </a:t>
            </a:r>
            <a:r>
              <a:rPr lang="en-US" altLang="zh-CN" sz="1600" dirty="0" smtClean="0"/>
              <a:t>assigned: (solution </a:t>
            </a:r>
            <a:r>
              <a:rPr lang="en-US" altLang="zh-CN" sz="1600" dirty="0"/>
              <a:t>updates, </a:t>
            </a:r>
            <a:r>
              <a:rPr lang="en-US" altLang="zh-CN" sz="1600" dirty="0" smtClean="0"/>
              <a:t> initial evaluations and conclusions,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solution)</a:t>
            </a:r>
            <a:endParaRPr lang="zh-CN" altLang="zh-CN" sz="1600" dirty="0"/>
          </a:p>
          <a:p>
            <a:r>
              <a:rPr lang="en-US" altLang="zh-CN" sz="1600" dirty="0"/>
              <a:t>SA2#152-E,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solution updates, finial evaluations and conclusions,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send TR for approval, WID approval</a:t>
            </a:r>
            <a:r>
              <a:rPr lang="en-US" altLang="zh-CN" sz="1600" dirty="0" smtClean="0"/>
              <a:t>)</a:t>
            </a:r>
            <a:endParaRPr lang="zh-CN" altLang="zh-CN" sz="1600" dirty="0"/>
          </a:p>
          <a:p>
            <a:r>
              <a:rPr lang="en-US" altLang="zh-CN" sz="1600" dirty="0" smtClean="0"/>
              <a:t>SA2#153-E,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SA2#154-E, 0.5 TU assigned: (</a:t>
            </a:r>
            <a:r>
              <a:rPr lang="en-US" altLang="zh-CN" sz="1600" dirty="0"/>
              <a:t>normative </a:t>
            </a:r>
            <a:r>
              <a:rPr lang="en-US" altLang="zh-CN" sz="1600" dirty="0" smtClean="0"/>
              <a:t>work)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 AH, 0.25 TU assigned: </a:t>
            </a:r>
            <a:r>
              <a:rPr lang="en-US" altLang="zh-CN" sz="1600" dirty="0"/>
              <a:t>(normative work)</a:t>
            </a:r>
            <a:endParaRPr lang="zh-CN" altLang="zh-CN" sz="1600" dirty="0"/>
          </a:p>
          <a:p>
            <a:r>
              <a:rPr lang="en-US" altLang="zh-CN" sz="1600" dirty="0" smtClean="0"/>
              <a:t>SA2#155-E,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=""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372114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=""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=""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=""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=""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6781</TotalTime>
  <Words>625</Words>
  <Application>Microsoft Office PowerPoint</Application>
  <PresentationFormat>宽屏</PresentationFormat>
  <Paragraphs>91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FS_GMEC Status Report</vt:lpstr>
      <vt:lpstr>FS_GMEC Status after SA2#151E</vt:lpstr>
      <vt:lpstr>FS_GMEC Status at SA#96</vt:lpstr>
      <vt:lpstr>Work Planning for FS_GMEC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Huawei-Z_Draft</cp:lastModifiedBy>
  <cp:revision>731</cp:revision>
  <dcterms:created xsi:type="dcterms:W3CDTF">2010-02-05T13:52:04Z</dcterms:created>
  <dcterms:modified xsi:type="dcterms:W3CDTF">2022-05-23T04:38:21Z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(3)HJysLs7aycojSAUHWEiaozfkhz64EXr/d9ZVPhUgE4dlIl/tr+zuw6kFY83nnLfX35rMGF09
ZjkbgfyhJzznhDBQwBYkCbEfXoFxpNr4CgJ97Lv68KTBvXzdHhxUJllWalqM3gAKLGefZOHI
/Pzq4nQJYPwMZS3IBxImjr8M3mBiV+udYI7Ow0dLKylp2Pi2eds4AHtydBkN7aYHUa702whg
X+wibHHSmHv6p1h63Q</vt:lpwstr>
  </property>
  <property fmtid="{D5CDD505-2E9C-101B-9397-08002B2CF9AE}" pid="4" name="_2015_ms_pID_7253431">
    <vt:lpwstr>WoRjyXi7/L1QopB/9yHEINpBSEFhZ7kuUWiCZyao3YnIGF6KX1+zLy
QA5blo5qiSvbcCspjFdBWsYiePCJjjXQdDEKLUPbfb9yH2NJniA3sHzTAuml/UnXq0rayfqY
PRg637QCxJetfn2GEL1z9cWo75VgRK4ahK7BFG7134h2e3lZzUGh5/I5tmNhk9b+7myJrxJU
tHrGnm+ZRGvVmHzNdn3yb+yYjSwrulupucol</vt:lpwstr>
  </property>
  <property fmtid="{D5CDD505-2E9C-101B-9397-08002B2CF9AE}" pid="5" name="_2015_ms_pID_7253432">
    <vt:lpwstr>gRtOFMLu9elZxS+vJaQvPho=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1653279112</vt:lpwstr>
  </property>
</Properties>
</file>