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13"/>
  </p:notesMasterIdLst>
  <p:handoutMasterIdLst>
    <p:handoutMasterId r:id="rId14"/>
  </p:handoutMasterIdLst>
  <p:sldIdLst>
    <p:sldId id="303" r:id="rId3"/>
    <p:sldId id="802" r:id="rId4"/>
    <p:sldId id="822" r:id="rId5"/>
    <p:sldId id="826" r:id="rId6"/>
    <p:sldId id="815" r:id="rId7"/>
    <p:sldId id="823" r:id="rId8"/>
    <p:sldId id="790" r:id="rId9"/>
    <p:sldId id="827" r:id="rId10"/>
    <p:sldId id="828" r:id="rId11"/>
    <p:sldId id="829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7" d="100"/>
          <a:sy n="87" d="100"/>
        </p:scale>
        <p:origin x="1565" y="77"/>
      </p:cViewPr>
      <p:guideLst>
        <p:guide orient="horz" pos="2160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494"/>
      </p:cViewPr>
      <p:guideLst>
        <p:guide orient="horz" pos="3127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4/13/2022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4/13/2022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5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E8E29-DE93-490E-B623-3AAABFD2FCD7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8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9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10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#150E (e-meeting)</a:t>
            </a:r>
          </a:p>
          <a:p>
            <a:r>
              <a:rPr lang="en-US" sz="1200" b="1" kern="12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</a:t>
            </a:r>
            <a:r>
              <a:rPr 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April 6th – 12th, 2022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S2-2203010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S2-2202698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</a:t>
            </a:r>
            <a:r>
              <a:rPr lang="en-US" alt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</a:t>
            </a:r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14 - 25 February, 2022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S2-2201898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US" sz="1200" kern="1200" baseline="0" dirty="0" err="1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r>
              <a:rPr lang="en-US" sz="12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April 6th – 12th, 2022</a:t>
            </a:r>
            <a:endParaRPr lang="nb-NO" altLang="ko-KR" sz="12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TSG SA WG2#14</a:t>
            </a:r>
            <a:r>
              <a:rPr lang="en-US" altLang="en-GB" sz="1200" dirty="0">
                <a:solidFill>
                  <a:schemeClr val="bg1"/>
                </a:solidFill>
                <a:latin typeface="+mn-lt"/>
              </a:rPr>
              <a:t>9</a:t>
            </a:r>
            <a:r>
              <a:rPr lang="en-GB" altLang="de-DE" sz="1200" dirty="0">
                <a:solidFill>
                  <a:schemeClr val="bg1"/>
                </a:solidFill>
                <a:latin typeface="+mn-lt"/>
              </a:rPr>
              <a:t>E</a:t>
            </a:r>
            <a:r>
              <a:rPr lang="en-GB" altLang="de-DE" sz="12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sz="12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14-25 February 2022</a:t>
            </a:r>
            <a:r>
              <a:rPr lang="nb-NO" altLang="ko-KR" sz="12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00-81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ww.3gpp.org/ftp/tsg_sa/WG2_Arch/TSGS2_150E_Electronic_2022-04/INBOX/S2-2203353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2_Arch/TSGS2_149E_Electronic_2022-02/INBOX/S2-2201622.zip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www.3gpp.org/ftp/tsg_sa/WG2_Arch/TSGS2_149E_Electronic_2022-02/INBOX/S2-2201861.zip" TargetMode="External"/><Relationship Id="rId12" Type="http://schemas.openxmlformats.org/officeDocument/2006/relationships/hyperlink" Target="https://www.3gpp.org/ftp/tsg_sa/WG2_Arch/TSGS2_149E_Electronic_2022-02/INBOX/S2-2201625.zi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3gpp.org/ftp/tsg_sa/WG2_Arch/TSGS2_149E_Electronic_2022-02/INBOX/S2-2201620.zip" TargetMode="External"/><Relationship Id="rId11" Type="http://schemas.openxmlformats.org/officeDocument/2006/relationships/hyperlink" Target="https://www.3gpp.org/ftp/tsg_sa/WG2_Arch/TSGS2_149E_Electronic_2022-02/INBOX/S2-2201624.zip" TargetMode="External"/><Relationship Id="rId5" Type="http://schemas.openxmlformats.org/officeDocument/2006/relationships/hyperlink" Target="https://www.3gpp.org/ftp/tsg_sa/WG2_Arch/TSGS2_149E_Electronic_2022-02/INBOX/S2-2201619.zip" TargetMode="External"/><Relationship Id="rId10" Type="http://schemas.openxmlformats.org/officeDocument/2006/relationships/hyperlink" Target="https://www.3gpp.org/ftp/tsg_sa/WG2_Arch/TSGS2_149E_Electronic_2022-02/INBOX/S2-2201623.zip" TargetMode="External"/><Relationship Id="rId4" Type="http://schemas.openxmlformats.org/officeDocument/2006/relationships/hyperlink" Target="https://www.3gpp.org/ftp/tsg_sa/WG2_Arch/TSGS2_149E_Electronic_2022-02/INBOX/S2-2201618.zip" TargetMode="External"/><Relationship Id="rId9" Type="http://schemas.openxmlformats.org/officeDocument/2006/relationships/hyperlink" Target="S2-2201632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FS_eNA_Ph3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 err="1">
                <a:latin typeface="Arial" panose="020B0604020202020204" pitchFamily="34" charset="0"/>
              </a:rPr>
              <a:t>Aihua</a:t>
            </a:r>
            <a:r>
              <a:rPr lang="en-GB" altLang="zh-CN" sz="1800" b="1" dirty="0">
                <a:latin typeface="Arial" panose="020B0604020202020204" pitchFamily="34" charset="0"/>
              </a:rPr>
              <a:t> Li (China Mobile)</a:t>
            </a:r>
            <a:r>
              <a:rPr lang="en-GB" sz="1800" b="1" dirty="0">
                <a:latin typeface="Arial" panose="020B0604020202020204" pitchFamily="34" charset="0"/>
              </a:rPr>
              <a:t>, Xiaobo Wu (</a:t>
            </a:r>
            <a:r>
              <a:rPr lang="en-US" altLang="zh-CN" sz="1800" b="1" dirty="0">
                <a:latin typeface="Arial" panose="020B0604020202020204" pitchFamily="34" charset="0"/>
              </a:rPr>
              <a:t>vivo</a:t>
            </a:r>
            <a:r>
              <a:rPr lang="en-GB" sz="1800" b="1" dirty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RAN impact depends on the study outcomes of the solutions.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None</a:t>
            </a:r>
            <a:endParaRPr lang="en-US" altLang="zh-CN" sz="1200" dirty="0"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(SA2#150)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“Last” meeting to finalize KIs, start of collecting new possible solutions. Continue to study the architecture requirements and assumptions discussions as well as  terminology. </a:t>
            </a:r>
            <a:endParaRPr lang="en-US" altLang="zh-CN" sz="1200" dirty="0">
              <a:cs typeface="+mn-ea"/>
            </a:endParaRP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1 work task (i.e. Study whether and how interactions between NWDAF can leverage MDAS/MDAF functionality for data collection and analytics) has no corresponding KI because there is no any </a:t>
            </a:r>
            <a:r>
              <a:rPr lang="en-US" altLang="de-DE" sz="1200" dirty="0" err="1">
                <a:sym typeface="+mn-ea"/>
              </a:rPr>
              <a:t>pCR</a:t>
            </a:r>
            <a:r>
              <a:rPr lang="en-US" altLang="de-DE" sz="1200" dirty="0">
                <a:sym typeface="+mn-ea"/>
              </a:rPr>
              <a:t> related this work task in SA2#149E meeting</a:t>
            </a:r>
            <a:r>
              <a:rPr lang="en-US" altLang="zh-CN" sz="1200" dirty="0"/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/>
              <a:t>FS_eNA_Ph3 </a:t>
            </a:r>
            <a:r>
              <a:rPr lang="en-US" altLang="de-DE" b="1" dirty="0"/>
              <a:t>status after SA2#149E (2/2)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>
                <a:sym typeface="+mn-ea"/>
              </a:rPr>
              <a:t>Progress since SA#94:</a:t>
            </a:r>
            <a:endParaRPr lang="de-DE" altLang="de-DE" sz="1600" dirty="0"/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altLang="de-DE" sz="1200" kern="1200" dirty="0">
                <a:ea typeface="+mn-ea"/>
                <a:cs typeface="Arial" panose="020B0604020202020204" pitchFamily="34" charset="0"/>
              </a:rPr>
              <a:t>TR Skeleton, TR Scope, Architectural Assumption and requirements are agreed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. </a:t>
            </a:r>
            <a:endParaRPr altLang="de-DE" sz="1200" kern="1200" dirty="0">
              <a:ea typeface="+mn-ea"/>
              <a:cs typeface="Arial" panose="020B0604020202020204" pitchFamily="34" charset="0"/>
            </a:endParaRPr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200" kern="1200" dirty="0">
                <a:ea typeface="+mn-ea"/>
                <a:cs typeface="Arial" panose="020B0604020202020204" pitchFamily="34" charset="0"/>
                <a:sym typeface="+mn-ea"/>
              </a:rPr>
              <a:t>10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 key issues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  <a:sym typeface="+mn-ea"/>
              </a:rPr>
              <a:t>and 27 solutions 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are documented.</a:t>
            </a:r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  <a:hlinkClick r:id="rId3"/>
              </a:rPr>
              <a:t>TR 23.700-</a:t>
            </a:r>
            <a:r>
              <a:rPr lang="en-US" sz="1200" kern="1200" dirty="0">
                <a:ea typeface="+mn-ea"/>
                <a:cs typeface="Arial" panose="020B0604020202020204" pitchFamily="34" charset="0"/>
                <a:sym typeface="+mn-ea"/>
                <a:hlinkClick r:id="rId3"/>
              </a:rPr>
              <a:t>81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  <a:hlinkClick r:id="rId3"/>
              </a:rPr>
              <a:t> v0.</a:t>
            </a:r>
            <a:r>
              <a:rPr lang="en-US" sz="1200" kern="1200" dirty="0">
                <a:ea typeface="+mn-ea"/>
                <a:cs typeface="Arial" panose="020B0604020202020204" pitchFamily="34" charset="0"/>
                <a:sym typeface="+mn-ea"/>
                <a:hlinkClick r:id="rId3"/>
              </a:rPr>
              <a:t>2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  <a:hlinkClick r:id="rId3"/>
              </a:rPr>
              <a:t>.0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  <a:sym typeface="+mn-ea"/>
              </a:rPr>
              <a:t>is 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generated based on the agreed contributions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  <a:sym typeface="+mn-ea"/>
              </a:rPr>
              <a:t>.</a:t>
            </a:r>
            <a:endParaRPr altLang="de-DE" sz="1200" kern="1200" dirty="0">
              <a:ea typeface="+mn-ea"/>
              <a:cs typeface="Arial" panose="020B0604020202020204" pitchFamily="34" charset="0"/>
              <a:sym typeface="+mn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sz="1600" dirty="0">
                <a:sym typeface="+mn-ea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cs typeface="+mn-ea"/>
                <a:sym typeface="+mn-ea"/>
              </a:rPr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200" dirty="0">
              <a:cs typeface="+mn-ea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>
                <a:sym typeface="+mn-ea"/>
              </a:rPr>
              <a:t>Next steps: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cs typeface="+mn-ea"/>
                <a:sym typeface="+mn-ea"/>
              </a:rPr>
              <a:t>SA2#151E May (2.0 TU): Continue the solution discussions and start to evaluate solutions; send TR for information. 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FS_eNA_Ph3 status at SA#95-e</a:t>
            </a:r>
          </a:p>
        </p:txBody>
      </p:sp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</a:t>
                      </a:r>
                      <a:r>
                        <a:rPr lang="en-US" altLang="en-GB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13 %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-&gt; </a:t>
                      </a: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25%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Study on 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>
                          <a:solidFill>
                            <a:srgbClr val="7030A0"/>
                          </a:solidFill>
                          <a:sym typeface="+mn-ea"/>
                        </a:rPr>
                        <a:t>13 % -&gt; 25%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FS_eNA_Ph3 status after SA2#150E (1/3)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434974" y="2462306"/>
            <a:ext cx="8554481" cy="38857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altLang="de-DE" sz="1200" dirty="0">
                <a:sym typeface="+mn-ea"/>
              </a:rPr>
              <a:t>FS_eNA_Ph3</a:t>
            </a:r>
            <a:r>
              <a:rPr lang="en-US" altLang="de-DE" sz="1200" dirty="0">
                <a:sym typeface="+mn-ea"/>
              </a:rPr>
              <a:t> </a:t>
            </a:r>
            <a:r>
              <a:rPr lang="de-DE" altLang="de-DE" sz="1200" dirty="0">
                <a:sym typeface="+mn-ea"/>
              </a:rPr>
              <a:t>TR 23.700-8</a:t>
            </a:r>
            <a:r>
              <a:rPr lang="en-US" altLang="de-DE" sz="1200" dirty="0">
                <a:sym typeface="+mn-ea"/>
              </a:rPr>
              <a:t>1</a:t>
            </a:r>
            <a:r>
              <a:rPr lang="de-DE" altLang="de-DE" sz="1200" dirty="0">
                <a:sym typeface="+mn-ea"/>
              </a:rPr>
              <a:t> v0.</a:t>
            </a:r>
            <a:r>
              <a:rPr lang="en-US" altLang="de-DE" sz="1200" dirty="0">
                <a:sym typeface="+mn-ea"/>
              </a:rPr>
              <a:t>2</a:t>
            </a:r>
            <a:r>
              <a:rPr lang="de-DE" altLang="de-DE" sz="1200" dirty="0">
                <a:sym typeface="+mn-ea"/>
              </a:rPr>
              <a:t>.0 is created based on approved contributions.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1 used for SA2#150E and 6 TUs are remaining.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1 contribution agreed for architecture assumption update.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1 contribution agreed for new key issue(KI#10: Interactions with MDAS/MDAF (</a:t>
            </a:r>
            <a:r>
              <a:rPr lang="en-US" altLang="de-DE" sz="1200" dirty="0">
                <a:sym typeface="+mn-ea"/>
                <a:hlinkClick r:id="rId4" action="ppaction://hlinkfile"/>
              </a:rPr>
              <a:t>S2-2203353</a:t>
            </a:r>
            <a:r>
              <a:rPr lang="en-US" altLang="de-DE" sz="1200" dirty="0">
                <a:sym typeface="+mn-ea"/>
              </a:rPr>
              <a:t>)).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27 solutions agreed for existing KIs and 1 LS OUT agreed for replying  5GAA.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1 contribution noted, and 1 LS Out postponed.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21 contributions not handled.</a:t>
            </a:r>
            <a:endParaRPr lang="en-US" altLang="de-DE" sz="1200" dirty="0">
              <a:highlight>
                <a:srgbClr val="FF0000"/>
              </a:highlight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sz="1600" b="1" dirty="0"/>
              <a:t>KI#1: How to improve correctness of NWDAF analytics</a:t>
            </a:r>
            <a:r>
              <a:rPr altLang="de-DE" sz="1600" b="1" dirty="0"/>
              <a:t>:</a:t>
            </a:r>
            <a:r>
              <a:rPr lang="de-DE" altLang="de-DE" sz="1600" b="1" dirty="0"/>
              <a:t>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7</a:t>
            </a:r>
            <a:r>
              <a:rPr sz="1200" dirty="0"/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APPROVED</a:t>
            </a:r>
            <a:r>
              <a:rPr sz="1200" dirty="0"/>
              <a:t>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/>
              <a:t>Next steps:</a:t>
            </a:r>
            <a:r>
              <a:rPr sz="1200" dirty="0"/>
              <a:t>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/>
              <a:t>the solution discussions and start to evaluate solutions</a:t>
            </a:r>
            <a:r>
              <a:rPr lang="en-US" sz="1200" dirty="0"/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KI#2: </a:t>
            </a:r>
            <a:r>
              <a:rPr sz="1600" b="1" dirty="0">
                <a:cs typeface="+mn-cs"/>
              </a:rPr>
              <a:t>NWDAF-assisted application detection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>
                <a:sym typeface="+mn-ea"/>
              </a:rPr>
              <a:t>the solution discussions and start to evaluate solutions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KI#3: </a:t>
            </a:r>
            <a:r>
              <a:rPr sz="1600" b="1" dirty="0">
                <a:cs typeface="+mn-cs"/>
              </a:rPr>
              <a:t>Data and analytics exchange in roaming case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>
                <a:sym typeface="+mn-ea"/>
              </a:rPr>
              <a:t>the solution discussions and start to evaluate solutions</a:t>
            </a:r>
            <a:r>
              <a:rPr lang="en-US" sz="1200" dirty="0">
                <a:sym typeface="+mn-ea"/>
              </a:rPr>
              <a:t>.</a:t>
            </a:r>
            <a:endParaRPr lang="en-US" sz="12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SA2#150E (2/3)</a:t>
            </a:r>
          </a:p>
        </p:txBody>
      </p:sp>
      <p:sp>
        <p:nvSpPr>
          <p:cNvPr id="7" name="Content Placeholder 7"/>
          <p:cNvSpPr>
            <a:spLocks noGrp="1"/>
          </p:cNvSpPr>
          <p:nvPr/>
        </p:nvSpPr>
        <p:spPr>
          <a:xfrm>
            <a:off x="294639" y="1285651"/>
            <a:ext cx="8554481" cy="517414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KI#4: </a:t>
            </a:r>
            <a:r>
              <a:rPr sz="1600" b="1" dirty="0">
                <a:cs typeface="+mn-cs"/>
              </a:rPr>
              <a:t>How to Enhance Data collection and Storage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1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 is </a:t>
            </a:r>
            <a:r>
              <a:rPr sz="1200" dirty="0">
                <a:sym typeface="+mn-ea"/>
              </a:rPr>
              <a:t>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>
                <a:sym typeface="+mn-ea"/>
              </a:rPr>
              <a:t>the solution discussions and start to evaluate solutions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KI#5: </a:t>
            </a:r>
            <a:r>
              <a:rPr sz="1600" b="1" dirty="0">
                <a:cs typeface="+mn-cs"/>
              </a:rPr>
              <a:t>Enhance trained ML Model sharing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3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>
                <a:sym typeface="+mn-ea"/>
              </a:rPr>
              <a:t>the solution discussions and start to evaluate solutions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KI#6: </a:t>
            </a:r>
            <a:r>
              <a:rPr sz="1600" b="1" dirty="0">
                <a:cs typeface="+mn-cs"/>
              </a:rPr>
              <a:t>NWDAF-assisted URSP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2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APPROVED</a:t>
            </a:r>
            <a:r>
              <a:rPr lang="en-US" sz="1200" dirty="0">
                <a:sym typeface="+mn-ea"/>
              </a:rPr>
              <a:t> and 1 P-CR are noted</a:t>
            </a:r>
            <a:r>
              <a:rPr sz="1200" dirty="0">
                <a:sym typeface="+mn-ea"/>
              </a:rPr>
              <a:t>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>
                <a:sym typeface="+mn-ea"/>
              </a:rPr>
              <a:t>the solution discussions and start to evaluate solutions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KI#7: </a:t>
            </a:r>
            <a:r>
              <a:rPr sz="1600" b="1" dirty="0">
                <a:cs typeface="+mn-cs"/>
              </a:rPr>
              <a:t>Enhancements on QoS Sustainability analytics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3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APPROVED</a:t>
            </a:r>
            <a:r>
              <a:rPr lang="en-US" sz="1200" dirty="0">
                <a:sym typeface="+mn-ea"/>
              </a:rPr>
              <a:t>, 1 LS OUT to 5GAA is </a:t>
            </a:r>
            <a:r>
              <a:rPr sz="1200" dirty="0">
                <a:sym typeface="+mn-ea"/>
              </a:rPr>
              <a:t>APPROVED</a:t>
            </a:r>
            <a:r>
              <a:rPr lang="en-US" sz="1200" dirty="0">
                <a:sym typeface="+mn-ea"/>
              </a:rPr>
              <a:t> and 1 LS OUT to RAN3/SA5 is </a:t>
            </a:r>
            <a:r>
              <a:rPr sz="1200" dirty="0">
                <a:sym typeface="+mn-ea"/>
              </a:rPr>
              <a:t>POSTPONED.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>
                <a:sym typeface="+mn-ea"/>
              </a:rPr>
              <a:t>the solution discussions and start to evaluate solutions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KI#8: </a:t>
            </a:r>
            <a:r>
              <a:rPr sz="1600" b="1" dirty="0">
                <a:cs typeface="+mn-cs"/>
              </a:rPr>
              <a:t>Supporting Federated Learning in 5GC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4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>
                <a:sym typeface="+mn-ea"/>
              </a:rPr>
              <a:t>the solution discussions and start to evaluate solutions</a:t>
            </a:r>
            <a:r>
              <a:rPr lang="en-US" sz="1200" dirty="0">
                <a:sym typeface="+mn-ea"/>
              </a:rPr>
              <a:t>.</a:t>
            </a:r>
            <a:endParaRPr sz="1200" dirty="0"/>
          </a:p>
          <a:p>
            <a:pPr marL="457200" lvl="2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sz="1600" b="1" dirty="0">
                <a:cs typeface="+mn-cs"/>
                <a:sym typeface="+mn-ea"/>
              </a:rPr>
              <a:t>KI#9: </a:t>
            </a:r>
            <a:r>
              <a:rPr sz="1600" b="1" dirty="0">
                <a:cs typeface="+mn-cs"/>
              </a:rPr>
              <a:t>Enhancement of NWDAF with finer granularity of location information</a:t>
            </a:r>
            <a:r>
              <a:rPr lang="en-US" sz="1600" b="1" dirty="0">
                <a:cs typeface="+mn-cs"/>
              </a:rPr>
              <a:t>:</a:t>
            </a:r>
            <a:endParaRPr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ym typeface="+mn-ea"/>
              </a:rPr>
              <a:t>3</a:t>
            </a:r>
            <a:r>
              <a:rPr sz="1200" dirty="0">
                <a:sym typeface="+mn-ea"/>
              </a:rPr>
              <a:t> </a:t>
            </a:r>
            <a:r>
              <a:rPr lang="en-US" sz="1200" dirty="0">
                <a:sym typeface="+mn-ea"/>
              </a:rPr>
              <a:t>P-CRs</a:t>
            </a:r>
            <a:r>
              <a:rPr sz="1200" dirty="0">
                <a:sym typeface="+mn-ea"/>
              </a:rPr>
              <a:t> are APPROVED.</a:t>
            </a:r>
            <a:endParaRPr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sz="1200" b="1" dirty="0">
                <a:sym typeface="+mn-ea"/>
              </a:rPr>
              <a:t>Next steps:</a:t>
            </a:r>
            <a:r>
              <a:rPr sz="1200" dirty="0">
                <a:sym typeface="+mn-ea"/>
              </a:rPr>
              <a:t> </a:t>
            </a:r>
            <a:r>
              <a:rPr lang="en-US" altLang="de-DE" sz="1200" dirty="0">
                <a:cs typeface="+mn-ea"/>
                <a:sym typeface="+mn-ea"/>
              </a:rPr>
              <a:t>Continue </a:t>
            </a:r>
            <a:r>
              <a:rPr sz="1200" dirty="0">
                <a:sym typeface="+mn-ea"/>
              </a:rPr>
              <a:t>the solution discussions and start to evaluate solutions</a:t>
            </a:r>
            <a:r>
              <a:rPr lang="en-US" sz="1200" dirty="0">
                <a:sym typeface="+mn-ea"/>
              </a:rPr>
              <a:t>.</a:t>
            </a:r>
          </a:p>
          <a:p>
            <a:pPr marL="457200" lvl="2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cs typeface="+mn-cs"/>
                <a:sym typeface="+mn-ea"/>
              </a:rPr>
              <a:t>KI#10: </a:t>
            </a:r>
            <a:r>
              <a:rPr lang="en-US" sz="1600" b="1" dirty="0">
                <a:cs typeface="+mn-cs"/>
              </a:rPr>
              <a:t>Interactions with MDAS/MDAF:</a:t>
            </a:r>
            <a:endParaRPr lang="en-US" sz="1600" b="1" dirty="0">
              <a:cs typeface="+mn-cs"/>
              <a:sym typeface="+mn-ea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This is a newly approved KI in SA2#150E.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b="1" dirty="0">
                <a:sym typeface="+mn-ea"/>
              </a:rPr>
              <a:t>Next steps:</a:t>
            </a:r>
            <a:r>
              <a:rPr lang="en-US" sz="1200" dirty="0">
                <a:sym typeface="+mn-ea"/>
              </a:rPr>
              <a:t> </a:t>
            </a:r>
            <a:r>
              <a:rPr lang="en-US" altLang="de-DE" sz="1200" dirty="0">
                <a:cs typeface="+mn-ea"/>
                <a:sym typeface="+mn-ea"/>
              </a:rPr>
              <a:t>Start </a:t>
            </a:r>
            <a:r>
              <a:rPr lang="en-US" sz="1200" dirty="0">
                <a:sym typeface="+mn-ea"/>
              </a:rPr>
              <a:t>the solution discussions.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RAN impact depends on the study outcomes of the solutions.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None</a:t>
            </a:r>
            <a:endParaRPr lang="en-US" altLang="zh-CN" sz="1200" dirty="0"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(SA2#15</a:t>
            </a:r>
            <a:r>
              <a:rPr lang="en-US" altLang="de-DE" sz="1600" b="1" dirty="0">
                <a:sym typeface="+mn-ea"/>
              </a:rPr>
              <a:t>1E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Continue the solution discussions and start to evaluate solutions; send TR for information;. </a:t>
            </a:r>
            <a:endParaRPr lang="en-US" altLang="zh-CN" sz="1200" dirty="0">
              <a:cs typeface="+mn-ea"/>
            </a:endParaRP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/>
              <a:t>FS_eNA_Ph3 </a:t>
            </a:r>
            <a:r>
              <a:rPr lang="en-US" altLang="de-DE" b="1" dirty="0"/>
              <a:t>status after SA2#150E (3/3)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05325" y="1180526"/>
            <a:ext cx="764730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sym typeface="+mn-ea"/>
              </a:rPr>
              <a:t>Backup Slide for </a:t>
            </a:r>
            <a:r>
              <a:rPr lang="en-US" sz="2400" dirty="0"/>
              <a:t>FS_eNA_Ph3 Study Phase Work Plan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325" y="1806418"/>
            <a:ext cx="8328515" cy="9858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02319" y="2844869"/>
            <a:ext cx="8134526" cy="2353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#149 meeting: focus on TR skeleton, scope, assumptions and KIs, no solution will be discussed;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#150 meeting: solutions discussions, and KIs. Finalize the KIs (Last chance for new KI proposal);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#151 meeting: continue the solution discussions and start to evaluate solutions; send TR for information;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#152 meeting: solution updates (Last chance for new solution), and finalize the evaluation and make conclusion; send TR for approval; first draft of WID;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#153 meeting: finalize the conclusion; WID Approval; start normative work for concluded KIs;</a:t>
            </a:r>
          </a:p>
          <a:p>
            <a:pPr marL="285750" indent="-285750" algn="l" defTabSz="914400" eaLnBrk="1" fontAlgn="auto" hangingPunct="1">
              <a:lnSpc>
                <a:spcPct val="150000"/>
              </a:lnSpc>
              <a:buClrTx/>
              <a:buSzTx/>
              <a:buFontTx/>
              <a:buChar char="-"/>
            </a:pPr>
            <a:r>
              <a:rPr lang="en-US" sz="1400" b="1" dirty="0">
                <a:latin typeface="+mn-lt"/>
                <a:cs typeface="+mn-cs"/>
              </a:rPr>
              <a:t>#154, #154AH and #155 meeting: Finalize normative work.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>
                <a:sym typeface="+mn-ea"/>
              </a:rPr>
              <a:t>Progress since SA#94:</a:t>
            </a:r>
            <a:endParaRPr lang="de-DE" altLang="de-DE" sz="1600" dirty="0"/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altLang="de-DE" sz="1200" kern="1200" dirty="0">
                <a:ea typeface="+mn-ea"/>
                <a:cs typeface="Arial" panose="020B0604020202020204" pitchFamily="34" charset="0"/>
              </a:rPr>
              <a:t>TR Skeleton, TR Scope, Architectural Assumption and requirements are agreed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. </a:t>
            </a:r>
            <a:endParaRPr altLang="de-DE" sz="1200" kern="1200" dirty="0">
              <a:ea typeface="+mn-ea"/>
              <a:cs typeface="Arial" panose="020B0604020202020204" pitchFamily="34" charset="0"/>
            </a:endParaRPr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lang="en-US" altLang="de-DE" sz="1200" kern="1200" dirty="0">
                <a:ea typeface="+mn-ea"/>
                <a:cs typeface="Arial" panose="020B0604020202020204" pitchFamily="34" charset="0"/>
                <a:sym typeface="+mn-ea"/>
              </a:rPr>
              <a:t>9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 key issues are documented.</a:t>
            </a:r>
          </a:p>
          <a:p>
            <a:pPr lvl="1" algn="l" latinLnBrk="0">
              <a:spcBef>
                <a:spcPts val="0"/>
              </a:spcBef>
              <a:spcAft>
                <a:spcPts val="0"/>
              </a:spcAft>
              <a:buSzTx/>
            </a:pP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TR 23.700-</a:t>
            </a:r>
            <a:r>
              <a:rPr lang="en-US" sz="1200" kern="1200" dirty="0">
                <a:ea typeface="+mn-ea"/>
                <a:cs typeface="Arial" panose="020B0604020202020204" pitchFamily="34" charset="0"/>
                <a:sym typeface="+mn-ea"/>
              </a:rPr>
              <a:t>81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 v0.1.0 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  <a:sym typeface="+mn-ea"/>
              </a:rPr>
              <a:t>is </a:t>
            </a:r>
            <a:r>
              <a:rPr altLang="de-DE" sz="1200" kern="1200" dirty="0">
                <a:ea typeface="+mn-ea"/>
                <a:cs typeface="Arial" panose="020B0604020202020204" pitchFamily="34" charset="0"/>
                <a:sym typeface="+mn-ea"/>
              </a:rPr>
              <a:t>generated based on the agreed contributions</a:t>
            </a:r>
            <a:r>
              <a:rPr lang="en-US" altLang="de-DE" sz="1200" kern="1200" dirty="0">
                <a:ea typeface="+mn-ea"/>
                <a:cs typeface="Arial" panose="020B0604020202020204" pitchFamily="34" charset="0"/>
                <a:sym typeface="+mn-ea"/>
              </a:rPr>
              <a:t>.</a:t>
            </a:r>
            <a:endParaRPr altLang="de-DE" sz="1200" kern="1200" dirty="0">
              <a:ea typeface="+mn-ea"/>
              <a:cs typeface="Arial" panose="020B0604020202020204" pitchFamily="34" charset="0"/>
              <a:sym typeface="+mn-ea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sym typeface="+mn-ea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>
                <a:cs typeface="+mn-ea"/>
                <a:sym typeface="+mn-ea"/>
              </a:rPr>
              <a:t>RAN impact depends on the study outcomes of the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de-DE" sz="1200" dirty="0">
              <a:cs typeface="+mn-ea"/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>
                <a:sym typeface="+mn-ea"/>
              </a:rPr>
              <a:t>Next steps: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cs typeface="+mn-ea"/>
                <a:sym typeface="+mn-ea"/>
              </a:rPr>
              <a:t>SA2#150E Apr (1.0 TU): Last meeting to finalize KIs, start of collecting new possible solutions, continue to study the architecture requirements, assumptions, terminology. 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FS_eNA_Ph3 status at SA#95-e</a:t>
            </a:r>
          </a:p>
        </p:txBody>
      </p:sp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</a:t>
                      </a:r>
                      <a:r>
                        <a:rPr lang="en-US" altLang="en-GB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&gt; 13 %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FS_eNA_Ph3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Study on Enablers for Network Automation for 5G - phase </a:t>
                      </a:r>
                      <a:r>
                        <a:rPr lang="en-US" altLang="en-GB" sz="1400" b="1" dirty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3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&gt; 13 %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September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FS_eNA_Ph3 status after SA2#149E (1/2)</a:t>
            </a:r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434974" y="2462306"/>
            <a:ext cx="8554481" cy="388573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altLang="de-DE" sz="1200" dirty="0">
                <a:sym typeface="+mn-ea"/>
              </a:rPr>
              <a:t>FS_eNA_Ph3</a:t>
            </a:r>
            <a:r>
              <a:rPr lang="en-US" altLang="de-DE" sz="1200" dirty="0">
                <a:sym typeface="+mn-ea"/>
              </a:rPr>
              <a:t> </a:t>
            </a:r>
            <a:r>
              <a:rPr lang="de-DE" altLang="de-DE" sz="1200" dirty="0">
                <a:sym typeface="+mn-ea"/>
              </a:rPr>
              <a:t>TR 23.700-8</a:t>
            </a:r>
            <a:r>
              <a:rPr lang="en-US" altLang="de-DE" sz="1200" dirty="0">
                <a:sym typeface="+mn-ea"/>
              </a:rPr>
              <a:t>1</a:t>
            </a:r>
            <a:r>
              <a:rPr lang="de-DE" altLang="de-DE" sz="1200" dirty="0">
                <a:sym typeface="+mn-ea"/>
              </a:rPr>
              <a:t> v0.1.0 is created based on approved contributions. 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Total TUs requested for Study Phase is 8 TUs of which 1 has been used for SA2#149E and 7 TUs are remaining.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12 contributions agreed (including TR skeleton, scope, architecture assumptions, requirements and key issues).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2 contributions noted, and 1 LS In postponed.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>
                <a:sym typeface="+mn-ea"/>
              </a:rPr>
              <a:t>24 contributions not handled.</a:t>
            </a:r>
            <a:endParaRPr lang="en-US" altLang="de-DE" sz="1200" dirty="0">
              <a:highlight>
                <a:srgbClr val="FF0000"/>
              </a:highlight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600" b="1" dirty="0"/>
              <a:t>9</a:t>
            </a:r>
            <a:r>
              <a:rPr altLang="de-DE" sz="1600" b="1" dirty="0"/>
              <a:t> Key Issues agreed for the study:</a:t>
            </a:r>
            <a:r>
              <a:rPr lang="de-DE" altLang="de-DE" sz="1600" b="1" dirty="0"/>
              <a:t> 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/>
              <a:t>KI#1: </a:t>
            </a:r>
            <a:r>
              <a:rPr lang="en-GB" altLang="zh-CN" sz="1200" dirty="0"/>
              <a:t>How to improve correctness of NWDAF analytics</a:t>
            </a:r>
            <a:r>
              <a:rPr lang="en-US" altLang="en-GB" sz="1200" dirty="0"/>
              <a:t> (</a:t>
            </a:r>
            <a:r>
              <a:rPr lang="en-US" altLang="en-GB" sz="1200" dirty="0">
                <a:hlinkClick r:id="rId4" action="ppaction://hlinkfile"/>
              </a:rPr>
              <a:t>S2-2201618</a:t>
            </a:r>
            <a:r>
              <a:rPr lang="en-US" altLang="en-GB" sz="1200" dirty="0"/>
              <a:t>)</a:t>
            </a:r>
            <a:endParaRPr lang="en-GB" sz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KI#2: </a:t>
            </a:r>
            <a:r>
              <a:rPr lang="en-US" altLang="zh-CN" sz="1200" dirty="0"/>
              <a:t>NWDAF-assisted application detection (</a:t>
            </a:r>
            <a:r>
              <a:rPr lang="en-US" altLang="zh-CN" sz="1200" dirty="0">
                <a:hlinkClick r:id="rId5" action="ppaction://hlinkfile"/>
              </a:rPr>
              <a:t>S2-2201619</a:t>
            </a:r>
            <a:r>
              <a:rPr lang="en-US" altLang="zh-CN" sz="1200" dirty="0"/>
              <a:t>)</a:t>
            </a:r>
            <a:endParaRPr lang="en-GB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KI#3: </a:t>
            </a:r>
            <a:r>
              <a:rPr lang="en-GB" altLang="zh-CN" sz="1200" dirty="0"/>
              <a:t>Data and analytics exchange in roaming case</a:t>
            </a:r>
            <a:r>
              <a:rPr lang="en-US" altLang="en-GB" sz="1200" dirty="0"/>
              <a:t>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6" action="ppaction://hlinkfile"/>
              </a:rPr>
              <a:t>S2-2201620</a:t>
            </a:r>
            <a:r>
              <a:rPr lang="en-US" altLang="zh-CN" sz="1200" dirty="0">
                <a:sym typeface="+mn-ea"/>
              </a:rPr>
              <a:t>)</a:t>
            </a:r>
            <a:endParaRPr lang="en-GB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KI#4: </a:t>
            </a:r>
            <a:r>
              <a:rPr lang="en-GB" altLang="zh-CN" sz="1200" dirty="0"/>
              <a:t>How to Enhance Data collection and Storage</a:t>
            </a:r>
            <a:r>
              <a:rPr lang="en-US" altLang="en-GB" sz="1200" dirty="0"/>
              <a:t>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7" action="ppaction://hlinkfile"/>
              </a:rPr>
              <a:t>S2-2201861</a:t>
            </a:r>
            <a:r>
              <a:rPr lang="en-US" altLang="zh-CN" sz="1200" dirty="0">
                <a:sym typeface="+mn-ea"/>
              </a:rPr>
              <a:t>)</a:t>
            </a:r>
            <a:endParaRPr lang="en-GB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KI#5: </a:t>
            </a:r>
            <a:r>
              <a:rPr lang="en-GB" altLang="zh-CN" sz="1200" dirty="0"/>
              <a:t>Enhance trained ML Model sharing</a:t>
            </a:r>
            <a:r>
              <a:rPr lang="en-US" altLang="en-GB" sz="1200" dirty="0"/>
              <a:t>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8" action="ppaction://hlinkfile"/>
              </a:rPr>
              <a:t>S2-2201622</a:t>
            </a:r>
            <a:r>
              <a:rPr lang="en-US" altLang="zh-CN" sz="1200" dirty="0">
                <a:sym typeface="+mn-ea"/>
              </a:rPr>
              <a:t>)</a:t>
            </a:r>
            <a:endParaRPr lang="en-GB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KI#6: </a:t>
            </a:r>
            <a:r>
              <a:rPr lang="en-US" sz="1200" dirty="0"/>
              <a:t>NWDAF-assisted URSP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9" action="ppaction://hlinkfile"/>
              </a:rPr>
              <a:t>S2-2201632</a:t>
            </a:r>
            <a:r>
              <a:rPr lang="en-US" altLang="zh-CN" sz="1200" dirty="0">
                <a:sym typeface="+mn-ea"/>
              </a:rPr>
              <a:t>)</a:t>
            </a:r>
            <a:endParaRPr lang="en-US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KI#7: </a:t>
            </a:r>
            <a:r>
              <a:rPr lang="en-GB" altLang="zh-CN" sz="1200" dirty="0"/>
              <a:t>Enhancements on QoS Sustainability analytics</a:t>
            </a:r>
            <a:r>
              <a:rPr lang="en-US" altLang="en-GB" sz="1200" dirty="0"/>
              <a:t>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10" action="ppaction://hlinkfile"/>
              </a:rPr>
              <a:t>S2-2201623</a:t>
            </a:r>
            <a:r>
              <a:rPr lang="en-US" altLang="zh-CN" sz="1200" dirty="0">
                <a:sym typeface="+mn-ea"/>
              </a:rPr>
              <a:t>)</a:t>
            </a:r>
            <a:endParaRPr lang="en-GB" altLang="zh-CN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KI#8: </a:t>
            </a:r>
            <a:r>
              <a:rPr lang="en-US" altLang="zh-CN" sz="1200" dirty="0"/>
              <a:t>Supporting Federated Learning in 5GC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11" action="ppaction://hlinkfile"/>
              </a:rPr>
              <a:t>S2-2201624</a:t>
            </a:r>
            <a:r>
              <a:rPr lang="en-US" altLang="zh-CN" sz="1200" dirty="0">
                <a:sym typeface="+mn-ea"/>
              </a:rPr>
              <a:t>)</a:t>
            </a:r>
            <a:endParaRPr lang="en-US" sz="1200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altLang="en-GB" sz="1200" dirty="0">
                <a:sym typeface="+mn-ea"/>
              </a:rPr>
              <a:t>KI#9: </a:t>
            </a:r>
            <a:r>
              <a:rPr lang="en-US" sz="1200" dirty="0"/>
              <a:t>Enhancement of NWDAF with finer granularity of location information </a:t>
            </a:r>
            <a:r>
              <a:rPr lang="en-US" altLang="zh-CN" sz="1200" dirty="0">
                <a:sym typeface="+mn-ea"/>
              </a:rPr>
              <a:t>(</a:t>
            </a:r>
            <a:r>
              <a:rPr lang="en-US" altLang="zh-CN" sz="1200" dirty="0">
                <a:sym typeface="+mn-ea"/>
                <a:hlinkClick r:id="rId12" action="ppaction://hlinkfile"/>
              </a:rPr>
              <a:t>S2-2201625</a:t>
            </a:r>
            <a:r>
              <a:rPr lang="en-US" altLang="zh-CN" sz="1200" dirty="0">
                <a:sym typeface="+mn-ea"/>
              </a:rPr>
              <a:t>)</a:t>
            </a:r>
            <a:endParaRPr lang="en-US" sz="1200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1166</Words>
  <Application>Microsoft Office PowerPoint</Application>
  <PresentationFormat>全屏显示(4:3)</PresentationFormat>
  <Paragraphs>164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맑은 고딕</vt:lpstr>
      <vt:lpstr>等线</vt:lpstr>
      <vt:lpstr>宋体</vt:lpstr>
      <vt:lpstr>Arial</vt:lpstr>
      <vt:lpstr>Calibri</vt:lpstr>
      <vt:lpstr>Times New Roman</vt:lpstr>
      <vt:lpstr>Office Theme</vt:lpstr>
      <vt:lpstr>1_Office Theme</vt:lpstr>
      <vt:lpstr>   FS_eNA_Ph3 Status Report</vt:lpstr>
      <vt:lpstr>FS_eNA_Ph3 status at SA#95-e</vt:lpstr>
      <vt:lpstr>FS_eNA_Ph3 status after SA2#150E (1/3)</vt:lpstr>
      <vt:lpstr>FS_eNA_ph2 status after SA2#150E (2/3)</vt:lpstr>
      <vt:lpstr>FS_eNA_Ph3 status after SA2#150E (3/3)</vt:lpstr>
      <vt:lpstr>PowerPoint 演示文稿</vt:lpstr>
      <vt:lpstr>backup</vt:lpstr>
      <vt:lpstr>FS_eNA_Ph3 status at SA#95-e</vt:lpstr>
      <vt:lpstr>FS_eNA_Ph3 status after SA2#149E (1/2)</vt:lpstr>
      <vt:lpstr>FS_eNA_Ph3 status after SA2#149E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user5</cp:lastModifiedBy>
  <cp:revision>1879</cp:revision>
  <dcterms:created xsi:type="dcterms:W3CDTF">2008-08-30T09:32:00Z</dcterms:created>
  <dcterms:modified xsi:type="dcterms:W3CDTF">2022-04-13T06:15:37Z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4C9F10DFA39045C5BCC0ECBD4A8D2BB0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