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823" r:id="rId6"/>
    <p:sldId id="824" r:id="rId7"/>
    <p:sldId id="826" r:id="rId8"/>
    <p:sldId id="825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altLang="zh-CN" sz="1400" b="1" dirty="0" smtClean="0">
                <a:effectLst/>
              </a:rPr>
              <a:t>203001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150E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Apr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6-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WG2#150E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Apr 6-12, 2022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/>
              <a:t>FS_</a:t>
            </a:r>
            <a:r>
              <a:rPr lang="en-GB" sz="3600" b="1" dirty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SA2#150E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de-DE" altLang="de-DE" b="1" dirty="0" smtClean="0"/>
              <a:t>FS_eNS_Ph3 status </a:t>
            </a:r>
            <a:r>
              <a:rPr lang="en-US" altLang="zh-CN" b="1" dirty="0" smtClean="0"/>
              <a:t>after</a:t>
            </a:r>
            <a:r>
              <a:rPr lang="de-DE" altLang="de-DE" b="1" dirty="0" smtClean="0"/>
              <a:t> SA2#150E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25839677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5%-&gt;30%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/>
              <a:t>General</a:t>
            </a:r>
            <a:r>
              <a:rPr lang="de-DE" altLang="de-DE" sz="2000" dirty="0" smtClean="0"/>
              <a:t>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2 new key issues are agreed. All </a:t>
            </a:r>
            <a:r>
              <a:rPr lang="en-US" altLang="zh-CN" sz="1400" dirty="0" smtClean="0"/>
              <a:t>working tasks are covered by the </a:t>
            </a:r>
            <a:r>
              <a:rPr lang="en-US" altLang="de-DE" sz="1400" dirty="0" smtClean="0"/>
              <a:t>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14 solutions are agreed.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TR 23.700-41 v0.2.0 </a:t>
            </a:r>
            <a:r>
              <a:rPr lang="en-US" altLang="zh-CN" sz="1400" dirty="0"/>
              <a:t>generated based on the agreed contributions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endParaRPr lang="en-US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 smtClean="0"/>
              <a:t>Contentious Issue: None</a:t>
            </a:r>
            <a:endParaRPr lang="en-US" altLang="zh-CN" sz="1400" dirty="0" smtClean="0"/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KI#1 and KI#3 may needs to coordinate with RAN working groups</a:t>
            </a:r>
            <a:r>
              <a:rPr lang="en-GB" altLang="zh-CN" sz="1400" dirty="0" smtClean="0"/>
              <a:t>.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Approval of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Solution evaluation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427214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new key issues are agreed. All </a:t>
            </a:r>
            <a:r>
              <a:rPr lang="en-US" altLang="zh-CN" sz="1400" dirty="0"/>
              <a:t>working tasks are covered by the </a:t>
            </a:r>
            <a:r>
              <a:rPr lang="en-US" altLang="de-DE" sz="1400" dirty="0"/>
              <a:t>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14 solutions are </a:t>
            </a:r>
            <a:r>
              <a:rPr lang="en-US" altLang="de-DE" sz="1400" dirty="0" smtClean="0"/>
              <a:t>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23.700-41 v0.2.0 generated based on the agreed </a:t>
            </a:r>
            <a:r>
              <a:rPr lang="en-US" altLang="zh-CN" sz="1400" dirty="0" smtClean="0"/>
              <a:t>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800" b="1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Issues 1(</a:t>
            </a:r>
            <a:r>
              <a:rPr lang="en-GB" altLang="zh-CN" sz="1800" b="1" kern="0" dirty="0" smtClean="0"/>
              <a:t>Service continuity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Correspond to WI#1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5 solutions are agreed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Key Issues </a:t>
            </a:r>
            <a:r>
              <a:rPr lang="en-US" altLang="zh-CN" sz="1800" b="1" kern="0" dirty="0" smtClean="0"/>
              <a:t>2</a:t>
            </a:r>
            <a:r>
              <a:rPr lang="de-DE" altLang="de-DE" sz="1800" b="1" kern="0" dirty="0" smtClean="0"/>
              <a:t>(</a:t>
            </a:r>
            <a:r>
              <a:rPr lang="en-GB" altLang="zh-CN" sz="1800" b="1" kern="0" dirty="0"/>
              <a:t>providing VPLMN network slice info to roaming UE</a:t>
            </a:r>
            <a:r>
              <a:rPr lang="de-DE" altLang="de-DE" sz="18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WI#3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2 </a:t>
            </a:r>
            <a:r>
              <a:rPr lang="en-US" altLang="de-DE" sz="1400" kern="0" dirty="0"/>
              <a:t>solutions are agreed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en-US" altLang="de-DE" sz="1800" b="1" kern="0" dirty="0"/>
              <a:t>3</a:t>
            </a:r>
            <a:r>
              <a:rPr lang="de-DE" altLang="de-DE" sz="1800" b="1" kern="0" dirty="0" smtClean="0"/>
              <a:t>(</a:t>
            </a:r>
            <a:r>
              <a:rPr lang="en-GB" altLang="zh-CN" sz="1800" b="1" kern="0" dirty="0"/>
              <a:t>Slice Service Area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WI#5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4 </a:t>
            </a:r>
            <a:r>
              <a:rPr lang="en-US" altLang="de-DE" sz="1400" kern="0" dirty="0"/>
              <a:t>solutions are </a:t>
            </a:r>
            <a:r>
              <a:rPr lang="en-US" altLang="de-DE" sz="1400" kern="0" dirty="0" smtClean="0"/>
              <a:t>agreed</a:t>
            </a: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220386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5%-&gt;30%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392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de-DE" altLang="de-DE" sz="1800" b="1" kern="0" dirty="0" smtClean="0"/>
              <a:t>4(</a:t>
            </a:r>
            <a:r>
              <a:rPr lang="en-GB" altLang="zh-CN" sz="1800" b="1" kern="0" dirty="0"/>
              <a:t>multiple NSACF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WI#6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3 </a:t>
            </a:r>
            <a:r>
              <a:rPr lang="en-US" altLang="de-DE" sz="1400" kern="0" dirty="0"/>
              <a:t>solutions are </a:t>
            </a:r>
            <a:r>
              <a:rPr lang="en-US" altLang="de-DE" sz="1400" kern="0" dirty="0" smtClean="0"/>
              <a:t>agreed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5(</a:t>
            </a:r>
            <a:r>
              <a:rPr lang="en-GB" altLang="zh-CN" sz="1800" b="1" kern="0" dirty="0"/>
              <a:t>Rejected S-NSSAI</a:t>
            </a:r>
            <a:r>
              <a:rPr lang="de-DE" altLang="de-DE" sz="18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Correspond </a:t>
            </a:r>
            <a:r>
              <a:rPr lang="en-US" altLang="de-DE" sz="1400" kern="0" dirty="0"/>
              <a:t>to </a:t>
            </a:r>
            <a:r>
              <a:rPr lang="en-US" altLang="de-DE" sz="1400" kern="0" dirty="0" smtClean="0"/>
              <a:t>WI#2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Key </a:t>
            </a:r>
            <a:r>
              <a:rPr lang="en-US" altLang="de-DE" sz="1400" kern="0" dirty="0"/>
              <a:t>issue description is agreed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Key Issues 6(</a:t>
            </a:r>
            <a:r>
              <a:rPr lang="en-GB" altLang="zh-CN" sz="1800" b="1" kern="0" dirty="0"/>
              <a:t>NW Control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Key </a:t>
            </a:r>
            <a:r>
              <a:rPr lang="en-US" altLang="de-DE" sz="1400" kern="0" dirty="0"/>
              <a:t>issue description is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299712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5%-&gt;30%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178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SA2#150E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78397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  <a:r>
              <a:rPr lang="en-US" sz="1400" dirty="0" smtClean="0"/>
              <a:t>.</a:t>
            </a:r>
            <a:endParaRPr lang="en-US" altLang="zh-CN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KI#1 </a:t>
            </a:r>
            <a:r>
              <a:rPr lang="en-US" altLang="zh-CN" sz="1200" dirty="0"/>
              <a:t>and KI#3 </a:t>
            </a:r>
            <a:r>
              <a:rPr lang="en-US" altLang="zh-CN" sz="1200"/>
              <a:t>may </a:t>
            </a:r>
            <a:r>
              <a:rPr lang="en-US" altLang="zh-CN" sz="1200" smtClean="0"/>
              <a:t>need </a:t>
            </a:r>
            <a:r>
              <a:rPr lang="en-US" altLang="zh-CN" sz="1200" dirty="0"/>
              <a:t>to coordinate with RAN working groups</a:t>
            </a:r>
            <a:r>
              <a:rPr lang="en-GB" altLang="zh-CN" sz="1200" dirty="0" smtClean="0"/>
              <a:t>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</a:t>
            </a:r>
            <a:r>
              <a:rPr lang="de-DE" altLang="zh-CN" sz="1600" b="1" dirty="0" smtClean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KI#3 </a:t>
            </a:r>
            <a:r>
              <a:rPr lang="en-US" altLang="zh-CN" sz="1200" dirty="0"/>
              <a:t>may </a:t>
            </a:r>
            <a:r>
              <a:rPr lang="en-US" altLang="zh-CN" sz="1200" dirty="0" smtClean="0"/>
              <a:t>need </a:t>
            </a:r>
            <a:r>
              <a:rPr lang="en-US" altLang="zh-CN" sz="1200" dirty="0"/>
              <a:t>to coordinate with </a:t>
            </a:r>
            <a:r>
              <a:rPr lang="en-US" altLang="zh-CN" sz="1200" dirty="0" smtClean="0"/>
              <a:t>SA5</a:t>
            </a:r>
            <a:endParaRPr lang="en-US" altLang="zh-CN" sz="1200" strike="sngStrike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</a:t>
            </a:r>
            <a:r>
              <a:rPr lang="de-DE" sz="1800" b="1" dirty="0"/>
              <a:t>of the Next Meeting (</a:t>
            </a:r>
            <a:r>
              <a:rPr lang="de-DE" sz="1800" b="1" dirty="0" smtClean="0"/>
              <a:t>SA2#151E</a:t>
            </a:r>
            <a:r>
              <a:rPr lang="de-DE" sz="1800" b="1" dirty="0"/>
              <a:t>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Approval </a:t>
            </a:r>
            <a:r>
              <a:rPr lang="en-US" altLang="zh-CN" sz="1400" dirty="0"/>
              <a:t>of new </a:t>
            </a:r>
            <a:r>
              <a:rPr lang="en-US" altLang="zh-CN" sz="1400" dirty="0" smtClean="0"/>
              <a:t>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Solution evaluation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Plan</a:t>
            </a:r>
            <a:r>
              <a:rPr lang="en-US" altLang="zh-CN" sz="1800" dirty="0" smtClean="0"/>
              <a:t>: </a:t>
            </a: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</a:t>
            </a:r>
            <a:r>
              <a:rPr lang="en-US" altLang="zh-CN" sz="1050" dirty="0" smtClean="0"/>
              <a:t> TR </a:t>
            </a:r>
            <a:r>
              <a:rPr lang="en-US" altLang="zh-CN" sz="1050" dirty="0"/>
              <a:t>skeleton, arch assumptions, </a:t>
            </a:r>
            <a:r>
              <a:rPr lang="en-US" altLang="zh-CN" sz="1050" dirty="0" smtClean="0"/>
              <a:t>KIs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</a:t>
            </a:r>
            <a:r>
              <a:rPr lang="en-US" altLang="zh-CN" sz="1050" dirty="0" smtClean="0"/>
              <a:t>: solutions discussions, and KIs. Finalize the KIs. Last meeting for </a:t>
            </a:r>
            <a:r>
              <a:rPr lang="en-US" altLang="zh-CN" sz="1050" dirty="0" err="1" smtClean="0"/>
              <a:t>Kis</a:t>
            </a:r>
            <a:r>
              <a:rPr lang="en-US" altLang="zh-CN" sz="1050" dirty="0" smtClean="0"/>
              <a:t>.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 smtClean="0"/>
              <a:t>SA2#151 </a:t>
            </a:r>
            <a:r>
              <a:rPr lang="en-US" altLang="zh-CN" sz="1050" dirty="0"/>
              <a:t>May’22: </a:t>
            </a:r>
            <a:r>
              <a:rPr lang="en-US" altLang="zh-CN" sz="1050" dirty="0" smtClean="0"/>
              <a:t>continue the solution discussions and start to evaluate solutions; TR for information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</a:t>
            </a:r>
            <a:r>
              <a:rPr lang="en-US" altLang="zh-CN" sz="1050" dirty="0" smtClean="0"/>
              <a:t>solution updates (last meeting for solution),finalize the evaluation and conclusion ; TR for approval; WID for approval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</a:t>
            </a:r>
            <a:r>
              <a:rPr lang="en-US" altLang="zh-CN" sz="1050" dirty="0" smtClean="0"/>
              <a:t>finalize the conclusion for remaining KIs; WID update; start normative work for concluded KIs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 smtClean="0"/>
              <a:t>SA2#154, SA2#154AH and SA2#155 meeting: normative work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=""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734955"/>
              </p:ext>
            </p:extLst>
          </p:nvPr>
        </p:nvGraphicFramePr>
        <p:xfrm>
          <a:off x="405282" y="4258730"/>
          <a:ext cx="8388346" cy="6657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0815"/>
                <a:gridCol w="662103"/>
                <a:gridCol w="914577"/>
                <a:gridCol w="669831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</a:tblGrid>
              <a:tr h="181825">
                <a:tc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Feb,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Apr,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May,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Aug,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Oct,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Nov,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Jan, 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Feb, 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SID/WID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Study  TU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Normative TU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Total TU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#149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#150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#151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#152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#153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</a:rPr>
                        <a:t>#154</a:t>
                      </a:r>
                      <a:endParaRPr lang="en-US" altLang="zh-CN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#154AH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</a:rPr>
                        <a:t>#155</a:t>
                      </a:r>
                      <a:endParaRPr lang="en-US" altLang="zh-CN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Total TU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FS_eNS_Ph3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</a:rPr>
                        <a:t>6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</a:rPr>
                        <a:t>3.25</a:t>
                      </a:r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9.25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1.25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9.25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589132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29475</TotalTime>
  <Words>489</Words>
  <Application>Microsoft Office PowerPoint</Application>
  <PresentationFormat>全屏显示(4:3)</PresentationFormat>
  <Paragraphs>128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</vt:lpstr>
      <vt:lpstr>맑은 고딕</vt:lpstr>
      <vt:lpstr>等线</vt:lpstr>
      <vt:lpstr>宋体</vt:lpstr>
      <vt:lpstr>Arial</vt:lpstr>
      <vt:lpstr>Calibri</vt:lpstr>
      <vt:lpstr>Times New Roman</vt:lpstr>
      <vt:lpstr>Office Theme</vt:lpstr>
      <vt:lpstr>   FS_eNS_Ph3 Status Report after SA2#150E </vt:lpstr>
      <vt:lpstr>FS_eNS_Ph3 status after SA2#150E</vt:lpstr>
      <vt:lpstr>FS_eNS_Ph3 status after SA2#150E (1/3)</vt:lpstr>
      <vt:lpstr>FS_eNS_Ph3 status after SA2#150E (1/3)</vt:lpstr>
      <vt:lpstr>FS_eNS_Ph3 status after SA2#150E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ZTE02</cp:lastModifiedBy>
  <cp:revision>1362</cp:revision>
  <dcterms:created xsi:type="dcterms:W3CDTF">2008-08-30T09:32:10Z</dcterms:created>
  <dcterms:modified xsi:type="dcterms:W3CDTF">2022-04-14T15:23:40Z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