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9" r:id="rId7"/>
    <p:sldId id="788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27" autoAdjust="0"/>
  </p:normalViewPr>
  <p:slideViewPr>
    <p:cSldViewPr snapToGrid="0">
      <p:cViewPr>
        <p:scale>
          <a:sx n="75" d="100"/>
          <a:sy n="75" d="100"/>
        </p:scale>
        <p:origin x="-1644" y="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150E</a:t>
            </a:r>
            <a:endParaRPr lang="de-DE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E-Meeting, 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06-12 April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S2-2202999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WG2#150E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E-Meeting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April 06-12,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 smtClean="0"/>
              <a:t>FS_5GSATB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2000" b="1" dirty="0" smtClean="0"/>
          </a:p>
          <a:p>
            <a:pPr>
              <a:lnSpc>
                <a:spcPct val="80000"/>
              </a:lnSpc>
            </a:pPr>
            <a:endParaRPr lang="en-GB" sz="1800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 smtClean="0">
                <a:latin typeface="Arial" charset="0"/>
              </a:rPr>
              <a:t>CATT</a:t>
            </a:r>
            <a:r>
              <a:rPr lang="en-US" sz="1800" b="1" dirty="0" smtClean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 smtClean="0"/>
              <a:t>FS_5GSATB status </a:t>
            </a:r>
            <a:r>
              <a:rPr lang="en-US" altLang="de-DE" sz="2800" b="1" dirty="0"/>
              <a:t>after </a:t>
            </a:r>
            <a:r>
              <a:rPr lang="en-US" altLang="de-DE" sz="2800" b="1" dirty="0" smtClean="0"/>
              <a:t>SA2#150E </a:t>
            </a:r>
            <a:r>
              <a:rPr lang="en-US" altLang="de-DE" sz="2800" b="1" dirty="0"/>
              <a:t>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33731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 23.700-27 v.0.2.0 is created </a:t>
            </a:r>
            <a:r>
              <a:rPr lang="en-US" altLang="de-DE" sz="1200" dirty="0"/>
              <a:t>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9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contributions agreed (including </a:t>
            </a:r>
            <a:r>
              <a:rPr lang="en-US" altLang="de-DE" sz="1200" dirty="0" smtClean="0"/>
              <a:t>new solutions and the updates of a key issue and a solution).  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1 </a:t>
            </a:r>
            <a:r>
              <a:rPr lang="en-US" altLang="de-DE" sz="1200" dirty="0"/>
              <a:t>TU used and  </a:t>
            </a:r>
            <a:r>
              <a:rPr lang="en-US" altLang="de-DE" sz="1200" dirty="0" smtClean="0"/>
              <a:t>2.5 </a:t>
            </a:r>
            <a:r>
              <a:rPr lang="en-US" altLang="de-DE" sz="1200" dirty="0"/>
              <a:t>TU left for the Study Phase.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 smtClean="0"/>
              <a:t>KI#1</a:t>
            </a:r>
            <a:r>
              <a:rPr lang="en-US" altLang="de-DE" sz="1600" b="1" dirty="0" smtClean="0"/>
              <a:t>: PCC/</a:t>
            </a:r>
            <a:r>
              <a:rPr lang="en-US" altLang="de-DE" sz="1600" b="1" dirty="0" err="1" smtClean="0"/>
              <a:t>QoS</a:t>
            </a:r>
            <a:r>
              <a:rPr lang="en-US" altLang="de-DE" sz="1600" b="1" dirty="0" smtClean="0"/>
              <a:t> </a:t>
            </a:r>
            <a:r>
              <a:rPr lang="en-US" altLang="de-DE" sz="1600" b="1" dirty="0"/>
              <a:t>control enhancement considering dynamic satellite backhaul</a:t>
            </a:r>
            <a:endParaRPr lang="de-DE" alt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5</a:t>
            </a:r>
            <a:r>
              <a:rPr lang="en-US" altLang="de-DE" sz="1200" smtClean="0"/>
              <a:t> </a:t>
            </a:r>
            <a:r>
              <a:rPr lang="en-US" altLang="de-DE" sz="1200" dirty="0" smtClean="0"/>
              <a:t>P-CRs are approved, including 1 KI update</a:t>
            </a:r>
            <a:r>
              <a:rPr lang="en-US" altLang="de-DE" sz="1200" smtClean="0"/>
              <a:t>, </a:t>
            </a:r>
            <a:r>
              <a:rPr lang="en-US" altLang="de-DE" sz="1200" smtClean="0"/>
              <a:t>2 </a:t>
            </a:r>
            <a:r>
              <a:rPr lang="en-US" altLang="de-DE" sz="1200" dirty="0" smtClean="0"/>
              <a:t>solution updates and 2 new solutions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Continue the solution discussions and start to evaluate </a:t>
            </a:r>
            <a:r>
              <a:rPr lang="en-US" altLang="zh-CN" sz="1200" dirty="0" smtClean="0"/>
              <a:t>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>
                <a:ea typeface="+mn-ea"/>
                <a:cs typeface="+mn-cs"/>
              </a:rPr>
              <a:t>KI#2: Support of Satellite Edge Computing via UPF on 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2 </a:t>
            </a:r>
            <a:r>
              <a:rPr lang="en-US" altLang="de-DE" sz="1200" dirty="0"/>
              <a:t>P-CRs are approved, </a:t>
            </a:r>
            <a:r>
              <a:rPr lang="en-US" altLang="de-DE" sz="1200" dirty="0" smtClean="0"/>
              <a:t>including 2 new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steps: </a:t>
            </a:r>
            <a:r>
              <a:rPr lang="en-US" altLang="zh-CN" sz="1200" dirty="0"/>
              <a:t>Continue the solution discussions and start to evaluate 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 smtClean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b="1" dirty="0" smtClean="0">
                <a:ea typeface="+mn-ea"/>
                <a:cs typeface="+mn-cs"/>
              </a:rPr>
              <a:t>KI#3</a:t>
            </a:r>
            <a:r>
              <a:rPr lang="en-US" altLang="zh-CN" sz="1600" b="1" dirty="0">
                <a:ea typeface="+mn-ea"/>
                <a:cs typeface="+mn-cs"/>
              </a:rPr>
              <a:t>: Support of Local Data Switching via UPF on-board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100" dirty="0" smtClean="0"/>
              <a:t>2 </a:t>
            </a:r>
            <a:r>
              <a:rPr lang="en-US" altLang="de-DE" sz="1100" dirty="0"/>
              <a:t>P-CRs are approved, including 2 new </a:t>
            </a:r>
            <a:r>
              <a:rPr lang="en-US" altLang="de-DE" sz="1100" dirty="0" smtClean="0"/>
              <a:t>solutions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/>
              <a:t>Next steps: </a:t>
            </a:r>
            <a:r>
              <a:rPr lang="en-US" altLang="zh-CN" sz="1100" dirty="0"/>
              <a:t>Continue the solution discussions and start to evaluate </a:t>
            </a:r>
            <a:r>
              <a:rPr lang="en-US" altLang="zh-CN" sz="1100" dirty="0" smtClean="0"/>
              <a:t>solutions</a:t>
            </a:r>
            <a:endParaRPr lang="en-US" altLang="zh-CN" sz="11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=""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7034860"/>
              </p:ext>
            </p:extLst>
          </p:nvPr>
        </p:nvGraphicFramePr>
        <p:xfrm>
          <a:off x="307180" y="125935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6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FS_5GSATB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Support of Satellite Backhauling in 5GS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SP-211639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200" dirty="0" smtClean="0"/>
              <a:t>The impacts depends </a:t>
            </a:r>
            <a:r>
              <a:rPr lang="en-US" altLang="de-DE" sz="1200" dirty="0"/>
              <a:t>on the study outcomes of the solutions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de-DE" sz="16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SA2#151)</a:t>
            </a:r>
            <a:r>
              <a:rPr lang="de-DE" sz="1600" dirty="0" smtClean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Architectural assumption for the deployment of satellite backhauls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Update of solutions to solve FFS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New solutions for all KIs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/>
              <a:t>Start of solution evaluation</a:t>
            </a:r>
            <a:endParaRPr lang="en-US" sz="1200" dirty="0"/>
          </a:p>
        </p:txBody>
      </p:sp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de-DE" sz="2800" b="1" kern="0" dirty="0" smtClean="0"/>
              <a:t>FS_5GSATB status after SA2#149E (2/2)</a:t>
            </a:r>
            <a:endParaRPr lang="de-DE" altLang="de-DE" sz="2800" b="1" kern="0" dirty="0"/>
          </a:p>
        </p:txBody>
      </p:sp>
    </p:spTree>
    <p:extLst>
      <p:ext uri="{BB962C8B-B14F-4D97-AF65-F5344CB8AC3E}">
        <p14:creationId xmlns:p14="http://schemas.microsoft.com/office/powerpoint/2010/main" val="215808614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1238967"/>
            <a:ext cx="8554481" cy="286630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</a:t>
            </a:r>
            <a:r>
              <a:rPr lang="en-US" altLang="zh-CN" sz="1600" b="1" dirty="0"/>
              <a:t>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SA2#149</a:t>
            </a:r>
            <a:r>
              <a:rPr lang="en-US" altLang="zh-CN" sz="1200" dirty="0"/>
              <a:t>: discuss TR skeleton, TR scope, assumptions and Key </a:t>
            </a:r>
            <a:r>
              <a:rPr lang="en-US" altLang="zh-CN" sz="1200" dirty="0" smtClean="0"/>
              <a:t>Issues, start </a:t>
            </a:r>
            <a:r>
              <a:rPr lang="en-US" altLang="zh-CN" sz="1200" dirty="0"/>
              <a:t>the solution discussion.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SA2#150</a:t>
            </a:r>
            <a:r>
              <a:rPr lang="en-US" altLang="zh-CN" sz="1200" dirty="0"/>
              <a:t>: last meeting for Key Issues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continue the solution discussions 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SA2#151</a:t>
            </a:r>
            <a:r>
              <a:rPr lang="en-US" altLang="zh-CN" sz="1200" dirty="0"/>
              <a:t>: continue the solution discussions and start the solution evaluation.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SA2#152</a:t>
            </a:r>
            <a:r>
              <a:rPr lang="en-US" altLang="zh-CN" sz="1200" dirty="0"/>
              <a:t>: last meeting for </a:t>
            </a:r>
            <a:r>
              <a:rPr lang="en-US" altLang="zh-CN" sz="1200" dirty="0" smtClean="0"/>
              <a:t>updated </a:t>
            </a:r>
            <a:r>
              <a:rPr lang="en-US" altLang="zh-CN" sz="1200" dirty="0"/>
              <a:t>solutions, continue the solution evaluation, and send the TR for </a:t>
            </a:r>
            <a:r>
              <a:rPr lang="en-US" altLang="zh-CN" sz="1200" dirty="0" smtClean="0"/>
              <a:t>information. </a:t>
            </a:r>
            <a:r>
              <a:rPr lang="en-US" altLang="zh-CN" sz="1200" dirty="0"/>
              <a:t>Approve </a:t>
            </a:r>
            <a:r>
              <a:rPr lang="en-US" altLang="zh-CN" sz="1200" dirty="0" smtClean="0"/>
              <a:t>the </a:t>
            </a:r>
            <a:r>
              <a:rPr lang="en-US" altLang="zh-CN" sz="1200" dirty="0"/>
              <a:t>WID (for concluded KIs)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SA2#153</a:t>
            </a:r>
            <a:r>
              <a:rPr lang="en-US" altLang="zh-CN" sz="1200" dirty="0"/>
              <a:t>: continue the evaluation and conclusion for remaining Key Issues. Revise and Approve the WID.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SA2#154 </a:t>
            </a:r>
            <a:r>
              <a:rPr lang="en-US" altLang="zh-CN" sz="1200" dirty="0"/>
              <a:t>and #154AH: normative work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926735"/>
              </p:ext>
            </p:extLst>
          </p:nvPr>
        </p:nvGraphicFramePr>
        <p:xfrm>
          <a:off x="-4" y="3867150"/>
          <a:ext cx="9144004" cy="848961"/>
        </p:xfrm>
        <a:graphic>
          <a:graphicData uri="http://schemas.openxmlformats.org/drawingml/2006/table">
            <a:tbl>
              <a:tblPr firstRow="1" firstCol="1" bandRow="1"/>
              <a:tblGrid>
                <a:gridCol w="703385"/>
                <a:gridCol w="780643"/>
                <a:gridCol w="592422"/>
                <a:gridCol w="696731"/>
                <a:gridCol w="743743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  <a:gridCol w="703385"/>
              </a:tblGrid>
              <a:tr h="248181"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 dirty="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Apr, 22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May,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Aug,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Oct,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Nov, 22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Jan,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Feb, 23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 kern="100">
                        <a:effectLst/>
                        <a:latin typeface="Calibri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042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SID/WID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Study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Norm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#149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#152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#153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#154AH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#155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6DCE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Total TU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</a:tr>
              <a:tr h="2965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FS_SATB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3.5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1.5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1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0.5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FF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0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0" dirty="0">
                          <a:solidFill>
                            <a:srgbClr val="000000"/>
                          </a:solidFill>
                          <a:effectLst/>
                          <a:latin typeface="等线"/>
                          <a:ea typeface="宋体"/>
                          <a:cs typeface="宋体"/>
                        </a:rPr>
                        <a:t>5</a:t>
                      </a:r>
                      <a:endParaRPr lang="zh-CN" sz="10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Title 5"/>
          <p:cNvSpPr txBox="1">
            <a:spLocks/>
          </p:cNvSpPr>
          <p:nvPr/>
        </p:nvSpPr>
        <p:spPr bwMode="auto">
          <a:xfrm>
            <a:off x="179388" y="208196"/>
            <a:ext cx="760274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400" b="1" kern="0" dirty="0">
                <a:solidFill>
                  <a:schemeClr val="tx1"/>
                </a:solidFill>
              </a:rPr>
              <a:t>Backup </a:t>
            </a:r>
            <a:r>
              <a:rPr lang="en-US" altLang="de-DE" sz="2400" b="1" kern="0" dirty="0" smtClean="0">
                <a:solidFill>
                  <a:schemeClr val="tx1"/>
                </a:solidFill>
              </a:rPr>
              <a:t>Slide: Work </a:t>
            </a:r>
            <a:r>
              <a:rPr lang="en-US" altLang="de-DE" sz="2400" b="1" kern="0" dirty="0">
                <a:solidFill>
                  <a:schemeClr val="tx1"/>
                </a:solidFill>
              </a:rPr>
              <a:t>Plan</a:t>
            </a:r>
          </a:p>
        </p:txBody>
      </p:sp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195B229-0FAC-41EF-BDC1-1542F634546F}">
  <ds:schemaRefs>
    <ds:schemaRef ds:uri="http://purl.org/dc/terms/"/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purl.org/dc/elements/1.1/"/>
    <ds:schemaRef ds:uri="http://purl.org/dc/dcmitype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b33437f-65a5-48c5-b537-19efd290f967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17985</TotalTime>
  <Words>406</Words>
  <Application>Microsoft Office PowerPoint</Application>
  <PresentationFormat>全屏显示(4:3)</PresentationFormat>
  <Paragraphs>86</Paragraphs>
  <Slides>4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   FS_5GSATB Status Report</vt:lpstr>
      <vt:lpstr>FS_5GSATB status after SA2#150E (1/2)</vt:lpstr>
      <vt:lpstr>PowerPoint 演示文稿</vt:lpstr>
      <vt:lpstr>PowerPoint 演示文稿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Rapportuer</cp:lastModifiedBy>
  <cp:revision>1337</cp:revision>
  <dcterms:created xsi:type="dcterms:W3CDTF">2008-08-30T09:32:10Z</dcterms:created>
  <dcterms:modified xsi:type="dcterms:W3CDTF">2022-04-14T12:48:08Z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