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6" d="100"/>
          <a:sy n="126" d="100"/>
        </p:scale>
        <p:origin x="148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150E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06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 April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06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12 April,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FS_Ranging_SL</a:t>
            </a:r>
            <a:r>
              <a:rPr lang="en-US" altLang="de-DE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/>
              <a:t>S2-2202905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/>
              <a:t> 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</a:t>
            </a:r>
            <a:r>
              <a:rPr lang="en-US" altLang="de-DE" sz="1200" kern="0" dirty="0" smtClean="0"/>
              <a:t>23.700-86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 smtClean="0"/>
              <a:t>here:</a:t>
            </a:r>
            <a:r>
              <a:rPr lang="zh-CN" altLang="zh-CN" dirty="0" smtClean="0"/>
              <a:t> </a:t>
            </a:r>
            <a:r>
              <a:rPr lang="en-US" altLang="zh-CN" sz="1200" kern="0" dirty="0">
                <a:hlinkClick r:id="rId3"/>
              </a:rPr>
              <a:t>http</a:t>
            </a:r>
            <a:r>
              <a:rPr lang="en-US" altLang="zh-CN" sz="1200" kern="0">
                <a:hlinkClick r:id="rId3"/>
              </a:rPr>
              <a:t>://</a:t>
            </a:r>
            <a:r>
              <a:rPr lang="en-US" altLang="zh-CN" sz="1200" kern="0" smtClean="0">
                <a:hlinkClick r:id="rId3"/>
              </a:rPr>
              <a:t>www.3gpp.org/ftp/Specs/archive/23_series</a:t>
            </a:r>
            <a:r>
              <a:rPr lang="en-US" altLang="de-DE" sz="1200" kern="0" smtClean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</a:t>
            </a:r>
            <a:r>
              <a:rPr lang="en-US" altLang="de-DE" sz="1200" kern="0" dirty="0" smtClean="0"/>
              <a:t>3.5 TUs. 0.5 TU is used, and 3 TUs </a:t>
            </a:r>
            <a:r>
              <a:rPr lang="en-US" altLang="de-DE" sz="1200" kern="0" dirty="0"/>
              <a:t>are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 and scope are agreed. </a:t>
            </a:r>
            <a:r>
              <a:rPr lang="en-US" altLang="de-DE" sz="1200" dirty="0" smtClean="0"/>
              <a:t>5 </a:t>
            </a:r>
            <a:r>
              <a:rPr lang="en-US" altLang="de-DE" sz="1200" dirty="0"/>
              <a:t>Architecture Assumptions and </a:t>
            </a:r>
            <a:r>
              <a:rPr lang="en-US" altLang="de-DE" sz="1200" dirty="0" smtClean="0"/>
              <a:t>12 </a:t>
            </a:r>
            <a:r>
              <a:rPr lang="en-US" altLang="de-DE" sz="1200" dirty="0"/>
              <a:t>Architecture Requirements are identified.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7 </a:t>
            </a:r>
            <a:r>
              <a:rPr lang="en-US" altLang="zh-CN" sz="1600" b="1" kern="0" dirty="0" smtClean="0"/>
              <a:t>Terms defined</a:t>
            </a:r>
            <a:r>
              <a:rPr lang="en-US" altLang="de-DE" sz="1600" b="1" kern="0" dirty="0" smtClean="0"/>
              <a:t>: </a:t>
            </a:r>
            <a:r>
              <a:rPr lang="en-GB" altLang="zh-CN" sz="1600" kern="0" dirty="0"/>
              <a:t>Ranging, Reference UE, </a:t>
            </a:r>
            <a:r>
              <a:rPr lang="en-US" altLang="zh-CN" sz="1600" kern="0" dirty="0"/>
              <a:t>Target UE, Assistant UE, </a:t>
            </a:r>
            <a:r>
              <a:rPr lang="en-GB" altLang="zh-CN" sz="1600" kern="0" dirty="0" err="1"/>
              <a:t>Sidelink</a:t>
            </a:r>
            <a:r>
              <a:rPr lang="en-GB" altLang="zh-CN" sz="1600" kern="0" dirty="0"/>
              <a:t> Positioning, Positioning, Relative position</a:t>
            </a:r>
            <a:endParaRPr lang="de-DE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List of 7 agreed </a:t>
            </a:r>
            <a:r>
              <a:rPr lang="de-DE" altLang="de-DE" sz="1600" b="1" kern="0" dirty="0"/>
              <a:t>Key </a:t>
            </a:r>
            <a:r>
              <a:rPr lang="de-DE" altLang="de-DE" sz="1600" b="1" kern="0" dirty="0" smtClean="0"/>
              <a:t>Issues: 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KI#1: Support </a:t>
            </a:r>
            <a:r>
              <a:rPr lang="en-GB" altLang="zh-CN" sz="1200" kern="0" dirty="0"/>
              <a:t>of authorisation and policy/parameter provisioning to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KI#2: Ranging </a:t>
            </a:r>
            <a:r>
              <a:rPr lang="en-GB" altLang="zh-CN" sz="1200" kern="0" dirty="0"/>
              <a:t>service operation procedure with the assistance of another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KI#3: Ranging/</a:t>
            </a:r>
            <a:r>
              <a:rPr lang="en-GB" altLang="zh-CN" sz="1200" kern="0" dirty="0" err="1" smtClean="0"/>
              <a:t>Sidelink</a:t>
            </a:r>
            <a:r>
              <a:rPr lang="en-GB" altLang="zh-CN" sz="1200" kern="0" dirty="0" smtClean="0"/>
              <a:t> </a:t>
            </a:r>
            <a:r>
              <a:rPr lang="en-GB" altLang="zh-CN" sz="1200" kern="0" dirty="0"/>
              <a:t>Positioning device discovery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KI#4: Control </a:t>
            </a:r>
            <a:r>
              <a:rPr lang="en-GB" altLang="zh-CN" sz="1200" kern="0" dirty="0"/>
              <a:t>of Operations for Ranging/</a:t>
            </a:r>
            <a:r>
              <a:rPr lang="en-GB" altLang="zh-CN" sz="1200" kern="0" dirty="0" err="1"/>
              <a:t>Sidelink</a:t>
            </a:r>
            <a:r>
              <a:rPr lang="en-GB" altLang="zh-CN" sz="1200" kern="0" dirty="0"/>
              <a:t> positioning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KI#5: Network </a:t>
            </a:r>
            <a:r>
              <a:rPr lang="en-US" altLang="zh-CN" sz="1200" kern="0" dirty="0"/>
              <a:t>assisted </a:t>
            </a:r>
            <a:r>
              <a:rPr lang="en-US" altLang="zh-CN" sz="1200" kern="0" dirty="0" err="1"/>
              <a:t>Sidelink</a:t>
            </a:r>
            <a:r>
              <a:rPr lang="en-US" altLang="zh-CN" sz="1200" kern="0" dirty="0"/>
              <a:t> Positioning for In Network Coverage and Partial Network 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KI#6: Ranging </a:t>
            </a:r>
            <a:r>
              <a:rPr lang="en-GB" altLang="zh-CN" sz="1200" kern="0" dirty="0"/>
              <a:t>and </a:t>
            </a:r>
            <a:r>
              <a:rPr lang="en-GB" altLang="zh-CN" sz="1200" kern="0" dirty="0" err="1"/>
              <a:t>sidelink</a:t>
            </a:r>
            <a:r>
              <a:rPr lang="en-GB" altLang="zh-CN" sz="1200" kern="0" dirty="0"/>
              <a:t> positioning service exposure to a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KI#7: Ranging/</a:t>
            </a:r>
            <a:r>
              <a:rPr lang="en-GB" altLang="zh-CN" sz="1200" kern="0" dirty="0" err="1" smtClean="0"/>
              <a:t>Sidelink</a:t>
            </a:r>
            <a:r>
              <a:rPr lang="en-GB" altLang="zh-CN" sz="1200" kern="0" dirty="0" smtClean="0"/>
              <a:t> </a:t>
            </a:r>
            <a:r>
              <a:rPr lang="en-GB" altLang="zh-CN" sz="1200" kern="0" dirty="0"/>
              <a:t>Positioning service exposure to Application server and for network assisted </a:t>
            </a:r>
            <a:r>
              <a:rPr lang="en-GB" altLang="zh-CN" sz="1200" kern="0" dirty="0" err="1"/>
              <a:t>sidelink</a:t>
            </a:r>
            <a:r>
              <a:rPr lang="en-GB" altLang="zh-CN" sz="1200" kern="0" dirty="0"/>
              <a:t> positioning</a:t>
            </a:r>
            <a:endParaRPr lang="en-US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8693591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?%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 rot="18690893">
            <a:off x="1339249" y="3900238"/>
            <a:ext cx="48653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To be updated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2" y="1036549"/>
            <a:ext cx="8644418" cy="282243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impacts or dependencies identified for Key Issue </a:t>
            </a:r>
            <a:r>
              <a:rPr lang="en-US" sz="1400" dirty="0" smtClean="0"/>
              <a:t>#4 and #5</a:t>
            </a:r>
            <a:endParaRPr lang="en-US" sz="14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SA3 </a:t>
            </a:r>
            <a:r>
              <a:rPr lang="de-DE" sz="1800" b="1" dirty="0" smtClean="0"/>
              <a:t>dependencies</a:t>
            </a:r>
            <a:r>
              <a:rPr lang="zh-CN" altLang="en-US" sz="1800" b="1" dirty="0" smtClean="0"/>
              <a:t>：</a:t>
            </a:r>
            <a:endParaRPr lang="en-US" altLang="zh-CN" sz="1800" b="1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Privacy protection and other security aspects will be tasked to SA3, and the related impact to architecture enhancement will be based on SA3 conclusion.</a:t>
            </a: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</a:t>
            </a:r>
            <a:r>
              <a:rPr lang="en-US" sz="1400" dirty="0" smtClean="0"/>
              <a:t>one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(SA2#150E</a:t>
            </a:r>
            <a:r>
              <a:rPr lang="de-DE" sz="1800" b="1" dirty="0" smtClean="0"/>
              <a:t>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Finalize Architecture </a:t>
            </a:r>
            <a:r>
              <a:rPr lang="en-US" altLang="zh-CN" sz="1400" dirty="0" err="1" smtClean="0"/>
              <a:t>Requirements&amp;Assumptions</a:t>
            </a:r>
            <a:r>
              <a:rPr lang="en-US" altLang="zh-CN" sz="1400" dirty="0" smtClean="0"/>
              <a:t>, </a:t>
            </a:r>
            <a:r>
              <a:rPr lang="en-US" altLang="zh-CN" sz="1400" dirty="0"/>
              <a:t>continue with </a:t>
            </a:r>
            <a:r>
              <a:rPr lang="en-US" altLang="zh-CN" sz="1400" dirty="0" smtClean="0"/>
              <a:t>definition &amp; KI proposals </a:t>
            </a:r>
            <a:r>
              <a:rPr lang="en-US" altLang="zh-CN" sz="1400" dirty="0"/>
              <a:t>and start discussion on new solutions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3702265"/>
            <a:ext cx="6890656" cy="274207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18690893">
            <a:off x="2040289" y="3017442"/>
            <a:ext cx="48653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To be updated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b="1" dirty="0"/>
              <a:t>FS_Ranging_SL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skeleton and scope are agreed. 5 Architecture Assumptions and 12 Architecture Requirements are identified.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 terms defined, 7 KIs agreed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RAN impacts and 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impacts identified on </a:t>
            </a:r>
            <a:r>
              <a:rPr lang="en-US" sz="1400" kern="0" dirty="0" smtClean="0"/>
              <a:t>KI#4&amp;KI#5</a:t>
            </a:r>
            <a:endParaRPr lang="en-US" sz="14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SA2#150e (0.5 TU): Finalize Architecture </a:t>
            </a:r>
            <a:r>
              <a:rPr lang="en-US" altLang="zh-CN" sz="1400" kern="0" dirty="0" err="1"/>
              <a:t>Assumptions&amp;Requirements</a:t>
            </a:r>
            <a:r>
              <a:rPr lang="en-US" altLang="zh-CN" sz="1400" kern="0" dirty="0"/>
              <a:t>, c</a:t>
            </a:r>
            <a:r>
              <a:rPr lang="en-US" sz="1400" kern="0" dirty="0"/>
              <a:t>ontinue with </a:t>
            </a:r>
            <a:r>
              <a:rPr lang="en-US" sz="1400" kern="0" dirty="0" err="1"/>
              <a:t>definition&amp;KI</a:t>
            </a:r>
            <a:r>
              <a:rPr lang="en-US" sz="1400" kern="0" dirty="0"/>
              <a:t> proposal and start discussion on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SA2#151e (1 TU): Finalize KI proposals, continue with definition &amp; new solution proposals, and start </a:t>
            </a:r>
            <a:r>
              <a:rPr lang="en-US" altLang="zh-CN" sz="1400" kern="0" dirty="0" err="1" smtClean="0"/>
              <a:t>evaluations&amp;conclusions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7616560"/>
              </p:ext>
            </p:extLst>
          </p:nvPr>
        </p:nvGraphicFramePr>
        <p:xfrm>
          <a:off x="170675" y="139888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 rot="18690893">
            <a:off x="2078388" y="3351597"/>
            <a:ext cx="48653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To be updated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09cef1fd-e61b-4dbf-b745-21988b13f978"/>
    <ds:schemaRef ds:uri="http://purl.org/dc/elements/1.1/"/>
    <ds:schemaRef ds:uri="http://schemas.openxmlformats.org/package/2006/metadata/core-properties"/>
    <ds:schemaRef ds:uri="dcc30912-d230-4cc2-b11f-bb5ca2a6b6f5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43846</TotalTime>
  <Words>410</Words>
  <Application>Microsoft Office PowerPoint</Application>
  <PresentationFormat>全屏显示(4:3)</PresentationFormat>
  <Paragraphs>66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FS_Ranging_SL Status Report</vt:lpstr>
      <vt:lpstr>FS_Ranging_SL status after SA2#149E (1/2)</vt:lpstr>
      <vt:lpstr>FS_Ranging_SL status after SA2#149E (2/2)</vt:lpstr>
      <vt:lpstr>FS_Ranging_SL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</cp:lastModifiedBy>
  <cp:revision>1866</cp:revision>
  <dcterms:created xsi:type="dcterms:W3CDTF">2008-08-30T09:32:10Z</dcterms:created>
  <dcterms:modified xsi:type="dcterms:W3CDTF">2022-03-29T17:41:44Z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