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90" r:id="rId2"/>
    <p:sldId id="384" r:id="rId3"/>
    <p:sldId id="385" r:id="rId4"/>
    <p:sldId id="386" r:id="rId5"/>
    <p:sldId id="387" r:id="rId6"/>
    <p:sldId id="388" r:id="rId7"/>
    <p:sldId id="391" r:id="rId8"/>
    <p:sldId id="364" r:id="rId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2443A7E-34FF-4EFC-807F-5D2893B31F6B}">
          <p14:sldIdLst>
            <p14:sldId id="290"/>
            <p14:sldId id="384"/>
            <p14:sldId id="385"/>
            <p14:sldId id="386"/>
            <p14:sldId id="387"/>
            <p14:sldId id="388"/>
            <p14:sldId id="391"/>
            <p14:sldId id="364"/>
          </p14:sldIdLst>
        </p14:section>
        <p14:section name="Appendix" id="{DDEBA338-9B78-4B20-A10B-9AACEF84539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6"/>
    <a:srgbClr val="3333FF"/>
    <a:srgbClr val="080808"/>
    <a:srgbClr val="373D42"/>
    <a:srgbClr val="333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0303" autoAdjust="0"/>
  </p:normalViewPr>
  <p:slideViewPr>
    <p:cSldViewPr snapToGrid="0" snapToObjects="1">
      <p:cViewPr varScale="1">
        <p:scale>
          <a:sx n="103" d="100"/>
          <a:sy n="103" d="100"/>
        </p:scale>
        <p:origin x="8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2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91A0D-50D9-CF4C-AF65-4AD7F89584FF}" type="datetimeFigureOut">
              <a:rPr lang="en-US" smtClean="0"/>
              <a:t>3/23/2022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14613-7CEC-444F-A8A2-C743CAABBD93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27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Each client app</a:t>
            </a:r>
            <a:r>
              <a:rPr lang="en-US" sz="1200" baseline="0" dirty="0"/>
              <a:t> communicates with the local server app. </a:t>
            </a:r>
            <a:r>
              <a:rPr lang="en-US" sz="1200" dirty="0"/>
              <a:t>Moreover, the server apps communicate with each other.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99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b="1" dirty="0"/>
              <a:t>Examples of MEC services</a:t>
            </a:r>
            <a:r>
              <a:rPr lang="" dirty="0"/>
              <a:t>:</a:t>
            </a:r>
            <a:r>
              <a:rPr lang="" baseline="0" dirty="0"/>
              <a:t> Location service, Radio N</a:t>
            </a:r>
            <a:r>
              <a:rPr lang="en-US" baseline="0" dirty="0"/>
              <a:t>e</a:t>
            </a:r>
            <a:r>
              <a:rPr lang="" baseline="0" dirty="0"/>
              <a:t>twork Information Service </a:t>
            </a:r>
            <a:r>
              <a:rPr lang="" dirty="0"/>
              <a:t>(RNIS),</a:t>
            </a:r>
            <a:r>
              <a:rPr lang="" baseline="0" dirty="0"/>
              <a:t> </a:t>
            </a:r>
            <a:r>
              <a:rPr lang="" sz="1200" dirty="0"/>
              <a:t>V2X Information Service (VIS).</a:t>
            </a:r>
            <a:r>
              <a:rPr lang="" sz="1200" baseline="0" dirty="0"/>
              <a:t> </a:t>
            </a:r>
            <a:endParaRPr lang="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b="1" dirty="0"/>
              <a:t>MEC App X</a:t>
            </a:r>
            <a:r>
              <a:rPr lang="" dirty="0"/>
              <a:t>:</a:t>
            </a:r>
            <a:r>
              <a:rPr lang="" baseline="0" dirty="0"/>
              <a:t> for example, ee Through application server, ToD application server.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" baseline="0" dirty="0"/>
              <a:t>NOTE: The MEC platform in MNO A and the MEC platform in MNO B are synchronized with regards to which remote services they provide.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“Long blue</a:t>
            </a:r>
            <a:r>
              <a:rPr lang="en-GB" sz="1200" baseline="0" dirty="0"/>
              <a:t> line”: </a:t>
            </a:r>
            <a:r>
              <a:rPr lang="en-GB" sz="1200" dirty="0"/>
              <a:t>MEC App X in MNO A consumes remotely MEC services in</a:t>
            </a:r>
            <a:r>
              <a:rPr lang="en-GB" sz="1200" baseline="0" dirty="0"/>
              <a:t> </a:t>
            </a:r>
            <a:r>
              <a:rPr lang="en-GB" sz="1200" dirty="0"/>
              <a:t>MNO B (although not always optimal, from a delay perspective)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baseline="0" dirty="0"/>
              <a:t>GW is a BGW and possibly also other GWs, such as NAT GW</a:t>
            </a:r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954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21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59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768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0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256689" y="2417379"/>
            <a:ext cx="7221155" cy="263809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Cover 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094048" y="6453970"/>
            <a:ext cx="3263900" cy="26224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9144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3716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8288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/>
              <a:t>Document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88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24248" y="2238703"/>
            <a:ext cx="6653598" cy="30517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" y="0"/>
            <a:ext cx="12197080" cy="68580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‹N°›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>
              <a:solidFill>
                <a:srgbClr val="333D42"/>
              </a:solidFill>
            </a:endParaRP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66897" y="2132476"/>
            <a:ext cx="7010948" cy="1600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0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466895" y="3899338"/>
            <a:ext cx="7004585" cy="164537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3" y="71014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6228" cy="1325563"/>
          </a:xfrm>
          <a:prstGeom prst="rect">
            <a:avLst/>
          </a:prstGeom>
        </p:spPr>
        <p:txBody>
          <a:bodyPr/>
          <a:lstStyle>
            <a:lvl1pPr>
              <a:defRPr sz="3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312229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28657" y="0"/>
            <a:ext cx="6063343" cy="6857999"/>
          </a:xfrm>
          <a:prstGeom prst="rect">
            <a:avLst/>
          </a:prstGeom>
        </p:spPr>
        <p:txBody>
          <a:bodyPr anchor="t" anchorCtr="1"/>
          <a:lstStyle>
            <a:lvl1pPr marL="0" indent="0" algn="ctr">
              <a:buNone/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Picture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‹N°›</a:t>
            </a:fld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478972" y="577397"/>
            <a:ext cx="5148942" cy="9792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>
              <a:buNone/>
              <a:defRPr>
                <a:solidFill>
                  <a:srgbClr val="00ADE6"/>
                </a:solidFill>
              </a:defRPr>
            </a:lvl2pPr>
            <a:lvl3pPr marL="914400" indent="0">
              <a:buNone/>
              <a:defRPr>
                <a:solidFill>
                  <a:srgbClr val="00ADE6"/>
                </a:solidFill>
              </a:defRPr>
            </a:lvl3pPr>
            <a:lvl4pPr marL="1371600" indent="0">
              <a:buNone/>
              <a:defRPr>
                <a:solidFill>
                  <a:srgbClr val="00ADE6"/>
                </a:solidFill>
              </a:defRPr>
            </a:lvl4pPr>
            <a:lvl5pPr marL="1828800" indent="0">
              <a:buNone/>
              <a:defRPr>
                <a:solidFill>
                  <a:srgbClr val="00ADE6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479425" y="1871663"/>
            <a:ext cx="5148263" cy="44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371" y="653143"/>
            <a:ext cx="11038115" cy="52079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91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646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69371"/>
            <a:ext cx="12192000" cy="888629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‹N°›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6" y="6286693"/>
            <a:ext cx="1192132" cy="432000"/>
          </a:xfrm>
          <a:prstGeom prst="rect">
            <a:avLst/>
          </a:prstGeom>
        </p:spPr>
      </p:pic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dirty="0">
              <a:solidFill>
                <a:srgbClr val="333D4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23CB00-A14A-4137-9ED9-4DEC7C494452}"/>
              </a:ext>
            </a:extLst>
          </p:cNvPr>
          <p:cNvSpPr/>
          <p:nvPr userDrawn="1"/>
        </p:nvSpPr>
        <p:spPr>
          <a:xfrm>
            <a:off x="1587663" y="6492875"/>
            <a:ext cx="9125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sz="80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The content of this document is for 5GAA internal discussion only. In its current version it does not reflect any agreed 5GAA view, nor any approved 5GAA position. </a:t>
            </a:r>
            <a:endParaRPr lang="fr-BE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2" r:id="rId5"/>
    <p:sldLayoutId id="2147483657" r:id="rId6"/>
    <p:sldLayoutId id="2147483656" r:id="rId7"/>
    <p:sldLayoutId id="2147483662" r:id="rId8"/>
    <p:sldLayoutId id="2147483663" r:id="rId9"/>
    <p:sldLayoutId id="214748366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.xml"/><Relationship Id="rId7" Type="http://schemas.openxmlformats.org/officeDocument/2006/relationships/image" Target="../media/image9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7577" y="2417379"/>
            <a:ext cx="7560268" cy="2638097"/>
          </a:xfrm>
        </p:spPr>
        <p:txBody>
          <a:bodyPr anchor="ctr">
            <a:normAutofit lnSpcReduction="10000"/>
          </a:bodyPr>
          <a:lstStyle/>
          <a:p>
            <a:r>
              <a:rPr lang="en-US" sz="3600" dirty="0">
                <a:solidFill>
                  <a:srgbClr val="FFFFFF"/>
                </a:solidFill>
              </a:rPr>
              <a:t>Discussion: validating MEC4AUTO Resource Sharing Scenarios 3A and 3B</a:t>
            </a:r>
          </a:p>
          <a:p>
            <a:endParaRPr lang="" sz="2200" dirty="0">
              <a:solidFill>
                <a:srgbClr val="FFFFFF"/>
              </a:solidFill>
            </a:endParaRPr>
          </a:p>
          <a:p>
            <a:endParaRPr lang="en-GB" sz="2200" dirty="0"/>
          </a:p>
          <a:p>
            <a:r>
              <a:rPr lang="en-GB" sz="2200" dirty="0"/>
              <a:t>18 Feb 2022</a:t>
            </a:r>
          </a:p>
        </p:txBody>
      </p:sp>
    </p:spTree>
    <p:extLst>
      <p:ext uri="{BB962C8B-B14F-4D97-AF65-F5344CB8AC3E}">
        <p14:creationId xmlns:p14="http://schemas.microsoft.com/office/powerpoint/2010/main" val="2160376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199" y="944545"/>
            <a:ext cx="10918372" cy="494190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sv-SE" dirty="0"/>
              <a:t>MEC4AUTO TR2 proposed three main scenarios of MEC resource sharing (inter-MNO):</a:t>
            </a:r>
            <a:endParaRPr lang="en-US" dirty="0"/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dirty="0"/>
              <a:t>Scenario 1 - Both MNO A and MNO B have MEC platform and MEC App X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dirty="0"/>
              <a:t>Scenario 2 - Both MNO A and MNO B have MEC platform, but MEC App X is available only in MNO A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dirty="0"/>
              <a:t>Scenario 3 - Only MNO A has MEC platform and MEC App X is available only in MNO A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Connectivity can be realized in two different options (see next slides) leading to Scenario 3A and 3B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dirty="0"/>
          </a:p>
          <a:p>
            <a:pPr marL="457200" lvl="1" indent="0">
              <a:lnSpc>
                <a:spcPct val="120000"/>
              </a:lnSpc>
              <a:buNone/>
            </a:pPr>
            <a:endParaRPr lang="en-US" dirty="0"/>
          </a:p>
          <a:p>
            <a:pPr>
              <a:lnSpc>
                <a:spcPct val="120000"/>
              </a:lnSpc>
            </a:pPr>
            <a:r>
              <a:rPr lang="sv-SE" dirty="0"/>
              <a:t>General assumptions:</a:t>
            </a:r>
          </a:p>
          <a:p>
            <a:pPr lvl="1">
              <a:lnSpc>
                <a:spcPct val="120000"/>
              </a:lnSpc>
            </a:pPr>
            <a:r>
              <a:rPr lang="sv-SE" dirty="0"/>
              <a:t>Client application </a:t>
            </a:r>
            <a:r>
              <a:rPr lang="en-US" dirty="0"/>
              <a:t>X</a:t>
            </a:r>
            <a:r>
              <a:rPr lang="sv-SE" dirty="0"/>
              <a:t>, running in a vehicle, needs to connect to MEC App </a:t>
            </a:r>
            <a:r>
              <a:rPr lang="en-US" dirty="0"/>
              <a:t>X</a:t>
            </a:r>
            <a:r>
              <a:rPr lang="sv-SE" dirty="0"/>
              <a:t> running in a MEC platform.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MEC platform can belong to either a 3GPP Mobile Network Operator (MNO) or a 3</a:t>
            </a:r>
            <a:r>
              <a:rPr lang="en-US" baseline="30000" dirty="0"/>
              <a:t>rd</a:t>
            </a:r>
            <a:r>
              <a:rPr lang="en-US" dirty="0"/>
              <a:t> party.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All required business agreements are in place between the involved parties in order to allow the UE/vehicle to access the requested MEC apps located in the related MEC platform.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Following slides assume that MEC platform is deployed in a 5G network but basic principles shown are also valid in case of 4G Evolved Packet Core (EPC).</a:t>
            </a:r>
          </a:p>
          <a:p>
            <a:pPr lvl="1"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  <a:p>
            <a:pPr>
              <a:lnSpc>
                <a:spcPct val="120000"/>
              </a:lnSpc>
            </a:pPr>
            <a:endParaRPr lang="sv-SE" dirty="0"/>
          </a:p>
          <a:p>
            <a:pPr>
              <a:lnSpc>
                <a:spcPct val="120000"/>
              </a:lnSpc>
            </a:pPr>
            <a:endParaRPr lang="sv-SE" dirty="0"/>
          </a:p>
          <a:p>
            <a:pPr>
              <a:lnSpc>
                <a:spcPct val="120000"/>
              </a:lnSpc>
            </a:pPr>
            <a:endParaRPr lang="en-US" dirty="0"/>
          </a:p>
          <a:p>
            <a:pPr lvl="1">
              <a:lnSpc>
                <a:spcPct val="12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99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2">
            <a:extLst>
              <a:ext uri="{FF2B5EF4-FFF2-40B4-BE49-F238E27FC236}">
                <a16:creationId xmlns:a16="http://schemas.microsoft.com/office/drawing/2014/main" id="{70068980-A5D3-4D8E-B320-A6F76156D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960" y="5725512"/>
            <a:ext cx="1118755" cy="55937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61218" y="965827"/>
            <a:ext cx="9148559" cy="4950581"/>
            <a:chOff x="861218" y="959507"/>
            <a:chExt cx="9148559" cy="4950581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EAFC93F-5F90-4B87-AE95-A795D0A0AFB4}"/>
                </a:ext>
              </a:extLst>
            </p:cNvPr>
            <p:cNvSpPr/>
            <p:nvPr/>
          </p:nvSpPr>
          <p:spPr>
            <a:xfrm>
              <a:off x="3657439" y="4756563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5373A35-BD5B-435A-9B84-6FB63D5582F1}"/>
                </a:ext>
              </a:extLst>
            </p:cNvPr>
            <p:cNvSpPr/>
            <p:nvPr/>
          </p:nvSpPr>
          <p:spPr>
            <a:xfrm>
              <a:off x="3657440" y="3582390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“Local” UPF</a:t>
              </a:r>
              <a:endParaRPr lang="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1D034CD-C72B-499C-B4DD-193D1B4674C5}"/>
                </a:ext>
              </a:extLst>
            </p:cNvPr>
            <p:cNvSpPr/>
            <p:nvPr/>
          </p:nvSpPr>
          <p:spPr>
            <a:xfrm>
              <a:off x="1032554" y="2626434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F643E4-F8FD-4A0F-9A28-ED6E4D6114D7}"/>
                </a:ext>
              </a:extLst>
            </p:cNvPr>
            <p:cNvSpPr/>
            <p:nvPr/>
          </p:nvSpPr>
          <p:spPr>
            <a:xfrm>
              <a:off x="1179311" y="4666598"/>
              <a:ext cx="1215477" cy="47713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/>
                <a:t>MEC platform (AF)</a:t>
              </a:r>
              <a:endParaRPr lang="" sz="14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B85C8BE-CFDD-4541-B319-1611CC9BDC70}"/>
                </a:ext>
              </a:extLst>
            </p:cNvPr>
            <p:cNvSpPr txBox="1"/>
            <p:nvPr/>
          </p:nvSpPr>
          <p:spPr>
            <a:xfrm>
              <a:off x="1126072" y="2624769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F89C45D-AE66-488D-8905-A88B85A85D1B}"/>
                </a:ext>
              </a:extLst>
            </p:cNvPr>
            <p:cNvSpPr txBox="1"/>
            <p:nvPr/>
          </p:nvSpPr>
          <p:spPr>
            <a:xfrm>
              <a:off x="4206426" y="4366253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05444C4-E4E6-4C1E-96A7-6AF383A3F825}"/>
                </a:ext>
              </a:extLst>
            </p:cNvPr>
            <p:cNvCxnSpPr>
              <a:stCxn id="40" idx="0"/>
            </p:cNvCxnSpPr>
            <p:nvPr/>
          </p:nvCxnSpPr>
          <p:spPr>
            <a:xfrm flipV="1">
              <a:off x="4208157" y="4205845"/>
              <a:ext cx="0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4A0224D-3F8B-4ECF-9988-6B40183C4CDA}"/>
                </a:ext>
              </a:extLst>
            </p:cNvPr>
            <p:cNvSpPr/>
            <p:nvPr/>
          </p:nvSpPr>
          <p:spPr>
            <a:xfrm>
              <a:off x="3657439" y="2197375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37E88F0-E204-4B67-90BB-A1C0E97E8F96}"/>
                </a:ext>
              </a:extLst>
            </p:cNvPr>
            <p:cNvSpPr/>
            <p:nvPr/>
          </p:nvSpPr>
          <p:spPr>
            <a:xfrm>
              <a:off x="3655708" y="1389911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DN</a:t>
              </a:r>
              <a:endParaRPr lang="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A6D94FB-979E-45FB-84E7-1AC7CE0F0B1C}"/>
                </a:ext>
              </a:extLst>
            </p:cNvPr>
            <p:cNvSpPr/>
            <p:nvPr/>
          </p:nvSpPr>
          <p:spPr>
            <a:xfrm>
              <a:off x="6350004" y="4666598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955524D-9293-47D0-BB9A-486699218F74}"/>
                </a:ext>
              </a:extLst>
            </p:cNvPr>
            <p:cNvSpPr/>
            <p:nvPr/>
          </p:nvSpPr>
          <p:spPr>
            <a:xfrm>
              <a:off x="6369554" y="3576921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“Local” UPF</a:t>
              </a:r>
              <a:endParaRPr lang="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91DAD5B-46AC-45EC-9458-2732E2711500}"/>
                </a:ext>
              </a:extLst>
            </p:cNvPr>
            <p:cNvSpPr txBox="1"/>
            <p:nvPr/>
          </p:nvSpPr>
          <p:spPr>
            <a:xfrm>
              <a:off x="6869589" y="4286879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D5828001-1947-4906-B48E-D2A1266C1F03}"/>
                </a:ext>
              </a:extLst>
            </p:cNvPr>
            <p:cNvCxnSpPr>
              <a:cxnSpLocks/>
              <a:stCxn id="65" idx="0"/>
              <a:endCxn id="66" idx="2"/>
            </p:cNvCxnSpPr>
            <p:nvPr/>
          </p:nvCxnSpPr>
          <p:spPr>
            <a:xfrm flipV="1">
              <a:off x="6900722" y="4200376"/>
              <a:ext cx="19550" cy="46622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320FE3B4-107C-4814-93B3-7E288DC4BF52}"/>
                </a:ext>
              </a:extLst>
            </p:cNvPr>
            <p:cNvCxnSpPr>
              <a:endCxn id="65" idx="2"/>
            </p:cNvCxnSpPr>
            <p:nvPr/>
          </p:nvCxnSpPr>
          <p:spPr>
            <a:xfrm flipH="1" flipV="1">
              <a:off x="6900722" y="5258880"/>
              <a:ext cx="1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C58A501-AAF1-4905-8607-664954E8545B}"/>
                </a:ext>
              </a:extLst>
            </p:cNvPr>
            <p:cNvSpPr txBox="1"/>
            <p:nvPr/>
          </p:nvSpPr>
          <p:spPr>
            <a:xfrm>
              <a:off x="6047694" y="5571534"/>
              <a:ext cx="696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App Y</a:t>
              </a:r>
              <a:endParaRPr lang="" sz="1600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4CCC763-B181-4F75-8815-4575F2E40656}"/>
                </a:ext>
              </a:extLst>
            </p:cNvPr>
            <p:cNvSpPr/>
            <p:nvPr/>
          </p:nvSpPr>
          <p:spPr>
            <a:xfrm>
              <a:off x="6350004" y="2162737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10F9947-714A-4166-B5AD-24ACB369D818}"/>
                </a:ext>
              </a:extLst>
            </p:cNvPr>
            <p:cNvSpPr/>
            <p:nvPr/>
          </p:nvSpPr>
          <p:spPr>
            <a:xfrm>
              <a:off x="6348273" y="1386446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DN</a:t>
              </a:r>
              <a:endParaRPr lang="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67843C6-CF39-4C81-B4F4-8AAB3ECFF464}"/>
                </a:ext>
              </a:extLst>
            </p:cNvPr>
            <p:cNvSpPr/>
            <p:nvPr/>
          </p:nvSpPr>
          <p:spPr>
            <a:xfrm>
              <a:off x="861218" y="1285991"/>
              <a:ext cx="405245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8275E84-1293-4731-9625-A817D52AC86F}"/>
                </a:ext>
              </a:extLst>
            </p:cNvPr>
            <p:cNvSpPr/>
            <p:nvPr/>
          </p:nvSpPr>
          <p:spPr>
            <a:xfrm>
              <a:off x="6195313" y="1272135"/>
              <a:ext cx="381446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D13E375-9696-4BA1-8FC7-3AADE26D9724}"/>
                </a:ext>
              </a:extLst>
            </p:cNvPr>
            <p:cNvSpPr txBox="1"/>
            <p:nvPr/>
          </p:nvSpPr>
          <p:spPr>
            <a:xfrm>
              <a:off x="6876598" y="959507"/>
              <a:ext cx="14768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B</a:t>
              </a:r>
              <a:endParaRPr lang="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EE7D02E-E9FC-4EDB-A312-A4F4C86A06F9}"/>
                </a:ext>
              </a:extLst>
            </p:cNvPr>
            <p:cNvSpPr txBox="1"/>
            <p:nvPr/>
          </p:nvSpPr>
          <p:spPr>
            <a:xfrm>
              <a:off x="2234366" y="990675"/>
              <a:ext cx="14768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A</a:t>
              </a:r>
              <a:endParaRPr lang="" dirty="0"/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FE59987-C19E-4928-A3C5-1E32B87B8DD0}"/>
                </a:ext>
              </a:extLst>
            </p:cNvPr>
            <p:cNvCxnSpPr/>
            <p:nvPr/>
          </p:nvCxnSpPr>
          <p:spPr>
            <a:xfrm>
              <a:off x="3121126" y="3947242"/>
              <a:ext cx="5387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35867C0-6437-4763-9FE4-AA69FD18BD6F}"/>
                </a:ext>
              </a:extLst>
            </p:cNvPr>
            <p:cNvSpPr txBox="1"/>
            <p:nvPr/>
          </p:nvSpPr>
          <p:spPr>
            <a:xfrm>
              <a:off x="3174869" y="3648638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4F8FD9F-0CC6-4554-85A5-EA0EEA290F17}"/>
                </a:ext>
              </a:extLst>
            </p:cNvPr>
            <p:cNvSpPr/>
            <p:nvPr/>
          </p:nvSpPr>
          <p:spPr>
            <a:xfrm>
              <a:off x="7703130" y="2612671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6724785-FC29-4642-9712-2F22B984A434}"/>
                </a:ext>
              </a:extLst>
            </p:cNvPr>
            <p:cNvSpPr txBox="1"/>
            <p:nvPr/>
          </p:nvSpPr>
          <p:spPr>
            <a:xfrm>
              <a:off x="7796648" y="2611006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111" name="Flowchart: Magnetic Disk 110">
              <a:extLst>
                <a:ext uri="{FF2B5EF4-FFF2-40B4-BE49-F238E27FC236}">
                  <a16:creationId xmlns:a16="http://schemas.microsoft.com/office/drawing/2014/main" id="{68C96C75-D19E-4B39-B283-4D0BBA5CD553}"/>
                </a:ext>
              </a:extLst>
            </p:cNvPr>
            <p:cNvSpPr/>
            <p:nvPr/>
          </p:nvSpPr>
          <p:spPr>
            <a:xfrm>
              <a:off x="7532678" y="3045388"/>
              <a:ext cx="635492" cy="416311"/>
            </a:xfrm>
            <a:prstGeom prst="flowChartMagneticDisk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GW</a:t>
              </a:r>
              <a:endParaRPr lang="" sz="1400" dirty="0"/>
            </a:p>
          </p:txBody>
        </p:sp>
        <p:sp>
          <p:nvSpPr>
            <p:cNvPr id="118" name="Flowchart: Magnetic Disk 117">
              <a:extLst>
                <a:ext uri="{FF2B5EF4-FFF2-40B4-BE49-F238E27FC236}">
                  <a16:creationId xmlns:a16="http://schemas.microsoft.com/office/drawing/2014/main" id="{C71703BB-D632-4036-8143-D2E8CB45370F}"/>
                </a:ext>
              </a:extLst>
            </p:cNvPr>
            <p:cNvSpPr/>
            <p:nvPr/>
          </p:nvSpPr>
          <p:spPr>
            <a:xfrm>
              <a:off x="3116147" y="2957243"/>
              <a:ext cx="635492" cy="416311"/>
            </a:xfrm>
            <a:prstGeom prst="flowChartMagneticDisk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GW</a:t>
              </a:r>
              <a:endParaRPr lang="" sz="1400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5A984F8E-375A-4025-A1A4-1E684CD697EB}"/>
                </a:ext>
              </a:extLst>
            </p:cNvPr>
            <p:cNvSpPr/>
            <p:nvPr/>
          </p:nvSpPr>
          <p:spPr>
            <a:xfrm rot="5400000">
              <a:off x="2345961" y="3037623"/>
              <a:ext cx="479037" cy="618999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82262F3-BDEE-4C80-8E50-2C9B7E0CE03E}"/>
                </a:ext>
              </a:extLst>
            </p:cNvPr>
            <p:cNvSpPr txBox="1"/>
            <p:nvPr/>
          </p:nvSpPr>
          <p:spPr>
            <a:xfrm>
              <a:off x="2114880" y="3043744"/>
              <a:ext cx="795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MEC</a:t>
              </a:r>
              <a:br>
                <a:rPr lang="en-US" sz="1600" dirty="0"/>
              </a:br>
              <a:r>
                <a:rPr lang="en-US" sz="1600" dirty="0"/>
                <a:t> App Y</a:t>
              </a:r>
              <a:endParaRPr lang="" sz="1600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36A7C71-F289-457B-9638-6C5B3C751DF5}"/>
                </a:ext>
              </a:extLst>
            </p:cNvPr>
            <p:cNvSpPr/>
            <p:nvPr/>
          </p:nvSpPr>
          <p:spPr>
            <a:xfrm>
              <a:off x="2433978" y="3598113"/>
              <a:ext cx="407877" cy="1273823"/>
            </a:xfrm>
            <a:custGeom>
              <a:avLst/>
              <a:gdLst>
                <a:gd name="connsiteX0" fmla="*/ 406400 w 407877"/>
                <a:gd name="connsiteY0" fmla="*/ 0 h 1273823"/>
                <a:gd name="connsiteX1" fmla="*/ 345440 w 407877"/>
                <a:gd name="connsiteY1" fmla="*/ 1076960 h 1273823"/>
                <a:gd name="connsiteX2" fmla="*/ 0 w 407877"/>
                <a:gd name="connsiteY2" fmla="*/ 1270000 h 127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877" h="1273823">
                  <a:moveTo>
                    <a:pt x="406400" y="0"/>
                  </a:moveTo>
                  <a:cubicBezTo>
                    <a:pt x="409786" y="432646"/>
                    <a:pt x="413173" y="865293"/>
                    <a:pt x="345440" y="1076960"/>
                  </a:cubicBezTo>
                  <a:cubicBezTo>
                    <a:pt x="277707" y="1288627"/>
                    <a:pt x="138853" y="1279313"/>
                    <a:pt x="0" y="1270000"/>
                  </a:cubicBezTo>
                </a:path>
              </a:pathLst>
            </a:custGeom>
            <a:noFill/>
            <a:ln w="28575">
              <a:solidFill>
                <a:srgbClr val="0070C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2611650-03AA-4EAB-9736-C3C2C140ED80}"/>
                </a:ext>
              </a:extLst>
            </p:cNvPr>
            <p:cNvCxnSpPr/>
            <p:nvPr/>
          </p:nvCxnSpPr>
          <p:spPr>
            <a:xfrm>
              <a:off x="7461931" y="3950123"/>
              <a:ext cx="24119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A80403-48A8-4EDE-A59B-950ED2FCBE9E}"/>
                </a:ext>
              </a:extLst>
            </p:cNvPr>
            <p:cNvSpPr txBox="1"/>
            <p:nvPr/>
          </p:nvSpPr>
          <p:spPr>
            <a:xfrm>
              <a:off x="7363954" y="3660744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CC58A501-AAF1-4905-8607-664954E8545B}"/>
              </a:ext>
            </a:extLst>
          </p:cNvPr>
          <p:cNvSpPr txBox="1"/>
          <p:nvPr/>
        </p:nvSpPr>
        <p:spPr>
          <a:xfrm>
            <a:off x="3042408" y="5541886"/>
            <a:ext cx="696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App Y</a:t>
            </a:r>
            <a:endParaRPr lang="" sz="16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E37D29F-CD5B-4AEA-8A32-0C0F9F49F721}"/>
              </a:ext>
            </a:extLst>
          </p:cNvPr>
          <p:cNvSpPr/>
          <p:nvPr/>
        </p:nvSpPr>
        <p:spPr>
          <a:xfrm>
            <a:off x="8524190" y="4702500"/>
            <a:ext cx="1215477" cy="5308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/>
              <a:t>MEC platform (AF)</a:t>
            </a:r>
            <a:endParaRPr lang="" sz="1400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245ECE8-E607-4698-B539-78AB0553A54E}"/>
              </a:ext>
            </a:extLst>
          </p:cNvPr>
          <p:cNvSpPr/>
          <p:nvPr/>
        </p:nvSpPr>
        <p:spPr>
          <a:xfrm rot="5400000">
            <a:off x="8374286" y="2939018"/>
            <a:ext cx="479037" cy="618999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5C5F134-32E3-4500-B409-379635DA042F}"/>
              </a:ext>
            </a:extLst>
          </p:cNvPr>
          <p:cNvSpPr txBox="1"/>
          <p:nvPr/>
        </p:nvSpPr>
        <p:spPr>
          <a:xfrm>
            <a:off x="8215648" y="2945139"/>
            <a:ext cx="79549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MEC</a:t>
            </a:r>
            <a:br>
              <a:rPr lang="en-US" sz="1600" dirty="0"/>
            </a:br>
            <a:r>
              <a:rPr lang="en-US" sz="1600" dirty="0"/>
              <a:t> App Y</a:t>
            </a:r>
            <a:endParaRPr lang="" sz="1600" dirty="0"/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20FE3B4-107C-4814-93B3-7E288DC4BF52}"/>
              </a:ext>
            </a:extLst>
          </p:cNvPr>
          <p:cNvCxnSpPr/>
          <p:nvPr/>
        </p:nvCxnSpPr>
        <p:spPr>
          <a:xfrm flipH="1" flipV="1">
            <a:off x="4208875" y="5339810"/>
            <a:ext cx="23749" cy="4976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: Rounded Corners 38">
            <a:extLst>
              <a:ext uri="{FF2B5EF4-FFF2-40B4-BE49-F238E27FC236}">
                <a16:creationId xmlns:a16="http://schemas.microsoft.com/office/drawing/2014/main" id="{E3B88B0D-9E37-4C2B-BFFE-72C5AAC78FCD}"/>
              </a:ext>
            </a:extLst>
          </p:cNvPr>
          <p:cNvSpPr/>
          <p:nvPr/>
        </p:nvSpPr>
        <p:spPr>
          <a:xfrm>
            <a:off x="10556240" y="1146683"/>
            <a:ext cx="1520504" cy="196092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8DB2A11-1685-49F5-9C6E-57EDC161263B}"/>
              </a:ext>
            </a:extLst>
          </p:cNvPr>
          <p:cNvCxnSpPr/>
          <p:nvPr/>
        </p:nvCxnSpPr>
        <p:spPr>
          <a:xfrm>
            <a:off x="10861040" y="1584960"/>
            <a:ext cx="1005840" cy="0"/>
          </a:xfrm>
          <a:prstGeom prst="line">
            <a:avLst/>
          </a:prstGeom>
          <a:noFill/>
          <a:ln w="28575">
            <a:solidFill>
              <a:srgbClr val="0070C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12DEB1E-3706-4BE6-ACDF-5DF43AB233A4}"/>
              </a:ext>
            </a:extLst>
          </p:cNvPr>
          <p:cNvCxnSpPr/>
          <p:nvPr/>
        </p:nvCxnSpPr>
        <p:spPr>
          <a:xfrm>
            <a:off x="10861040" y="2534774"/>
            <a:ext cx="1005840" cy="0"/>
          </a:xfrm>
          <a:prstGeom prst="line">
            <a:avLst/>
          </a:prstGeom>
          <a:noFill/>
          <a:ln w="28575">
            <a:solidFill>
              <a:srgbClr val="C0000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1DAEA828-28F1-48F9-8F7D-FAA5E6169926}"/>
              </a:ext>
            </a:extLst>
          </p:cNvPr>
          <p:cNvSpPr txBox="1"/>
          <p:nvPr/>
        </p:nvSpPr>
        <p:spPr>
          <a:xfrm>
            <a:off x="10823961" y="1163310"/>
            <a:ext cx="100584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Legend</a:t>
            </a:r>
            <a:endParaRPr lang="" sz="16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1A90CF4-7801-46ED-946C-05CBFE5833FF}"/>
              </a:ext>
            </a:extLst>
          </p:cNvPr>
          <p:cNvSpPr txBox="1"/>
          <p:nvPr/>
        </p:nvSpPr>
        <p:spPr>
          <a:xfrm>
            <a:off x="10698480" y="1628565"/>
            <a:ext cx="1310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“control” / edge service plane</a:t>
            </a:r>
            <a:endParaRPr lang="" sz="1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6F87CE1-F866-4F65-AC07-8ACE27314D2F}"/>
              </a:ext>
            </a:extLst>
          </p:cNvPr>
          <p:cNvSpPr txBox="1"/>
          <p:nvPr/>
        </p:nvSpPr>
        <p:spPr>
          <a:xfrm>
            <a:off x="10698480" y="2581380"/>
            <a:ext cx="1310639" cy="307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data plane</a:t>
            </a:r>
            <a:endParaRPr lang="" sz="1400" dirty="0"/>
          </a:p>
        </p:txBody>
      </p:sp>
      <p:sp>
        <p:nvSpPr>
          <p:cNvPr id="7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Scenario 1: </a:t>
            </a:r>
            <a:r>
              <a:rPr lang="en-US" sz="2400" dirty="0"/>
              <a:t>Both MNO A and MNO B have MEC platform and MEC App Y / </a:t>
            </a:r>
            <a:br>
              <a:rPr lang="en-US" sz="2400" dirty="0"/>
            </a:br>
            <a:r>
              <a:rPr lang="en-US" sz="2400" dirty="0"/>
              <a:t>multiple OEM vehicles use case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4394" y="5409547"/>
            <a:ext cx="1316850" cy="908383"/>
          </a:xfrm>
          <a:prstGeom prst="rect">
            <a:avLst/>
          </a:prstGeom>
        </p:spPr>
      </p:pic>
      <p:sp>
        <p:nvSpPr>
          <p:cNvPr id="10" name="Freeform 9"/>
          <p:cNvSpPr/>
          <p:nvPr/>
        </p:nvSpPr>
        <p:spPr>
          <a:xfrm>
            <a:off x="6957909" y="3541362"/>
            <a:ext cx="1469019" cy="2288996"/>
          </a:xfrm>
          <a:custGeom>
            <a:avLst/>
            <a:gdLst>
              <a:gd name="connsiteX0" fmla="*/ 55856 w 1469019"/>
              <a:gd name="connsiteY0" fmla="*/ 2254828 h 2254828"/>
              <a:gd name="connsiteX1" fmla="*/ 107810 w 1469019"/>
              <a:gd name="connsiteY1" fmla="*/ 716973 h 2254828"/>
              <a:gd name="connsiteX2" fmla="*/ 1032601 w 1469019"/>
              <a:gd name="connsiteY2" fmla="*/ 498764 h 2254828"/>
              <a:gd name="connsiteX3" fmla="*/ 1469019 w 1469019"/>
              <a:gd name="connsiteY3" fmla="*/ 0 h 225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9019" h="2254828">
                <a:moveTo>
                  <a:pt x="55856" y="2254828"/>
                </a:moveTo>
                <a:cubicBezTo>
                  <a:pt x="437" y="1632239"/>
                  <a:pt x="-54981" y="1009650"/>
                  <a:pt x="107810" y="716973"/>
                </a:cubicBezTo>
                <a:cubicBezTo>
                  <a:pt x="270601" y="424296"/>
                  <a:pt x="805733" y="618259"/>
                  <a:pt x="1032601" y="498764"/>
                </a:cubicBezTo>
                <a:cubicBezTo>
                  <a:pt x="1259469" y="379269"/>
                  <a:pt x="1364244" y="189634"/>
                  <a:pt x="1469019" y="0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910379" y="3326954"/>
            <a:ext cx="5378428" cy="37423"/>
          </a:xfrm>
          <a:prstGeom prst="line">
            <a:avLst/>
          </a:prstGeom>
          <a:ln w="2857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loud 67">
            <a:extLst>
              <a:ext uri="{FF2B5EF4-FFF2-40B4-BE49-F238E27FC236}">
                <a16:creationId xmlns:a16="http://schemas.microsoft.com/office/drawing/2014/main" id="{D33343C9-6D4D-47A9-B6B5-CBC6026940DF}"/>
              </a:ext>
            </a:extLst>
          </p:cNvPr>
          <p:cNvSpPr/>
          <p:nvPr/>
        </p:nvSpPr>
        <p:spPr>
          <a:xfrm>
            <a:off x="4926176" y="2184728"/>
            <a:ext cx="1297195" cy="1643719"/>
          </a:xfrm>
          <a:prstGeom prst="cloud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6882166-A28E-423C-845C-1A1AB5F5A6CA}"/>
              </a:ext>
            </a:extLst>
          </p:cNvPr>
          <p:cNvSpPr txBox="1"/>
          <p:nvPr/>
        </p:nvSpPr>
        <p:spPr>
          <a:xfrm>
            <a:off x="4940777" y="2403415"/>
            <a:ext cx="1292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Controlled IP Network</a:t>
            </a:r>
            <a:endParaRPr lang="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AAECFBE-9026-4A91-A6DE-311563E708FC}"/>
              </a:ext>
            </a:extLst>
          </p:cNvPr>
          <p:cNvSpPr/>
          <p:nvPr/>
        </p:nvSpPr>
        <p:spPr>
          <a:xfrm>
            <a:off x="1840057" y="3678974"/>
            <a:ext cx="503976" cy="889547"/>
          </a:xfrm>
          <a:prstGeom prst="rect">
            <a:avLst/>
          </a:prstGeom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254DAA5-BBB3-4F54-A444-653F38D6BCD2}"/>
              </a:ext>
            </a:extLst>
          </p:cNvPr>
          <p:cNvSpPr/>
          <p:nvPr/>
        </p:nvSpPr>
        <p:spPr>
          <a:xfrm>
            <a:off x="1153366" y="3520344"/>
            <a:ext cx="591196" cy="10601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" sz="1400" dirty="0"/>
              <a:t>V2X Information Service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303089C-8A9C-459B-9844-6D9906E9F236}"/>
              </a:ext>
            </a:extLst>
          </p:cNvPr>
          <p:cNvSpPr txBox="1"/>
          <p:nvPr/>
        </p:nvSpPr>
        <p:spPr>
          <a:xfrm rot="16200000">
            <a:off x="1606379" y="3839630"/>
            <a:ext cx="982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Other MEC services</a:t>
            </a:r>
            <a:endParaRPr lang="" sz="14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AAECFBE-9026-4A91-A6DE-311563E708FC}"/>
              </a:ext>
            </a:extLst>
          </p:cNvPr>
          <p:cNvSpPr/>
          <p:nvPr/>
        </p:nvSpPr>
        <p:spPr>
          <a:xfrm>
            <a:off x="9228144" y="3783667"/>
            <a:ext cx="503976" cy="889547"/>
          </a:xfrm>
          <a:prstGeom prst="rect">
            <a:avLst/>
          </a:prstGeom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254DAA5-BBB3-4F54-A444-653F38D6BCD2}"/>
              </a:ext>
            </a:extLst>
          </p:cNvPr>
          <p:cNvSpPr/>
          <p:nvPr/>
        </p:nvSpPr>
        <p:spPr>
          <a:xfrm>
            <a:off x="8541453" y="3625037"/>
            <a:ext cx="591196" cy="10601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" sz="1400" dirty="0"/>
              <a:t>V2X Information Service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303089C-8A9C-459B-9844-6D9906E9F236}"/>
              </a:ext>
            </a:extLst>
          </p:cNvPr>
          <p:cNvSpPr txBox="1"/>
          <p:nvPr/>
        </p:nvSpPr>
        <p:spPr>
          <a:xfrm rot="16200000">
            <a:off x="8994466" y="3944323"/>
            <a:ext cx="982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Other MEC services</a:t>
            </a:r>
            <a:endParaRPr lang="" sz="1400" dirty="0"/>
          </a:p>
        </p:txBody>
      </p:sp>
      <p:sp>
        <p:nvSpPr>
          <p:cNvPr id="102" name="Freeform 101"/>
          <p:cNvSpPr/>
          <p:nvPr/>
        </p:nvSpPr>
        <p:spPr>
          <a:xfrm>
            <a:off x="2423328" y="3122014"/>
            <a:ext cx="6044339" cy="1909479"/>
          </a:xfrm>
          <a:custGeom>
            <a:avLst/>
            <a:gdLst>
              <a:gd name="connsiteX0" fmla="*/ 0 w 6044339"/>
              <a:gd name="connsiteY0" fmla="*/ 1909479 h 1909479"/>
              <a:gd name="connsiteX1" fmla="*/ 426204 w 6044339"/>
              <a:gd name="connsiteY1" fmla="*/ 1800991 h 1909479"/>
              <a:gd name="connsiteX2" fmla="*/ 573438 w 6044339"/>
              <a:gd name="connsiteY2" fmla="*/ 1467778 h 1909479"/>
              <a:gd name="connsiteX3" fmla="*/ 635431 w 6044339"/>
              <a:gd name="connsiteY3" fmla="*/ 956334 h 1909479"/>
              <a:gd name="connsiteX4" fmla="*/ 635431 w 6044339"/>
              <a:gd name="connsiteY4" fmla="*/ 607622 h 1909479"/>
              <a:gd name="connsiteX5" fmla="*/ 643180 w 6044339"/>
              <a:gd name="connsiteY5" fmla="*/ 212415 h 1909479"/>
              <a:gd name="connsiteX6" fmla="*/ 658678 w 6044339"/>
              <a:gd name="connsiteY6" fmla="*/ 72930 h 1909479"/>
              <a:gd name="connsiteX7" fmla="*/ 968644 w 6044339"/>
              <a:gd name="connsiteY7" fmla="*/ 3188 h 1909479"/>
              <a:gd name="connsiteX8" fmla="*/ 1627322 w 6044339"/>
              <a:gd name="connsiteY8" fmla="*/ 10937 h 1909479"/>
              <a:gd name="connsiteX9" fmla="*/ 2688956 w 6044339"/>
              <a:gd name="connsiteY9" fmla="*/ 18686 h 1909479"/>
              <a:gd name="connsiteX10" fmla="*/ 3905573 w 6044339"/>
              <a:gd name="connsiteY10" fmla="*/ 26435 h 1909479"/>
              <a:gd name="connsiteX11" fmla="*/ 4703736 w 6044339"/>
              <a:gd name="connsiteY11" fmla="*/ 34184 h 1909479"/>
              <a:gd name="connsiteX12" fmla="*/ 5191933 w 6044339"/>
              <a:gd name="connsiteY12" fmla="*/ 134923 h 1909479"/>
              <a:gd name="connsiteX13" fmla="*/ 5463153 w 6044339"/>
              <a:gd name="connsiteY13" fmla="*/ 336401 h 1909479"/>
              <a:gd name="connsiteX14" fmla="*/ 5517397 w 6044339"/>
              <a:gd name="connsiteY14" fmla="*/ 1227554 h 1909479"/>
              <a:gd name="connsiteX15" fmla="*/ 5579390 w 6044339"/>
              <a:gd name="connsiteY15" fmla="*/ 1708001 h 1909479"/>
              <a:gd name="connsiteX16" fmla="*/ 6044339 w 6044339"/>
              <a:gd name="connsiteY16" fmla="*/ 1839737 h 1909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44339" h="1909479">
                <a:moveTo>
                  <a:pt x="0" y="1909479"/>
                </a:moveTo>
                <a:cubicBezTo>
                  <a:pt x="165315" y="1892043"/>
                  <a:pt x="330631" y="1874608"/>
                  <a:pt x="426204" y="1800991"/>
                </a:cubicBezTo>
                <a:cubicBezTo>
                  <a:pt x="521777" y="1727374"/>
                  <a:pt x="538567" y="1608554"/>
                  <a:pt x="573438" y="1467778"/>
                </a:cubicBezTo>
                <a:cubicBezTo>
                  <a:pt x="608309" y="1327002"/>
                  <a:pt x="625099" y="1099693"/>
                  <a:pt x="635431" y="956334"/>
                </a:cubicBezTo>
                <a:cubicBezTo>
                  <a:pt x="645763" y="812975"/>
                  <a:pt x="634140" y="731608"/>
                  <a:pt x="635431" y="607622"/>
                </a:cubicBezTo>
                <a:cubicBezTo>
                  <a:pt x="636722" y="483636"/>
                  <a:pt x="639306" y="301530"/>
                  <a:pt x="643180" y="212415"/>
                </a:cubicBezTo>
                <a:cubicBezTo>
                  <a:pt x="647054" y="123300"/>
                  <a:pt x="604434" y="107801"/>
                  <a:pt x="658678" y="72930"/>
                </a:cubicBezTo>
                <a:cubicBezTo>
                  <a:pt x="712922" y="38059"/>
                  <a:pt x="807203" y="13520"/>
                  <a:pt x="968644" y="3188"/>
                </a:cubicBezTo>
                <a:cubicBezTo>
                  <a:pt x="1130085" y="-7144"/>
                  <a:pt x="1627322" y="10937"/>
                  <a:pt x="1627322" y="10937"/>
                </a:cubicBezTo>
                <a:lnTo>
                  <a:pt x="2688956" y="18686"/>
                </a:lnTo>
                <a:lnTo>
                  <a:pt x="3905573" y="26435"/>
                </a:lnTo>
                <a:lnTo>
                  <a:pt x="4703736" y="34184"/>
                </a:lnTo>
                <a:cubicBezTo>
                  <a:pt x="4918129" y="52265"/>
                  <a:pt x="5065364" y="84554"/>
                  <a:pt x="5191933" y="134923"/>
                </a:cubicBezTo>
                <a:cubicBezTo>
                  <a:pt x="5318502" y="185292"/>
                  <a:pt x="5408909" y="154296"/>
                  <a:pt x="5463153" y="336401"/>
                </a:cubicBezTo>
                <a:cubicBezTo>
                  <a:pt x="5517397" y="518506"/>
                  <a:pt x="5498024" y="998954"/>
                  <a:pt x="5517397" y="1227554"/>
                </a:cubicBezTo>
                <a:cubicBezTo>
                  <a:pt x="5536770" y="1456154"/>
                  <a:pt x="5491566" y="1605970"/>
                  <a:pt x="5579390" y="1708001"/>
                </a:cubicBezTo>
                <a:cubicBezTo>
                  <a:pt x="5667214" y="1810031"/>
                  <a:pt x="5855776" y="1824884"/>
                  <a:pt x="6044339" y="1839737"/>
                </a:cubicBezTo>
              </a:path>
            </a:pathLst>
          </a:custGeom>
          <a:noFill/>
          <a:ln w="28575">
            <a:solidFill>
              <a:srgbClr val="0070C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4" name="Freeform 3"/>
          <p:cNvSpPr/>
          <p:nvPr/>
        </p:nvSpPr>
        <p:spPr>
          <a:xfrm>
            <a:off x="2603756" y="3601941"/>
            <a:ext cx="1419900" cy="2154803"/>
          </a:xfrm>
          <a:custGeom>
            <a:avLst/>
            <a:gdLst>
              <a:gd name="connsiteX0" fmla="*/ 1419604 w 1419900"/>
              <a:gd name="connsiteY0" fmla="*/ 2154803 h 2154803"/>
              <a:gd name="connsiteX1" fmla="*/ 1403701 w 1419900"/>
              <a:gd name="connsiteY1" fmla="*/ 1677725 h 2154803"/>
              <a:gd name="connsiteX2" fmla="*/ 1403701 w 1419900"/>
              <a:gd name="connsiteY2" fmla="*/ 1391478 h 2154803"/>
              <a:gd name="connsiteX3" fmla="*/ 1419604 w 1419900"/>
              <a:gd name="connsiteY3" fmla="*/ 1001864 h 2154803"/>
              <a:gd name="connsiteX4" fmla="*/ 1387799 w 1419900"/>
              <a:gd name="connsiteY4" fmla="*/ 596348 h 2154803"/>
              <a:gd name="connsiteX5" fmla="*/ 1316237 w 1419900"/>
              <a:gd name="connsiteY5" fmla="*/ 485029 h 2154803"/>
              <a:gd name="connsiteX6" fmla="*/ 926623 w 1419900"/>
              <a:gd name="connsiteY6" fmla="*/ 437322 h 2154803"/>
              <a:gd name="connsiteX7" fmla="*/ 672181 w 1419900"/>
              <a:gd name="connsiteY7" fmla="*/ 477078 h 2154803"/>
              <a:gd name="connsiteX8" fmla="*/ 330275 w 1419900"/>
              <a:gd name="connsiteY8" fmla="*/ 516835 h 2154803"/>
              <a:gd name="connsiteX9" fmla="*/ 107639 w 1419900"/>
              <a:gd name="connsiteY9" fmla="*/ 485029 h 2154803"/>
              <a:gd name="connsiteX10" fmla="*/ 12223 w 1419900"/>
              <a:gd name="connsiteY10" fmla="*/ 222636 h 2154803"/>
              <a:gd name="connsiteX11" fmla="*/ 4272 w 1419900"/>
              <a:gd name="connsiteY11" fmla="*/ 0 h 2154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9900" h="2154803">
                <a:moveTo>
                  <a:pt x="1419604" y="2154803"/>
                </a:moveTo>
                <a:cubicBezTo>
                  <a:pt x="1412977" y="1979874"/>
                  <a:pt x="1406351" y="1804946"/>
                  <a:pt x="1403701" y="1677725"/>
                </a:cubicBezTo>
                <a:cubicBezTo>
                  <a:pt x="1401051" y="1550504"/>
                  <a:pt x="1401051" y="1504121"/>
                  <a:pt x="1403701" y="1391478"/>
                </a:cubicBezTo>
                <a:cubicBezTo>
                  <a:pt x="1406351" y="1278835"/>
                  <a:pt x="1422254" y="1134386"/>
                  <a:pt x="1419604" y="1001864"/>
                </a:cubicBezTo>
                <a:cubicBezTo>
                  <a:pt x="1416954" y="869342"/>
                  <a:pt x="1405027" y="682487"/>
                  <a:pt x="1387799" y="596348"/>
                </a:cubicBezTo>
                <a:cubicBezTo>
                  <a:pt x="1370571" y="510209"/>
                  <a:pt x="1393100" y="511533"/>
                  <a:pt x="1316237" y="485029"/>
                </a:cubicBezTo>
                <a:cubicBezTo>
                  <a:pt x="1239374" y="458525"/>
                  <a:pt x="1033966" y="438647"/>
                  <a:pt x="926623" y="437322"/>
                </a:cubicBezTo>
                <a:cubicBezTo>
                  <a:pt x="819280" y="435997"/>
                  <a:pt x="771572" y="463826"/>
                  <a:pt x="672181" y="477078"/>
                </a:cubicBezTo>
                <a:cubicBezTo>
                  <a:pt x="572790" y="490330"/>
                  <a:pt x="424365" y="515510"/>
                  <a:pt x="330275" y="516835"/>
                </a:cubicBezTo>
                <a:cubicBezTo>
                  <a:pt x="236185" y="518160"/>
                  <a:pt x="160648" y="534062"/>
                  <a:pt x="107639" y="485029"/>
                </a:cubicBezTo>
                <a:cubicBezTo>
                  <a:pt x="54630" y="435996"/>
                  <a:pt x="29451" y="303474"/>
                  <a:pt x="12223" y="222636"/>
                </a:cubicBezTo>
                <a:cubicBezTo>
                  <a:pt x="-5005" y="141798"/>
                  <a:pt x="-367" y="70899"/>
                  <a:pt x="4272" y="0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</p:spTree>
    <p:extLst>
      <p:ext uri="{BB962C8B-B14F-4D97-AF65-F5344CB8AC3E}">
        <p14:creationId xmlns:p14="http://schemas.microsoft.com/office/powerpoint/2010/main" val="2631788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E1D034CD-C72B-499C-B4DD-193D1B4674C5}"/>
              </a:ext>
            </a:extLst>
          </p:cNvPr>
          <p:cNvSpPr/>
          <p:nvPr/>
        </p:nvSpPr>
        <p:spPr>
          <a:xfrm>
            <a:off x="1343213" y="2703924"/>
            <a:ext cx="2088572" cy="27224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3B88B0D-9E37-4C2B-BFFE-72C5AAC78FCD}"/>
              </a:ext>
            </a:extLst>
          </p:cNvPr>
          <p:cNvSpPr/>
          <p:nvPr/>
        </p:nvSpPr>
        <p:spPr>
          <a:xfrm>
            <a:off x="10556240" y="918082"/>
            <a:ext cx="1520504" cy="183015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08DB2A11-1685-49F5-9C6E-57EDC161263B}"/>
              </a:ext>
            </a:extLst>
          </p:cNvPr>
          <p:cNvCxnSpPr/>
          <p:nvPr/>
        </p:nvCxnSpPr>
        <p:spPr>
          <a:xfrm>
            <a:off x="10861040" y="1402080"/>
            <a:ext cx="1005840" cy="0"/>
          </a:xfrm>
          <a:prstGeom prst="line">
            <a:avLst/>
          </a:prstGeom>
          <a:noFill/>
          <a:ln w="28575">
            <a:solidFill>
              <a:srgbClr val="0070C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612DEB1E-3706-4BE6-ACDF-5DF43AB233A4}"/>
              </a:ext>
            </a:extLst>
          </p:cNvPr>
          <p:cNvCxnSpPr/>
          <p:nvPr/>
        </p:nvCxnSpPr>
        <p:spPr>
          <a:xfrm>
            <a:off x="10861040" y="2351894"/>
            <a:ext cx="1005840" cy="0"/>
          </a:xfrm>
          <a:prstGeom prst="line">
            <a:avLst/>
          </a:prstGeom>
          <a:noFill/>
          <a:ln w="28575">
            <a:solidFill>
              <a:srgbClr val="C0000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DAEA828-28F1-48F9-8F7D-FAA5E6169926}"/>
              </a:ext>
            </a:extLst>
          </p:cNvPr>
          <p:cNvSpPr txBox="1"/>
          <p:nvPr/>
        </p:nvSpPr>
        <p:spPr>
          <a:xfrm>
            <a:off x="10823961" y="980430"/>
            <a:ext cx="100584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Legend</a:t>
            </a:r>
            <a:endParaRPr lang="" sz="16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1A90CF4-7801-46ED-946C-05CBFE5833FF}"/>
              </a:ext>
            </a:extLst>
          </p:cNvPr>
          <p:cNvSpPr txBox="1"/>
          <p:nvPr/>
        </p:nvSpPr>
        <p:spPr>
          <a:xfrm>
            <a:off x="10698480" y="1445685"/>
            <a:ext cx="1310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“control” / edge service plane</a:t>
            </a:r>
            <a:endParaRPr lang="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6F87CE1-F866-4F65-AC07-8ACE27314D2F}"/>
              </a:ext>
            </a:extLst>
          </p:cNvPr>
          <p:cNvSpPr txBox="1"/>
          <p:nvPr/>
        </p:nvSpPr>
        <p:spPr>
          <a:xfrm>
            <a:off x="10698480" y="2398500"/>
            <a:ext cx="1310639" cy="307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data plane</a:t>
            </a:r>
            <a:endParaRPr lang="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1171171" y="1058818"/>
            <a:ext cx="9148559" cy="5325383"/>
            <a:chOff x="861218" y="959507"/>
            <a:chExt cx="9148559" cy="5325383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FE59987-C19E-4928-A3C5-1E32B87B8DD0}"/>
                </a:ext>
              </a:extLst>
            </p:cNvPr>
            <p:cNvCxnSpPr/>
            <p:nvPr/>
          </p:nvCxnSpPr>
          <p:spPr>
            <a:xfrm flipV="1">
              <a:off x="3113551" y="3985328"/>
              <a:ext cx="650713" cy="1271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EAFC93F-5F90-4B87-AE95-A795D0A0AFB4}"/>
                </a:ext>
              </a:extLst>
            </p:cNvPr>
            <p:cNvSpPr/>
            <p:nvPr/>
          </p:nvSpPr>
          <p:spPr>
            <a:xfrm>
              <a:off x="3657439" y="4756563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  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5373A35-BD5B-435A-9B84-6FB63D5582F1}"/>
                </a:ext>
              </a:extLst>
            </p:cNvPr>
            <p:cNvSpPr/>
            <p:nvPr/>
          </p:nvSpPr>
          <p:spPr>
            <a:xfrm>
              <a:off x="3657440" y="3582390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“Local” UPF</a:t>
              </a:r>
              <a:endParaRPr lang="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F643E4-F8FD-4A0F-9A28-ED6E4D6114D7}"/>
                </a:ext>
              </a:extLst>
            </p:cNvPr>
            <p:cNvSpPr/>
            <p:nvPr/>
          </p:nvSpPr>
          <p:spPr>
            <a:xfrm>
              <a:off x="1171360" y="4804858"/>
              <a:ext cx="1215477" cy="45402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/>
                <a:t>MEC platform (AF)</a:t>
              </a:r>
              <a:endParaRPr lang="" sz="14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B85C8BE-CFDD-4541-B319-1611CC9BDC70}"/>
                </a:ext>
              </a:extLst>
            </p:cNvPr>
            <p:cNvSpPr txBox="1"/>
            <p:nvPr/>
          </p:nvSpPr>
          <p:spPr>
            <a:xfrm>
              <a:off x="1126072" y="2624769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F89C45D-AE66-488D-8905-A88B85A85D1B}"/>
                </a:ext>
              </a:extLst>
            </p:cNvPr>
            <p:cNvSpPr txBox="1"/>
            <p:nvPr/>
          </p:nvSpPr>
          <p:spPr>
            <a:xfrm>
              <a:off x="4155602" y="4279985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05444C4-E4E6-4C1E-96A7-6AF383A3F825}"/>
                </a:ext>
              </a:extLst>
            </p:cNvPr>
            <p:cNvCxnSpPr>
              <a:stCxn id="40" idx="0"/>
            </p:cNvCxnSpPr>
            <p:nvPr/>
          </p:nvCxnSpPr>
          <p:spPr>
            <a:xfrm flipV="1">
              <a:off x="4208157" y="4205845"/>
              <a:ext cx="0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4A0224D-3F8B-4ECF-9988-6B40183C4CDA}"/>
                </a:ext>
              </a:extLst>
            </p:cNvPr>
            <p:cNvSpPr/>
            <p:nvPr/>
          </p:nvSpPr>
          <p:spPr>
            <a:xfrm>
              <a:off x="3657439" y="2197375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37E88F0-E204-4B67-90BB-A1C0E97E8F96}"/>
                </a:ext>
              </a:extLst>
            </p:cNvPr>
            <p:cNvSpPr/>
            <p:nvPr/>
          </p:nvSpPr>
          <p:spPr>
            <a:xfrm>
              <a:off x="3655708" y="1389911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DN</a:t>
              </a:r>
              <a:endParaRPr lang="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A6D94FB-979E-45FB-84E7-1AC7CE0F0B1C}"/>
                </a:ext>
              </a:extLst>
            </p:cNvPr>
            <p:cNvSpPr/>
            <p:nvPr/>
          </p:nvSpPr>
          <p:spPr>
            <a:xfrm>
              <a:off x="6350004" y="4666598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955524D-9293-47D0-BB9A-486699218F74}"/>
                </a:ext>
              </a:extLst>
            </p:cNvPr>
            <p:cNvSpPr/>
            <p:nvPr/>
          </p:nvSpPr>
          <p:spPr>
            <a:xfrm>
              <a:off x="6369554" y="3576921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“Local” UPF</a:t>
              </a:r>
              <a:endParaRPr lang="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91DAD5B-46AC-45EC-9458-2732E2711500}"/>
                </a:ext>
              </a:extLst>
            </p:cNvPr>
            <p:cNvSpPr txBox="1"/>
            <p:nvPr/>
          </p:nvSpPr>
          <p:spPr>
            <a:xfrm>
              <a:off x="6869589" y="4286879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D5828001-1947-4906-B48E-D2A1266C1F03}"/>
                </a:ext>
              </a:extLst>
            </p:cNvPr>
            <p:cNvCxnSpPr>
              <a:cxnSpLocks/>
              <a:stCxn id="65" idx="0"/>
              <a:endCxn id="66" idx="2"/>
            </p:cNvCxnSpPr>
            <p:nvPr/>
          </p:nvCxnSpPr>
          <p:spPr>
            <a:xfrm flipV="1">
              <a:off x="6900722" y="4200376"/>
              <a:ext cx="19550" cy="46622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320FE3B4-107C-4814-93B3-7E288DC4BF52}"/>
                </a:ext>
              </a:extLst>
            </p:cNvPr>
            <p:cNvCxnSpPr>
              <a:endCxn id="65" idx="2"/>
            </p:cNvCxnSpPr>
            <p:nvPr/>
          </p:nvCxnSpPr>
          <p:spPr>
            <a:xfrm flipH="1" flipV="1">
              <a:off x="6900722" y="5258880"/>
              <a:ext cx="1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70068980-A5D3-4D8E-B320-A6F76156D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1960" y="5725512"/>
              <a:ext cx="1118755" cy="559378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C58A501-AAF1-4905-8607-664954E8545B}"/>
                </a:ext>
              </a:extLst>
            </p:cNvPr>
            <p:cNvSpPr txBox="1"/>
            <p:nvPr/>
          </p:nvSpPr>
          <p:spPr>
            <a:xfrm>
              <a:off x="6047694" y="5571534"/>
              <a:ext cx="696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App Y</a:t>
              </a:r>
              <a:endParaRPr lang="" sz="1600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4CCC763-B181-4F75-8815-4575F2E40656}"/>
                </a:ext>
              </a:extLst>
            </p:cNvPr>
            <p:cNvSpPr/>
            <p:nvPr/>
          </p:nvSpPr>
          <p:spPr>
            <a:xfrm>
              <a:off x="6350004" y="2162737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10F9947-714A-4166-B5AD-24ACB369D818}"/>
                </a:ext>
              </a:extLst>
            </p:cNvPr>
            <p:cNvSpPr/>
            <p:nvPr/>
          </p:nvSpPr>
          <p:spPr>
            <a:xfrm>
              <a:off x="6348273" y="1386446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DN</a:t>
              </a:r>
              <a:endParaRPr lang="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67843C6-CF39-4C81-B4F4-8AAB3ECFF464}"/>
                </a:ext>
              </a:extLst>
            </p:cNvPr>
            <p:cNvSpPr/>
            <p:nvPr/>
          </p:nvSpPr>
          <p:spPr>
            <a:xfrm>
              <a:off x="861218" y="1285991"/>
              <a:ext cx="405245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8275E84-1293-4731-9625-A817D52AC86F}"/>
                </a:ext>
              </a:extLst>
            </p:cNvPr>
            <p:cNvSpPr/>
            <p:nvPr/>
          </p:nvSpPr>
          <p:spPr>
            <a:xfrm>
              <a:off x="6195313" y="1272135"/>
              <a:ext cx="381446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D13E375-9696-4BA1-8FC7-3AADE26D9724}"/>
                </a:ext>
              </a:extLst>
            </p:cNvPr>
            <p:cNvSpPr txBox="1"/>
            <p:nvPr/>
          </p:nvSpPr>
          <p:spPr>
            <a:xfrm>
              <a:off x="6876598" y="959507"/>
              <a:ext cx="2755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B (e.g., three)</a:t>
              </a:r>
              <a:endParaRPr lang="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EE7D02E-E9FC-4EDB-A312-A4F4C86A06F9}"/>
                </a:ext>
              </a:extLst>
            </p:cNvPr>
            <p:cNvSpPr txBox="1"/>
            <p:nvPr/>
          </p:nvSpPr>
          <p:spPr>
            <a:xfrm>
              <a:off x="2234366" y="990675"/>
              <a:ext cx="2503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A (e.g., </a:t>
              </a:r>
              <a:r>
                <a:rPr lang="en-US" dirty="0" err="1"/>
                <a:t>Telia</a:t>
              </a:r>
              <a:r>
                <a:rPr lang="en-US" dirty="0"/>
                <a:t>)</a:t>
              </a:r>
              <a:endParaRPr lang="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35867C0-6437-4763-9FE4-AA69FD18BD6F}"/>
                </a:ext>
              </a:extLst>
            </p:cNvPr>
            <p:cNvSpPr txBox="1"/>
            <p:nvPr/>
          </p:nvSpPr>
          <p:spPr>
            <a:xfrm>
              <a:off x="3144041" y="3707792"/>
              <a:ext cx="61861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4F8FD9F-0CC6-4554-85A5-EA0EEA290F17}"/>
                </a:ext>
              </a:extLst>
            </p:cNvPr>
            <p:cNvSpPr/>
            <p:nvPr/>
          </p:nvSpPr>
          <p:spPr>
            <a:xfrm>
              <a:off x="7703130" y="2612671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6724785-FC29-4642-9712-2F22B984A434}"/>
                </a:ext>
              </a:extLst>
            </p:cNvPr>
            <p:cNvSpPr txBox="1"/>
            <p:nvPr/>
          </p:nvSpPr>
          <p:spPr>
            <a:xfrm>
              <a:off x="7796648" y="2611006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111" name="Flowchart: Magnetic Disk 110">
              <a:extLst>
                <a:ext uri="{FF2B5EF4-FFF2-40B4-BE49-F238E27FC236}">
                  <a16:creationId xmlns:a16="http://schemas.microsoft.com/office/drawing/2014/main" id="{68C96C75-D19E-4B39-B283-4D0BBA5CD553}"/>
                </a:ext>
              </a:extLst>
            </p:cNvPr>
            <p:cNvSpPr/>
            <p:nvPr/>
          </p:nvSpPr>
          <p:spPr>
            <a:xfrm>
              <a:off x="7532678" y="3045388"/>
              <a:ext cx="635492" cy="416311"/>
            </a:xfrm>
            <a:prstGeom prst="flowChartMagneticDisk">
              <a:avLst/>
            </a:prstGeom>
            <a:ln>
              <a:solidFill>
                <a:srgbClr val="080808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GW</a:t>
              </a:r>
              <a:endParaRPr lang="" sz="1400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5A984F8E-375A-4025-A1A4-1E684CD697EB}"/>
                </a:ext>
              </a:extLst>
            </p:cNvPr>
            <p:cNvSpPr/>
            <p:nvPr/>
          </p:nvSpPr>
          <p:spPr>
            <a:xfrm rot="5400000">
              <a:off x="2365506" y="3037623"/>
              <a:ext cx="479037" cy="618999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82262F3-BDEE-4C80-8E50-2C9B7E0CE03E}"/>
                </a:ext>
              </a:extLst>
            </p:cNvPr>
            <p:cNvSpPr txBox="1"/>
            <p:nvPr/>
          </p:nvSpPr>
          <p:spPr>
            <a:xfrm>
              <a:off x="2181726" y="3043744"/>
              <a:ext cx="795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MEC</a:t>
              </a:r>
              <a:br>
                <a:rPr lang="en-US" sz="1600" dirty="0"/>
              </a:br>
              <a:r>
                <a:rPr lang="en-US" sz="1600" dirty="0"/>
                <a:t> App Y</a:t>
              </a:r>
              <a:endParaRPr lang="" sz="1600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36A7C71-F289-457B-9638-6C5B3C751DF5}"/>
                </a:ext>
              </a:extLst>
            </p:cNvPr>
            <p:cNvSpPr/>
            <p:nvPr/>
          </p:nvSpPr>
          <p:spPr>
            <a:xfrm>
              <a:off x="2394223" y="3598113"/>
              <a:ext cx="407877" cy="1273823"/>
            </a:xfrm>
            <a:custGeom>
              <a:avLst/>
              <a:gdLst>
                <a:gd name="connsiteX0" fmla="*/ 406400 w 407877"/>
                <a:gd name="connsiteY0" fmla="*/ 0 h 1273823"/>
                <a:gd name="connsiteX1" fmla="*/ 345440 w 407877"/>
                <a:gd name="connsiteY1" fmla="*/ 1076960 h 1273823"/>
                <a:gd name="connsiteX2" fmla="*/ 0 w 407877"/>
                <a:gd name="connsiteY2" fmla="*/ 1270000 h 127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877" h="1273823">
                  <a:moveTo>
                    <a:pt x="406400" y="0"/>
                  </a:moveTo>
                  <a:cubicBezTo>
                    <a:pt x="409786" y="432646"/>
                    <a:pt x="413173" y="865293"/>
                    <a:pt x="345440" y="1076960"/>
                  </a:cubicBezTo>
                  <a:cubicBezTo>
                    <a:pt x="277707" y="1288627"/>
                    <a:pt x="138853" y="1279313"/>
                    <a:pt x="0" y="1270000"/>
                  </a:cubicBezTo>
                </a:path>
              </a:pathLst>
            </a:custGeom>
            <a:noFill/>
            <a:ln w="28575">
              <a:solidFill>
                <a:srgbClr val="0070C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2611650-03AA-4EAB-9736-C3C2C140ED80}"/>
                </a:ext>
              </a:extLst>
            </p:cNvPr>
            <p:cNvCxnSpPr/>
            <p:nvPr/>
          </p:nvCxnSpPr>
          <p:spPr>
            <a:xfrm>
              <a:off x="7461931" y="3950123"/>
              <a:ext cx="24119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A80403-48A8-4EDE-A59B-950ED2FCBE9E}"/>
                </a:ext>
              </a:extLst>
            </p:cNvPr>
            <p:cNvSpPr txBox="1"/>
            <p:nvPr/>
          </p:nvSpPr>
          <p:spPr>
            <a:xfrm>
              <a:off x="7363954" y="3660744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</p:grpSp>
      <p:sp>
        <p:nvSpPr>
          <p:cNvPr id="59" name="Flowchart: Magnetic Disk 58">
            <a:extLst>
              <a:ext uri="{FF2B5EF4-FFF2-40B4-BE49-F238E27FC236}">
                <a16:creationId xmlns:a16="http://schemas.microsoft.com/office/drawing/2014/main" id="{68C96C75-D19E-4B39-B283-4D0BBA5CD553}"/>
              </a:ext>
            </a:extLst>
          </p:cNvPr>
          <p:cNvSpPr/>
          <p:nvPr/>
        </p:nvSpPr>
        <p:spPr>
          <a:xfrm>
            <a:off x="3433766" y="3002290"/>
            <a:ext cx="635492" cy="416311"/>
          </a:xfrm>
          <a:prstGeom prst="flowChartMagneticDisk">
            <a:avLst/>
          </a:prstGeom>
          <a:ln>
            <a:solidFill>
              <a:srgbClr val="080808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GW</a:t>
            </a:r>
            <a:endParaRPr lang="" sz="14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E37D29F-CD5B-4AEA-8A32-0C0F9F49F721}"/>
              </a:ext>
            </a:extLst>
          </p:cNvPr>
          <p:cNvSpPr/>
          <p:nvPr/>
        </p:nvSpPr>
        <p:spPr>
          <a:xfrm>
            <a:off x="8733306" y="4773519"/>
            <a:ext cx="1215477" cy="5114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/>
              <a:t>MEC platform (AF)</a:t>
            </a:r>
            <a:endParaRPr lang="" sz="1400" dirty="0"/>
          </a:p>
        </p:txBody>
      </p:sp>
      <p:sp>
        <p:nvSpPr>
          <p:cNvPr id="72" name="Cloud 71">
            <a:extLst>
              <a:ext uri="{FF2B5EF4-FFF2-40B4-BE49-F238E27FC236}">
                <a16:creationId xmlns:a16="http://schemas.microsoft.com/office/drawing/2014/main" id="{D33343C9-6D4D-47A9-B6B5-CBC6026940DF}"/>
              </a:ext>
            </a:extLst>
          </p:cNvPr>
          <p:cNvSpPr/>
          <p:nvPr/>
        </p:nvSpPr>
        <p:spPr>
          <a:xfrm>
            <a:off x="5223625" y="2262049"/>
            <a:ext cx="1263425" cy="1663414"/>
          </a:xfrm>
          <a:prstGeom prst="cloud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6882166-A28E-423C-845C-1A1AB5F5A6CA}"/>
              </a:ext>
            </a:extLst>
          </p:cNvPr>
          <p:cNvSpPr txBox="1"/>
          <p:nvPr/>
        </p:nvSpPr>
        <p:spPr>
          <a:xfrm>
            <a:off x="5212836" y="2479008"/>
            <a:ext cx="1292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Controlled IP Network</a:t>
            </a:r>
            <a:endParaRPr lang="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624456" cy="82597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Scenario 2:</a:t>
            </a:r>
            <a:r>
              <a:rPr lang="en-US" sz="2400" dirty="0"/>
              <a:t> Both MNO A and MNO B have MEC platform, but MEC App X is available only in MNO A</a:t>
            </a:r>
          </a:p>
        </p:txBody>
      </p:sp>
      <p:sp>
        <p:nvSpPr>
          <p:cNvPr id="10" name="Freeform 9"/>
          <p:cNvSpPr/>
          <p:nvPr/>
        </p:nvSpPr>
        <p:spPr>
          <a:xfrm>
            <a:off x="2689651" y="3336697"/>
            <a:ext cx="6044339" cy="1909479"/>
          </a:xfrm>
          <a:custGeom>
            <a:avLst/>
            <a:gdLst>
              <a:gd name="connsiteX0" fmla="*/ 0 w 6044339"/>
              <a:gd name="connsiteY0" fmla="*/ 1909479 h 1909479"/>
              <a:gd name="connsiteX1" fmla="*/ 426204 w 6044339"/>
              <a:gd name="connsiteY1" fmla="*/ 1800991 h 1909479"/>
              <a:gd name="connsiteX2" fmla="*/ 573438 w 6044339"/>
              <a:gd name="connsiteY2" fmla="*/ 1467778 h 1909479"/>
              <a:gd name="connsiteX3" fmla="*/ 635431 w 6044339"/>
              <a:gd name="connsiteY3" fmla="*/ 956334 h 1909479"/>
              <a:gd name="connsiteX4" fmla="*/ 635431 w 6044339"/>
              <a:gd name="connsiteY4" fmla="*/ 607622 h 1909479"/>
              <a:gd name="connsiteX5" fmla="*/ 643180 w 6044339"/>
              <a:gd name="connsiteY5" fmla="*/ 212415 h 1909479"/>
              <a:gd name="connsiteX6" fmla="*/ 658678 w 6044339"/>
              <a:gd name="connsiteY6" fmla="*/ 72930 h 1909479"/>
              <a:gd name="connsiteX7" fmla="*/ 968644 w 6044339"/>
              <a:gd name="connsiteY7" fmla="*/ 3188 h 1909479"/>
              <a:gd name="connsiteX8" fmla="*/ 1627322 w 6044339"/>
              <a:gd name="connsiteY8" fmla="*/ 10937 h 1909479"/>
              <a:gd name="connsiteX9" fmla="*/ 2688956 w 6044339"/>
              <a:gd name="connsiteY9" fmla="*/ 18686 h 1909479"/>
              <a:gd name="connsiteX10" fmla="*/ 3905573 w 6044339"/>
              <a:gd name="connsiteY10" fmla="*/ 26435 h 1909479"/>
              <a:gd name="connsiteX11" fmla="*/ 4703736 w 6044339"/>
              <a:gd name="connsiteY11" fmla="*/ 34184 h 1909479"/>
              <a:gd name="connsiteX12" fmla="*/ 5191933 w 6044339"/>
              <a:gd name="connsiteY12" fmla="*/ 134923 h 1909479"/>
              <a:gd name="connsiteX13" fmla="*/ 5463153 w 6044339"/>
              <a:gd name="connsiteY13" fmla="*/ 336401 h 1909479"/>
              <a:gd name="connsiteX14" fmla="*/ 5517397 w 6044339"/>
              <a:gd name="connsiteY14" fmla="*/ 1227554 h 1909479"/>
              <a:gd name="connsiteX15" fmla="*/ 5579390 w 6044339"/>
              <a:gd name="connsiteY15" fmla="*/ 1708001 h 1909479"/>
              <a:gd name="connsiteX16" fmla="*/ 6044339 w 6044339"/>
              <a:gd name="connsiteY16" fmla="*/ 1839737 h 1909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44339" h="1909479">
                <a:moveTo>
                  <a:pt x="0" y="1909479"/>
                </a:moveTo>
                <a:cubicBezTo>
                  <a:pt x="165315" y="1892043"/>
                  <a:pt x="330631" y="1874608"/>
                  <a:pt x="426204" y="1800991"/>
                </a:cubicBezTo>
                <a:cubicBezTo>
                  <a:pt x="521777" y="1727374"/>
                  <a:pt x="538567" y="1608554"/>
                  <a:pt x="573438" y="1467778"/>
                </a:cubicBezTo>
                <a:cubicBezTo>
                  <a:pt x="608309" y="1327002"/>
                  <a:pt x="625099" y="1099693"/>
                  <a:pt x="635431" y="956334"/>
                </a:cubicBezTo>
                <a:cubicBezTo>
                  <a:pt x="645763" y="812975"/>
                  <a:pt x="634140" y="731608"/>
                  <a:pt x="635431" y="607622"/>
                </a:cubicBezTo>
                <a:cubicBezTo>
                  <a:pt x="636722" y="483636"/>
                  <a:pt x="639306" y="301530"/>
                  <a:pt x="643180" y="212415"/>
                </a:cubicBezTo>
                <a:cubicBezTo>
                  <a:pt x="647054" y="123300"/>
                  <a:pt x="604434" y="107801"/>
                  <a:pt x="658678" y="72930"/>
                </a:cubicBezTo>
                <a:cubicBezTo>
                  <a:pt x="712922" y="38059"/>
                  <a:pt x="807203" y="13520"/>
                  <a:pt x="968644" y="3188"/>
                </a:cubicBezTo>
                <a:cubicBezTo>
                  <a:pt x="1130085" y="-7144"/>
                  <a:pt x="1627322" y="10937"/>
                  <a:pt x="1627322" y="10937"/>
                </a:cubicBezTo>
                <a:lnTo>
                  <a:pt x="2688956" y="18686"/>
                </a:lnTo>
                <a:lnTo>
                  <a:pt x="3905573" y="26435"/>
                </a:lnTo>
                <a:lnTo>
                  <a:pt x="4703736" y="34184"/>
                </a:lnTo>
                <a:cubicBezTo>
                  <a:pt x="4918129" y="52265"/>
                  <a:pt x="5065364" y="84554"/>
                  <a:pt x="5191933" y="134923"/>
                </a:cubicBezTo>
                <a:cubicBezTo>
                  <a:pt x="5318502" y="185292"/>
                  <a:pt x="5408909" y="154296"/>
                  <a:pt x="5463153" y="336401"/>
                </a:cubicBezTo>
                <a:cubicBezTo>
                  <a:pt x="5517397" y="518506"/>
                  <a:pt x="5498024" y="998954"/>
                  <a:pt x="5517397" y="1227554"/>
                </a:cubicBezTo>
                <a:cubicBezTo>
                  <a:pt x="5536770" y="1456154"/>
                  <a:pt x="5491566" y="1605970"/>
                  <a:pt x="5579390" y="1708001"/>
                </a:cubicBezTo>
                <a:cubicBezTo>
                  <a:pt x="5667214" y="1810031"/>
                  <a:pt x="5855776" y="1824884"/>
                  <a:pt x="6044339" y="1839737"/>
                </a:cubicBezTo>
              </a:path>
            </a:pathLst>
          </a:custGeom>
          <a:noFill/>
          <a:ln w="28575">
            <a:solidFill>
              <a:srgbClr val="0070C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15" name="Freeform 14"/>
          <p:cNvSpPr/>
          <p:nvPr/>
        </p:nvSpPr>
        <p:spPr>
          <a:xfrm>
            <a:off x="3046112" y="3071575"/>
            <a:ext cx="5680129" cy="748757"/>
          </a:xfrm>
          <a:custGeom>
            <a:avLst/>
            <a:gdLst>
              <a:gd name="connsiteX0" fmla="*/ 0 w 5680129"/>
              <a:gd name="connsiteY0" fmla="*/ 121076 h 748757"/>
              <a:gd name="connsiteX1" fmla="*/ 371960 w 5680129"/>
              <a:gd name="connsiteY1" fmla="*/ 4839 h 748757"/>
              <a:gd name="connsiteX2" fmla="*/ 875655 w 5680129"/>
              <a:gd name="connsiteY2" fmla="*/ 20337 h 748757"/>
              <a:gd name="connsiteX3" fmla="*/ 1859797 w 5680129"/>
              <a:gd name="connsiteY3" fmla="*/ 28086 h 748757"/>
              <a:gd name="connsiteX4" fmla="*/ 2673458 w 5680129"/>
              <a:gd name="connsiteY4" fmla="*/ 20337 h 748757"/>
              <a:gd name="connsiteX5" fmla="*/ 3533614 w 5680129"/>
              <a:gd name="connsiteY5" fmla="*/ 28086 h 748757"/>
              <a:gd name="connsiteX6" fmla="*/ 4409268 w 5680129"/>
              <a:gd name="connsiteY6" fmla="*/ 51333 h 748757"/>
              <a:gd name="connsiteX7" fmla="*/ 5215180 w 5680129"/>
              <a:gd name="connsiteY7" fmla="*/ 221815 h 748757"/>
              <a:gd name="connsiteX8" fmla="*/ 5680129 w 5680129"/>
              <a:gd name="connsiteY8" fmla="*/ 748757 h 74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0129" h="748757">
                <a:moveTo>
                  <a:pt x="0" y="121076"/>
                </a:moveTo>
                <a:cubicBezTo>
                  <a:pt x="113009" y="71352"/>
                  <a:pt x="226018" y="21629"/>
                  <a:pt x="371960" y="4839"/>
                </a:cubicBezTo>
                <a:cubicBezTo>
                  <a:pt x="517903" y="-11951"/>
                  <a:pt x="875655" y="20337"/>
                  <a:pt x="875655" y="20337"/>
                </a:cubicBezTo>
                <a:lnTo>
                  <a:pt x="1859797" y="28086"/>
                </a:lnTo>
                <a:lnTo>
                  <a:pt x="2673458" y="20337"/>
                </a:lnTo>
                <a:lnTo>
                  <a:pt x="3533614" y="28086"/>
                </a:lnTo>
                <a:cubicBezTo>
                  <a:pt x="3822916" y="33252"/>
                  <a:pt x="4129007" y="19045"/>
                  <a:pt x="4409268" y="51333"/>
                </a:cubicBezTo>
                <a:cubicBezTo>
                  <a:pt x="4689529" y="83621"/>
                  <a:pt x="5003370" y="105578"/>
                  <a:pt x="5215180" y="221815"/>
                </a:cubicBezTo>
                <a:cubicBezTo>
                  <a:pt x="5426990" y="338052"/>
                  <a:pt x="5553559" y="543404"/>
                  <a:pt x="5680129" y="748757"/>
                </a:cubicBezTo>
              </a:path>
            </a:pathLst>
          </a:custGeom>
          <a:noFill/>
          <a:ln w="28575">
            <a:solidFill>
              <a:srgbClr val="0070C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16" name="Freeform 15"/>
          <p:cNvSpPr/>
          <p:nvPr/>
        </p:nvSpPr>
        <p:spPr>
          <a:xfrm>
            <a:off x="3238930" y="3210275"/>
            <a:ext cx="5270864" cy="2785008"/>
          </a:xfrm>
          <a:custGeom>
            <a:avLst/>
            <a:gdLst>
              <a:gd name="connsiteX0" fmla="*/ 9132 w 5270864"/>
              <a:gd name="connsiteY0" fmla="*/ 105419 h 2785008"/>
              <a:gd name="connsiteX1" fmla="*/ 96596 w 5270864"/>
              <a:gd name="connsiteY1" fmla="*/ 73614 h 2785008"/>
              <a:gd name="connsiteX2" fmla="*/ 700896 w 5270864"/>
              <a:gd name="connsiteY2" fmla="*/ 2052 h 2785008"/>
              <a:gd name="connsiteX3" fmla="*/ 1647101 w 5270864"/>
              <a:gd name="connsiteY3" fmla="*/ 17955 h 2785008"/>
              <a:gd name="connsiteX4" fmla="*/ 2585355 w 5270864"/>
              <a:gd name="connsiteY4" fmla="*/ 17955 h 2785008"/>
              <a:gd name="connsiteX5" fmla="*/ 3475901 w 5270864"/>
              <a:gd name="connsiteY5" fmla="*/ 17955 h 2785008"/>
              <a:gd name="connsiteX6" fmla="*/ 4167664 w 5270864"/>
              <a:gd name="connsiteY6" fmla="*/ 49760 h 2785008"/>
              <a:gd name="connsiteX7" fmla="*/ 4756061 w 5270864"/>
              <a:gd name="connsiteY7" fmla="*/ 137224 h 2785008"/>
              <a:gd name="connsiteX8" fmla="*/ 5233139 w 5270864"/>
              <a:gd name="connsiteY8" fmla="*/ 518887 h 2785008"/>
              <a:gd name="connsiteX9" fmla="*/ 5177480 w 5270864"/>
              <a:gd name="connsiteY9" fmla="*/ 900549 h 2785008"/>
              <a:gd name="connsiteX10" fmla="*/ 4676548 w 5270864"/>
              <a:gd name="connsiteY10" fmla="*/ 948257 h 2785008"/>
              <a:gd name="connsiteX11" fmla="*/ 4358496 w 5270864"/>
              <a:gd name="connsiteY11" fmla="*/ 956208 h 2785008"/>
              <a:gd name="connsiteX12" fmla="*/ 4318739 w 5270864"/>
              <a:gd name="connsiteY12" fmla="*/ 1695680 h 2785008"/>
              <a:gd name="connsiteX13" fmla="*/ 4310788 w 5270864"/>
              <a:gd name="connsiteY13" fmla="*/ 2785008 h 27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70864" h="2785008">
                <a:moveTo>
                  <a:pt x="9132" y="105419"/>
                </a:moveTo>
                <a:cubicBezTo>
                  <a:pt x="-4783" y="98130"/>
                  <a:pt x="-18698" y="90842"/>
                  <a:pt x="96596" y="73614"/>
                </a:cubicBezTo>
                <a:cubicBezTo>
                  <a:pt x="211890" y="56386"/>
                  <a:pt x="442479" y="11328"/>
                  <a:pt x="700896" y="2052"/>
                </a:cubicBezTo>
                <a:cubicBezTo>
                  <a:pt x="959314" y="-7225"/>
                  <a:pt x="1647101" y="17955"/>
                  <a:pt x="1647101" y="17955"/>
                </a:cubicBezTo>
                <a:lnTo>
                  <a:pt x="2585355" y="17955"/>
                </a:lnTo>
                <a:lnTo>
                  <a:pt x="3475901" y="17955"/>
                </a:lnTo>
                <a:cubicBezTo>
                  <a:pt x="3739619" y="23256"/>
                  <a:pt x="3954304" y="29882"/>
                  <a:pt x="4167664" y="49760"/>
                </a:cubicBezTo>
                <a:cubicBezTo>
                  <a:pt x="4381024" y="69638"/>
                  <a:pt x="4578482" y="59036"/>
                  <a:pt x="4756061" y="137224"/>
                </a:cubicBezTo>
                <a:cubicBezTo>
                  <a:pt x="4933640" y="215412"/>
                  <a:pt x="5162903" y="391666"/>
                  <a:pt x="5233139" y="518887"/>
                </a:cubicBezTo>
                <a:cubicBezTo>
                  <a:pt x="5303375" y="646108"/>
                  <a:pt x="5270245" y="828987"/>
                  <a:pt x="5177480" y="900549"/>
                </a:cubicBezTo>
                <a:cubicBezTo>
                  <a:pt x="5084715" y="972111"/>
                  <a:pt x="4813045" y="938981"/>
                  <a:pt x="4676548" y="948257"/>
                </a:cubicBezTo>
                <a:cubicBezTo>
                  <a:pt x="4540051" y="957533"/>
                  <a:pt x="4418131" y="831637"/>
                  <a:pt x="4358496" y="956208"/>
                </a:cubicBezTo>
                <a:cubicBezTo>
                  <a:pt x="4298861" y="1080779"/>
                  <a:pt x="4326690" y="1390880"/>
                  <a:pt x="4318739" y="1695680"/>
                </a:cubicBezTo>
                <a:cubicBezTo>
                  <a:pt x="4310788" y="2000480"/>
                  <a:pt x="4310788" y="2392744"/>
                  <a:pt x="4310788" y="2785008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AAECFBE-9026-4A91-A6DE-311563E708FC}"/>
              </a:ext>
            </a:extLst>
          </p:cNvPr>
          <p:cNvSpPr/>
          <p:nvPr/>
        </p:nvSpPr>
        <p:spPr>
          <a:xfrm>
            <a:off x="2185891" y="3901610"/>
            <a:ext cx="503976" cy="889547"/>
          </a:xfrm>
          <a:prstGeom prst="rect">
            <a:avLst/>
          </a:prstGeom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254DAA5-BBB3-4F54-A444-653F38D6BCD2}"/>
              </a:ext>
            </a:extLst>
          </p:cNvPr>
          <p:cNvSpPr/>
          <p:nvPr/>
        </p:nvSpPr>
        <p:spPr>
          <a:xfrm>
            <a:off x="1499200" y="3742980"/>
            <a:ext cx="591196" cy="10601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" sz="1400" dirty="0"/>
              <a:t>V2X Information Service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303089C-8A9C-459B-9844-6D9906E9F236}"/>
              </a:ext>
            </a:extLst>
          </p:cNvPr>
          <p:cNvSpPr txBox="1"/>
          <p:nvPr/>
        </p:nvSpPr>
        <p:spPr>
          <a:xfrm rot="16200000">
            <a:off x="1952213" y="4062266"/>
            <a:ext cx="982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Other MEC services</a:t>
            </a:r>
            <a:endParaRPr lang="" sz="1400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AAECFBE-9026-4A91-A6DE-311563E708FC}"/>
              </a:ext>
            </a:extLst>
          </p:cNvPr>
          <p:cNvSpPr/>
          <p:nvPr/>
        </p:nvSpPr>
        <p:spPr>
          <a:xfrm>
            <a:off x="9477236" y="3766435"/>
            <a:ext cx="503976" cy="889547"/>
          </a:xfrm>
          <a:prstGeom prst="rect">
            <a:avLst/>
          </a:prstGeom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254DAA5-BBB3-4F54-A444-653F38D6BCD2}"/>
              </a:ext>
            </a:extLst>
          </p:cNvPr>
          <p:cNvSpPr/>
          <p:nvPr/>
        </p:nvSpPr>
        <p:spPr>
          <a:xfrm>
            <a:off x="8774643" y="3607805"/>
            <a:ext cx="591196" cy="10601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" sz="1400" dirty="0"/>
              <a:t>V2X Information Service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303089C-8A9C-459B-9844-6D9906E9F236}"/>
              </a:ext>
            </a:extLst>
          </p:cNvPr>
          <p:cNvSpPr txBox="1"/>
          <p:nvPr/>
        </p:nvSpPr>
        <p:spPr>
          <a:xfrm rot="16200000">
            <a:off x="9243558" y="3927091"/>
            <a:ext cx="982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Other MEC services</a:t>
            </a:r>
            <a:endParaRPr lang="" sz="1400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71" y="5450393"/>
            <a:ext cx="1316850" cy="908383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CC58A501-AAF1-4905-8607-664954E8545B}"/>
              </a:ext>
            </a:extLst>
          </p:cNvPr>
          <p:cNvSpPr txBox="1"/>
          <p:nvPr/>
        </p:nvSpPr>
        <p:spPr>
          <a:xfrm>
            <a:off x="3531364" y="5637300"/>
            <a:ext cx="696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App Y</a:t>
            </a:r>
            <a:endParaRPr lang="" sz="1600" dirty="0"/>
          </a:p>
        </p:txBody>
      </p:sp>
      <p:sp>
        <p:nvSpPr>
          <p:cNvPr id="70" name="Freeform 69"/>
          <p:cNvSpPr/>
          <p:nvPr/>
        </p:nvSpPr>
        <p:spPr>
          <a:xfrm>
            <a:off x="2997298" y="3713257"/>
            <a:ext cx="1419900" cy="2154803"/>
          </a:xfrm>
          <a:custGeom>
            <a:avLst/>
            <a:gdLst>
              <a:gd name="connsiteX0" fmla="*/ 1419604 w 1419900"/>
              <a:gd name="connsiteY0" fmla="*/ 2154803 h 2154803"/>
              <a:gd name="connsiteX1" fmla="*/ 1403701 w 1419900"/>
              <a:gd name="connsiteY1" fmla="*/ 1677725 h 2154803"/>
              <a:gd name="connsiteX2" fmla="*/ 1403701 w 1419900"/>
              <a:gd name="connsiteY2" fmla="*/ 1391478 h 2154803"/>
              <a:gd name="connsiteX3" fmla="*/ 1419604 w 1419900"/>
              <a:gd name="connsiteY3" fmla="*/ 1001864 h 2154803"/>
              <a:gd name="connsiteX4" fmla="*/ 1387799 w 1419900"/>
              <a:gd name="connsiteY4" fmla="*/ 596348 h 2154803"/>
              <a:gd name="connsiteX5" fmla="*/ 1316237 w 1419900"/>
              <a:gd name="connsiteY5" fmla="*/ 485029 h 2154803"/>
              <a:gd name="connsiteX6" fmla="*/ 926623 w 1419900"/>
              <a:gd name="connsiteY6" fmla="*/ 437322 h 2154803"/>
              <a:gd name="connsiteX7" fmla="*/ 672181 w 1419900"/>
              <a:gd name="connsiteY7" fmla="*/ 477078 h 2154803"/>
              <a:gd name="connsiteX8" fmla="*/ 330275 w 1419900"/>
              <a:gd name="connsiteY8" fmla="*/ 516835 h 2154803"/>
              <a:gd name="connsiteX9" fmla="*/ 107639 w 1419900"/>
              <a:gd name="connsiteY9" fmla="*/ 485029 h 2154803"/>
              <a:gd name="connsiteX10" fmla="*/ 12223 w 1419900"/>
              <a:gd name="connsiteY10" fmla="*/ 222636 h 2154803"/>
              <a:gd name="connsiteX11" fmla="*/ 4272 w 1419900"/>
              <a:gd name="connsiteY11" fmla="*/ 0 h 2154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9900" h="2154803">
                <a:moveTo>
                  <a:pt x="1419604" y="2154803"/>
                </a:moveTo>
                <a:cubicBezTo>
                  <a:pt x="1412977" y="1979874"/>
                  <a:pt x="1406351" y="1804946"/>
                  <a:pt x="1403701" y="1677725"/>
                </a:cubicBezTo>
                <a:cubicBezTo>
                  <a:pt x="1401051" y="1550504"/>
                  <a:pt x="1401051" y="1504121"/>
                  <a:pt x="1403701" y="1391478"/>
                </a:cubicBezTo>
                <a:cubicBezTo>
                  <a:pt x="1406351" y="1278835"/>
                  <a:pt x="1422254" y="1134386"/>
                  <a:pt x="1419604" y="1001864"/>
                </a:cubicBezTo>
                <a:cubicBezTo>
                  <a:pt x="1416954" y="869342"/>
                  <a:pt x="1405027" y="682487"/>
                  <a:pt x="1387799" y="596348"/>
                </a:cubicBezTo>
                <a:cubicBezTo>
                  <a:pt x="1370571" y="510209"/>
                  <a:pt x="1393100" y="511533"/>
                  <a:pt x="1316237" y="485029"/>
                </a:cubicBezTo>
                <a:cubicBezTo>
                  <a:pt x="1239374" y="458525"/>
                  <a:pt x="1033966" y="438647"/>
                  <a:pt x="926623" y="437322"/>
                </a:cubicBezTo>
                <a:cubicBezTo>
                  <a:pt x="819280" y="435997"/>
                  <a:pt x="771572" y="463826"/>
                  <a:pt x="672181" y="477078"/>
                </a:cubicBezTo>
                <a:cubicBezTo>
                  <a:pt x="572790" y="490330"/>
                  <a:pt x="424365" y="515510"/>
                  <a:pt x="330275" y="516835"/>
                </a:cubicBezTo>
                <a:cubicBezTo>
                  <a:pt x="236185" y="518160"/>
                  <a:pt x="160648" y="534062"/>
                  <a:pt x="107639" y="485029"/>
                </a:cubicBezTo>
                <a:cubicBezTo>
                  <a:pt x="54630" y="435996"/>
                  <a:pt x="29451" y="303474"/>
                  <a:pt x="12223" y="222636"/>
                </a:cubicBezTo>
                <a:cubicBezTo>
                  <a:pt x="-5005" y="141798"/>
                  <a:pt x="-367" y="70899"/>
                  <a:pt x="4272" y="0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</p:spTree>
    <p:extLst>
      <p:ext uri="{BB962C8B-B14F-4D97-AF65-F5344CB8AC3E}">
        <p14:creationId xmlns:p14="http://schemas.microsoft.com/office/powerpoint/2010/main" val="4258361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0153540B-0462-47DB-9123-A18D714D8BF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think-cell Folie" r:id="rId6" imgW="530" imgH="531" progId="TCLayout.ActiveDocument.1">
                  <p:embed/>
                </p:oleObj>
              </mc:Choice>
              <mc:Fallback>
                <p:oleObj name="think-cell Folie" r:id="rId6" imgW="530" imgH="531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hteck 1" hidden="1">
            <a:extLst>
              <a:ext uri="{FF2B5EF4-FFF2-40B4-BE49-F238E27FC236}">
                <a16:creationId xmlns:a16="http://schemas.microsoft.com/office/drawing/2014/main" id="{DF219068-9DCA-4E3D-B402-E05DB9C8295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en-US" sz="2400" dirty="0">
              <a:latin typeface="Univia Pro"/>
              <a:sym typeface="Univia Pro"/>
            </a:endParaRPr>
          </a:p>
        </p:txBody>
      </p:sp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735466" y="124304"/>
            <a:ext cx="10624456" cy="132556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Scenario 3A: </a:t>
            </a:r>
            <a:r>
              <a:rPr lang="en-US" sz="2400" dirty="0"/>
              <a:t>Only MNO A has MEC platform and MEC App Y is available only in MNO A, multiple OEM vehicles use case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427491" y="1094823"/>
            <a:ext cx="1520504" cy="1830155"/>
            <a:chOff x="10556240" y="918082"/>
            <a:chExt cx="1520504" cy="183015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E658B86-D96C-4C76-8664-8FDF37464891}"/>
                </a:ext>
              </a:extLst>
            </p:cNvPr>
            <p:cNvSpPr/>
            <p:nvPr/>
          </p:nvSpPr>
          <p:spPr>
            <a:xfrm>
              <a:off x="10556240" y="918082"/>
              <a:ext cx="1520504" cy="183015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B9CDACC-EEE8-4556-AD04-C88844F01E74}"/>
                </a:ext>
              </a:extLst>
            </p:cNvPr>
            <p:cNvCxnSpPr/>
            <p:nvPr/>
          </p:nvCxnSpPr>
          <p:spPr>
            <a:xfrm>
              <a:off x="10861040" y="1402080"/>
              <a:ext cx="1005840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D96FE1F3-A1BE-4C6C-B919-8DA70DB9C6B4}"/>
                </a:ext>
              </a:extLst>
            </p:cNvPr>
            <p:cNvCxnSpPr/>
            <p:nvPr/>
          </p:nvCxnSpPr>
          <p:spPr>
            <a:xfrm>
              <a:off x="10861040" y="2351894"/>
              <a:ext cx="1005840" cy="0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D2BD1D0-9679-4A70-96DA-10766F114BFD}"/>
                </a:ext>
              </a:extLst>
            </p:cNvPr>
            <p:cNvSpPr txBox="1"/>
            <p:nvPr/>
          </p:nvSpPr>
          <p:spPr>
            <a:xfrm>
              <a:off x="10823961" y="980430"/>
              <a:ext cx="100584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Legend</a:t>
              </a:r>
              <a:endParaRPr lang="" sz="1600" dirty="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7DB3B57-0B49-4FF2-A7B0-820310C2D092}"/>
                </a:ext>
              </a:extLst>
            </p:cNvPr>
            <p:cNvSpPr txBox="1"/>
            <p:nvPr/>
          </p:nvSpPr>
          <p:spPr>
            <a:xfrm>
              <a:off x="10698480" y="1445685"/>
              <a:ext cx="13106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“control” / edge service plane</a:t>
              </a:r>
              <a:endParaRPr lang="" sz="1400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6D87ACD2-4894-4191-9E96-20CE32AC5A02}"/>
                </a:ext>
              </a:extLst>
            </p:cNvPr>
            <p:cNvSpPr txBox="1"/>
            <p:nvPr/>
          </p:nvSpPr>
          <p:spPr>
            <a:xfrm>
              <a:off x="10698480" y="2398500"/>
              <a:ext cx="1310639" cy="307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data plane</a:t>
              </a:r>
              <a:endParaRPr lang="" sz="14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61218" y="771247"/>
            <a:ext cx="9148559" cy="5358423"/>
            <a:chOff x="861218" y="959507"/>
            <a:chExt cx="9148559" cy="5358423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B4CA563-7A1A-40CD-98BC-48BA15049D51}"/>
                </a:ext>
              </a:extLst>
            </p:cNvPr>
            <p:cNvSpPr/>
            <p:nvPr/>
          </p:nvSpPr>
          <p:spPr>
            <a:xfrm>
              <a:off x="3657439" y="4756563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8F6E348-78E2-4581-B339-CFEC5AFF31E0}"/>
                </a:ext>
              </a:extLst>
            </p:cNvPr>
            <p:cNvSpPr/>
            <p:nvPr/>
          </p:nvSpPr>
          <p:spPr>
            <a:xfrm>
              <a:off x="3657440" y="3582390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“Local” UPF</a:t>
              </a:r>
              <a:endParaRPr lang="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59F946E-CB11-4FF2-A9CD-8C6EE0C0152F}"/>
                </a:ext>
              </a:extLst>
            </p:cNvPr>
            <p:cNvSpPr/>
            <p:nvPr/>
          </p:nvSpPr>
          <p:spPr>
            <a:xfrm>
              <a:off x="1032554" y="2626434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604CA6A-9B69-4BBD-823B-1C7C0010E6A3}"/>
                </a:ext>
              </a:extLst>
            </p:cNvPr>
            <p:cNvSpPr/>
            <p:nvPr/>
          </p:nvSpPr>
          <p:spPr>
            <a:xfrm>
              <a:off x="1171360" y="4666598"/>
              <a:ext cx="1215477" cy="47713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/>
                <a:t>MEC platform (AF)</a:t>
              </a:r>
              <a:endParaRPr lang="" sz="1400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8996C4D-3927-47EF-809A-F6D6AC52799E}"/>
                </a:ext>
              </a:extLst>
            </p:cNvPr>
            <p:cNvSpPr/>
            <p:nvPr/>
          </p:nvSpPr>
          <p:spPr>
            <a:xfrm rot="5400000">
              <a:off x="2504988" y="3037623"/>
              <a:ext cx="479037" cy="618999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72EECD3-1397-434F-B6ED-8E219CF75B74}"/>
                </a:ext>
              </a:extLst>
            </p:cNvPr>
            <p:cNvSpPr txBox="1"/>
            <p:nvPr/>
          </p:nvSpPr>
          <p:spPr>
            <a:xfrm>
              <a:off x="2305710" y="3043744"/>
              <a:ext cx="795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MEC</a:t>
              </a:r>
              <a:br>
                <a:rPr lang="en-US" sz="1600" dirty="0"/>
              </a:br>
              <a:r>
                <a:rPr lang="en-US" sz="1600" dirty="0"/>
                <a:t> App Y</a:t>
              </a:r>
              <a:endParaRPr lang="" sz="1600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2DE1098-674B-4E3D-87CE-C3C312433251}"/>
                </a:ext>
              </a:extLst>
            </p:cNvPr>
            <p:cNvSpPr txBox="1"/>
            <p:nvPr/>
          </p:nvSpPr>
          <p:spPr>
            <a:xfrm>
              <a:off x="1126072" y="2624769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566B5B1-A8B1-4C12-A202-312009685DB7}"/>
                </a:ext>
              </a:extLst>
            </p:cNvPr>
            <p:cNvSpPr txBox="1"/>
            <p:nvPr/>
          </p:nvSpPr>
          <p:spPr>
            <a:xfrm>
              <a:off x="3837554" y="4279985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N3</a:t>
              </a:r>
              <a:endParaRPr lang="" sz="1600"/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C87A746-C700-4986-90F7-E702189E6A3C}"/>
                </a:ext>
              </a:extLst>
            </p:cNvPr>
            <p:cNvCxnSpPr>
              <a:stCxn id="39" idx="0"/>
            </p:cNvCxnSpPr>
            <p:nvPr/>
          </p:nvCxnSpPr>
          <p:spPr>
            <a:xfrm flipV="1">
              <a:off x="4208157" y="4205845"/>
              <a:ext cx="0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30BA5BB-58C1-4D1C-8B33-B33C84224F73}"/>
                </a:ext>
              </a:extLst>
            </p:cNvPr>
            <p:cNvSpPr/>
            <p:nvPr/>
          </p:nvSpPr>
          <p:spPr>
            <a:xfrm>
              <a:off x="3657439" y="2197375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1BC8943-B328-4829-8E9D-B4EE3F52717C}"/>
                </a:ext>
              </a:extLst>
            </p:cNvPr>
            <p:cNvSpPr/>
            <p:nvPr/>
          </p:nvSpPr>
          <p:spPr>
            <a:xfrm>
              <a:off x="3655708" y="1389911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DN</a:t>
              </a:r>
              <a:endParaRPr lang="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75FCAF38-2E02-4672-ACF5-D8002EC3EC9C}"/>
                </a:ext>
              </a:extLst>
            </p:cNvPr>
            <p:cNvSpPr/>
            <p:nvPr/>
          </p:nvSpPr>
          <p:spPr>
            <a:xfrm>
              <a:off x="6350004" y="4666598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619E238-2A35-4051-AFAD-069F39226470}"/>
                </a:ext>
              </a:extLst>
            </p:cNvPr>
            <p:cNvSpPr/>
            <p:nvPr/>
          </p:nvSpPr>
          <p:spPr>
            <a:xfrm>
              <a:off x="6369554" y="3576921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“Local” UPF</a:t>
              </a:r>
              <a:endParaRPr lang="" dirty="0"/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D53CE092-4385-4CDA-AC75-1FFA605DFF95}"/>
                </a:ext>
              </a:extLst>
            </p:cNvPr>
            <p:cNvCxnSpPr>
              <a:cxnSpLocks/>
              <a:stCxn id="40" idx="3"/>
              <a:endCxn id="73" idx="1"/>
            </p:cNvCxnSpPr>
            <p:nvPr/>
          </p:nvCxnSpPr>
          <p:spPr>
            <a:xfrm flipV="1">
              <a:off x="4758876" y="3888649"/>
              <a:ext cx="1610678" cy="546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D19D624E-027D-43B9-A112-3386B5A61DAE}"/>
                </a:ext>
              </a:extLst>
            </p:cNvPr>
            <p:cNvSpPr txBox="1"/>
            <p:nvPr/>
          </p:nvSpPr>
          <p:spPr>
            <a:xfrm>
              <a:off x="6869589" y="4286879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DE92EB9-56D6-4691-AF8F-DB7407343C68}"/>
                </a:ext>
              </a:extLst>
            </p:cNvPr>
            <p:cNvCxnSpPr>
              <a:cxnSpLocks/>
              <a:stCxn id="72" idx="0"/>
              <a:endCxn id="73" idx="2"/>
            </p:cNvCxnSpPr>
            <p:nvPr/>
          </p:nvCxnSpPr>
          <p:spPr>
            <a:xfrm flipV="1">
              <a:off x="6900722" y="4200376"/>
              <a:ext cx="19550" cy="46622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5FEB6085-0D14-42A3-B8FD-35A8FC16728D}"/>
                </a:ext>
              </a:extLst>
            </p:cNvPr>
            <p:cNvCxnSpPr>
              <a:endCxn id="72" idx="2"/>
            </p:cNvCxnSpPr>
            <p:nvPr/>
          </p:nvCxnSpPr>
          <p:spPr>
            <a:xfrm flipH="1" flipV="1">
              <a:off x="6900722" y="5258880"/>
              <a:ext cx="1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E910A372-EE18-4846-BA8C-0F93A5EC4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1960" y="5725512"/>
              <a:ext cx="1118755" cy="559378"/>
            </a:xfrm>
            <a:prstGeom prst="rect">
              <a:avLst/>
            </a:prstGeom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B22CDBF-9E12-4E89-BF29-86AF08517A3F}"/>
                </a:ext>
              </a:extLst>
            </p:cNvPr>
            <p:cNvSpPr/>
            <p:nvPr/>
          </p:nvSpPr>
          <p:spPr>
            <a:xfrm>
              <a:off x="6350004" y="2162737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5E2CA4A-3591-4F06-8948-91262D71FA0F}"/>
                </a:ext>
              </a:extLst>
            </p:cNvPr>
            <p:cNvSpPr/>
            <p:nvPr/>
          </p:nvSpPr>
          <p:spPr>
            <a:xfrm>
              <a:off x="6348273" y="1386446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DN</a:t>
              </a:r>
              <a:endParaRPr lang="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56ABA7E-CDBF-4CFF-8768-5A4B2263F8B8}"/>
                </a:ext>
              </a:extLst>
            </p:cNvPr>
            <p:cNvSpPr txBox="1"/>
            <p:nvPr/>
          </p:nvSpPr>
          <p:spPr>
            <a:xfrm>
              <a:off x="5309823" y="3501059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N9</a:t>
              </a:r>
              <a:endParaRPr lang="" sz="1600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C201D569-F5AB-4C5F-A3F6-4E396A0CF8C3}"/>
                </a:ext>
              </a:extLst>
            </p:cNvPr>
            <p:cNvSpPr/>
            <p:nvPr/>
          </p:nvSpPr>
          <p:spPr>
            <a:xfrm>
              <a:off x="861218" y="1285991"/>
              <a:ext cx="405245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A40E7E46-8A34-4ED1-830F-CD9897D21D0B}"/>
                </a:ext>
              </a:extLst>
            </p:cNvPr>
            <p:cNvSpPr/>
            <p:nvPr/>
          </p:nvSpPr>
          <p:spPr>
            <a:xfrm>
              <a:off x="6195313" y="1272135"/>
              <a:ext cx="381446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41A25842-A88C-4A4A-8DD9-D5A8B4ABDD8D}"/>
                </a:ext>
              </a:extLst>
            </p:cNvPr>
            <p:cNvSpPr txBox="1"/>
            <p:nvPr/>
          </p:nvSpPr>
          <p:spPr>
            <a:xfrm>
              <a:off x="6876598" y="959507"/>
              <a:ext cx="2608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B (e.g</a:t>
              </a:r>
              <a:r>
                <a:rPr lang="en-US"/>
                <a:t>., 3)</a:t>
              </a:r>
              <a:endParaRPr lang="" dirty="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59CDCF7-3C8B-4399-9F95-E6288E3B58F9}"/>
                </a:ext>
              </a:extLst>
            </p:cNvPr>
            <p:cNvSpPr txBox="1"/>
            <p:nvPr/>
          </p:nvSpPr>
          <p:spPr>
            <a:xfrm>
              <a:off x="2234366" y="990675"/>
              <a:ext cx="24468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A (e.g., </a:t>
              </a:r>
              <a:r>
                <a:rPr lang="en-US" dirty="0" err="1"/>
                <a:t>Telia</a:t>
              </a:r>
              <a:r>
                <a:rPr lang="en-US" dirty="0"/>
                <a:t>)</a:t>
              </a:r>
              <a:endParaRPr lang="" dirty="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08425725-C96D-4C46-9573-7CB4D92DC8A3}"/>
                </a:ext>
              </a:extLst>
            </p:cNvPr>
            <p:cNvSpPr txBox="1"/>
            <p:nvPr/>
          </p:nvSpPr>
          <p:spPr>
            <a:xfrm>
              <a:off x="4999236" y="4013552"/>
              <a:ext cx="1101436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5GS home routed roaming</a:t>
              </a:r>
              <a:endParaRPr lang="" sz="1600" dirty="0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22DF7D6-55AA-4B1C-913F-C20262929084}"/>
                </a:ext>
              </a:extLst>
            </p:cNvPr>
            <p:cNvCxnSpPr/>
            <p:nvPr/>
          </p:nvCxnSpPr>
          <p:spPr>
            <a:xfrm>
              <a:off x="3121126" y="3947242"/>
              <a:ext cx="5387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5B6D924-E0D5-4121-A5DB-2E6D32A7D55E}"/>
                </a:ext>
              </a:extLst>
            </p:cNvPr>
            <p:cNvSpPr txBox="1"/>
            <p:nvPr/>
          </p:nvSpPr>
          <p:spPr>
            <a:xfrm>
              <a:off x="3174869" y="3648638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2643E61-AE4D-43C6-B17F-B9E198969AB4}"/>
                </a:ext>
              </a:extLst>
            </p:cNvPr>
            <p:cNvSpPr/>
            <p:nvPr/>
          </p:nvSpPr>
          <p:spPr>
            <a:xfrm>
              <a:off x="3043803" y="3501059"/>
              <a:ext cx="3996032" cy="2229342"/>
            </a:xfrm>
            <a:custGeom>
              <a:avLst/>
              <a:gdLst>
                <a:gd name="connsiteX0" fmla="*/ 0 w 5905363"/>
                <a:gd name="connsiteY0" fmla="*/ 0 h 2377440"/>
                <a:gd name="connsiteX1" fmla="*/ 497840 w 5905363"/>
                <a:gd name="connsiteY1" fmla="*/ 518160 h 2377440"/>
                <a:gd name="connsiteX2" fmla="*/ 2438400 w 5905363"/>
                <a:gd name="connsiteY2" fmla="*/ 548640 h 2377440"/>
                <a:gd name="connsiteX3" fmla="*/ 5374640 w 5905363"/>
                <a:gd name="connsiteY3" fmla="*/ 528320 h 2377440"/>
                <a:gd name="connsiteX4" fmla="*/ 5892800 w 5905363"/>
                <a:gd name="connsiteY4" fmla="*/ 2377440 h 237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363" h="2377440">
                  <a:moveTo>
                    <a:pt x="0" y="0"/>
                  </a:moveTo>
                  <a:cubicBezTo>
                    <a:pt x="45720" y="213360"/>
                    <a:pt x="91440" y="426720"/>
                    <a:pt x="497840" y="518160"/>
                  </a:cubicBezTo>
                  <a:cubicBezTo>
                    <a:pt x="904240" y="609600"/>
                    <a:pt x="2438400" y="548640"/>
                    <a:pt x="2438400" y="548640"/>
                  </a:cubicBezTo>
                  <a:cubicBezTo>
                    <a:pt x="3251200" y="550333"/>
                    <a:pt x="4798907" y="223520"/>
                    <a:pt x="5374640" y="528320"/>
                  </a:cubicBezTo>
                  <a:cubicBezTo>
                    <a:pt x="5950373" y="833120"/>
                    <a:pt x="5921586" y="1605280"/>
                    <a:pt x="5892800" y="2377440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DF6F9B5-86AD-4B1C-AF9E-8C89D95B8B11}"/>
                </a:ext>
              </a:extLst>
            </p:cNvPr>
            <p:cNvSpPr/>
            <p:nvPr/>
          </p:nvSpPr>
          <p:spPr>
            <a:xfrm>
              <a:off x="2394223" y="3598113"/>
              <a:ext cx="407877" cy="1273823"/>
            </a:xfrm>
            <a:custGeom>
              <a:avLst/>
              <a:gdLst>
                <a:gd name="connsiteX0" fmla="*/ 406400 w 407877"/>
                <a:gd name="connsiteY0" fmla="*/ 0 h 1273823"/>
                <a:gd name="connsiteX1" fmla="*/ 345440 w 407877"/>
                <a:gd name="connsiteY1" fmla="*/ 1076960 h 1273823"/>
                <a:gd name="connsiteX2" fmla="*/ 0 w 407877"/>
                <a:gd name="connsiteY2" fmla="*/ 1270000 h 127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877" h="1273823">
                  <a:moveTo>
                    <a:pt x="406400" y="0"/>
                  </a:moveTo>
                  <a:cubicBezTo>
                    <a:pt x="409786" y="432646"/>
                    <a:pt x="413173" y="865293"/>
                    <a:pt x="345440" y="1076960"/>
                  </a:cubicBezTo>
                  <a:cubicBezTo>
                    <a:pt x="277707" y="1288627"/>
                    <a:pt x="138853" y="1279313"/>
                    <a:pt x="0" y="1270000"/>
                  </a:cubicBezTo>
                </a:path>
              </a:pathLst>
            </a:custGeom>
            <a:noFill/>
            <a:ln w="28575">
              <a:solidFill>
                <a:srgbClr val="0070C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68ED0CE-E4AB-4518-89BD-93C4381EADE2}"/>
                </a:ext>
              </a:extLst>
            </p:cNvPr>
            <p:cNvSpPr/>
            <p:nvPr/>
          </p:nvSpPr>
          <p:spPr>
            <a:xfrm>
              <a:off x="7703130" y="2612671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84C528F-35A0-4AA5-A505-26E010AA3832}"/>
                </a:ext>
              </a:extLst>
            </p:cNvPr>
            <p:cNvSpPr txBox="1"/>
            <p:nvPr/>
          </p:nvSpPr>
          <p:spPr>
            <a:xfrm>
              <a:off x="7796648" y="2611006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B2611650-03AA-4EAB-9736-C3C2C140ED80}"/>
                </a:ext>
              </a:extLst>
            </p:cNvPr>
            <p:cNvCxnSpPr/>
            <p:nvPr/>
          </p:nvCxnSpPr>
          <p:spPr>
            <a:xfrm>
              <a:off x="7461931" y="3950123"/>
              <a:ext cx="24119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3A80403-48A8-4EDE-A59B-950ED2FCBE9E}"/>
                </a:ext>
              </a:extLst>
            </p:cNvPr>
            <p:cNvSpPr txBox="1"/>
            <p:nvPr/>
          </p:nvSpPr>
          <p:spPr>
            <a:xfrm>
              <a:off x="7363954" y="3660744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  <p:sp>
          <p:nvSpPr>
            <p:cNvPr id="58" name="Freeform 2">
              <a:extLst>
                <a:ext uri="{FF2B5EF4-FFF2-40B4-BE49-F238E27FC236}">
                  <a16:creationId xmlns:a16="http://schemas.microsoft.com/office/drawing/2014/main" id="{47E6E63C-0CCE-42F2-B958-F96CF7C65EEF}"/>
                </a:ext>
              </a:extLst>
            </p:cNvPr>
            <p:cNvSpPr/>
            <p:nvPr/>
          </p:nvSpPr>
          <p:spPr>
            <a:xfrm>
              <a:off x="2688513" y="3574433"/>
              <a:ext cx="1273181" cy="2177143"/>
            </a:xfrm>
            <a:custGeom>
              <a:avLst/>
              <a:gdLst>
                <a:gd name="connsiteX0" fmla="*/ 34031 w 2305462"/>
                <a:gd name="connsiteY0" fmla="*/ 2340429 h 2340429"/>
                <a:gd name="connsiteX1" fmla="*/ 34031 w 2305462"/>
                <a:gd name="connsiteY1" fmla="*/ 1436914 h 2340429"/>
                <a:gd name="connsiteX2" fmla="*/ 34031 w 2305462"/>
                <a:gd name="connsiteY2" fmla="*/ 1436914 h 2340429"/>
                <a:gd name="connsiteX3" fmla="*/ 23146 w 2305462"/>
                <a:gd name="connsiteY3" fmla="*/ 1132114 h 2340429"/>
                <a:gd name="connsiteX4" fmla="*/ 1374 w 2305462"/>
                <a:gd name="connsiteY4" fmla="*/ 947057 h 2340429"/>
                <a:gd name="connsiteX5" fmla="*/ 66688 w 2305462"/>
                <a:gd name="connsiteY5" fmla="*/ 816429 h 2340429"/>
                <a:gd name="connsiteX6" fmla="*/ 338831 w 2305462"/>
                <a:gd name="connsiteY6" fmla="*/ 740229 h 2340429"/>
                <a:gd name="connsiteX7" fmla="*/ 480346 w 2305462"/>
                <a:gd name="connsiteY7" fmla="*/ 707571 h 2340429"/>
                <a:gd name="connsiteX8" fmla="*/ 719831 w 2305462"/>
                <a:gd name="connsiteY8" fmla="*/ 674914 h 2340429"/>
                <a:gd name="connsiteX9" fmla="*/ 937546 w 2305462"/>
                <a:gd name="connsiteY9" fmla="*/ 664029 h 2340429"/>
                <a:gd name="connsiteX10" fmla="*/ 970203 w 2305462"/>
                <a:gd name="connsiteY10" fmla="*/ 108857 h 2340429"/>
                <a:gd name="connsiteX11" fmla="*/ 1133488 w 2305462"/>
                <a:gd name="connsiteY11" fmla="*/ 10886 h 2340429"/>
                <a:gd name="connsiteX12" fmla="*/ 1656003 w 2305462"/>
                <a:gd name="connsiteY12" fmla="*/ 10886 h 2340429"/>
                <a:gd name="connsiteX13" fmla="*/ 2015231 w 2305462"/>
                <a:gd name="connsiteY13" fmla="*/ 10886 h 2340429"/>
                <a:gd name="connsiteX14" fmla="*/ 2276488 w 2305462"/>
                <a:gd name="connsiteY14" fmla="*/ 0 h 2340429"/>
                <a:gd name="connsiteX15" fmla="*/ 2287374 w 2305462"/>
                <a:gd name="connsiteY15" fmla="*/ 10886 h 2340429"/>
                <a:gd name="connsiteX0" fmla="*/ 34595 w 2306026"/>
                <a:gd name="connsiteY0" fmla="*/ 2340429 h 2340429"/>
                <a:gd name="connsiteX1" fmla="*/ 34595 w 2306026"/>
                <a:gd name="connsiteY1" fmla="*/ 1436914 h 2340429"/>
                <a:gd name="connsiteX2" fmla="*/ 34595 w 2306026"/>
                <a:gd name="connsiteY2" fmla="*/ 1436914 h 2340429"/>
                <a:gd name="connsiteX3" fmla="*/ 23710 w 2306026"/>
                <a:gd name="connsiteY3" fmla="*/ 1132114 h 2340429"/>
                <a:gd name="connsiteX4" fmla="*/ 1938 w 2306026"/>
                <a:gd name="connsiteY4" fmla="*/ 947057 h 2340429"/>
                <a:gd name="connsiteX5" fmla="*/ 78138 w 2306026"/>
                <a:gd name="connsiteY5" fmla="*/ 642258 h 2340429"/>
                <a:gd name="connsiteX6" fmla="*/ 339395 w 2306026"/>
                <a:gd name="connsiteY6" fmla="*/ 740229 h 2340429"/>
                <a:gd name="connsiteX7" fmla="*/ 480910 w 2306026"/>
                <a:gd name="connsiteY7" fmla="*/ 707571 h 2340429"/>
                <a:gd name="connsiteX8" fmla="*/ 720395 w 2306026"/>
                <a:gd name="connsiteY8" fmla="*/ 674914 h 2340429"/>
                <a:gd name="connsiteX9" fmla="*/ 938110 w 2306026"/>
                <a:gd name="connsiteY9" fmla="*/ 664029 h 2340429"/>
                <a:gd name="connsiteX10" fmla="*/ 970767 w 2306026"/>
                <a:gd name="connsiteY10" fmla="*/ 108857 h 2340429"/>
                <a:gd name="connsiteX11" fmla="*/ 1134052 w 2306026"/>
                <a:gd name="connsiteY11" fmla="*/ 10886 h 2340429"/>
                <a:gd name="connsiteX12" fmla="*/ 1656567 w 2306026"/>
                <a:gd name="connsiteY12" fmla="*/ 10886 h 2340429"/>
                <a:gd name="connsiteX13" fmla="*/ 2015795 w 2306026"/>
                <a:gd name="connsiteY13" fmla="*/ 10886 h 2340429"/>
                <a:gd name="connsiteX14" fmla="*/ 2277052 w 2306026"/>
                <a:gd name="connsiteY14" fmla="*/ 0 h 2340429"/>
                <a:gd name="connsiteX15" fmla="*/ 2287938 w 2306026"/>
                <a:gd name="connsiteY15" fmla="*/ 10886 h 2340429"/>
                <a:gd name="connsiteX0" fmla="*/ 431087 w 2702518"/>
                <a:gd name="connsiteY0" fmla="*/ 2340429 h 2340429"/>
                <a:gd name="connsiteX1" fmla="*/ 431087 w 2702518"/>
                <a:gd name="connsiteY1" fmla="*/ 1436914 h 2340429"/>
                <a:gd name="connsiteX2" fmla="*/ 431087 w 2702518"/>
                <a:gd name="connsiteY2" fmla="*/ 1436914 h 2340429"/>
                <a:gd name="connsiteX3" fmla="*/ 420202 w 2702518"/>
                <a:gd name="connsiteY3" fmla="*/ 1132114 h 2340429"/>
                <a:gd name="connsiteX4" fmla="*/ 398430 w 2702518"/>
                <a:gd name="connsiteY4" fmla="*/ 947057 h 2340429"/>
                <a:gd name="connsiteX5" fmla="*/ 474630 w 2702518"/>
                <a:gd name="connsiteY5" fmla="*/ 642258 h 2340429"/>
                <a:gd name="connsiteX6" fmla="*/ 6544 w 2702518"/>
                <a:gd name="connsiteY6" fmla="*/ 533400 h 2340429"/>
                <a:gd name="connsiteX7" fmla="*/ 877402 w 2702518"/>
                <a:gd name="connsiteY7" fmla="*/ 707571 h 2340429"/>
                <a:gd name="connsiteX8" fmla="*/ 1116887 w 2702518"/>
                <a:gd name="connsiteY8" fmla="*/ 674914 h 2340429"/>
                <a:gd name="connsiteX9" fmla="*/ 1334602 w 2702518"/>
                <a:gd name="connsiteY9" fmla="*/ 664029 h 2340429"/>
                <a:gd name="connsiteX10" fmla="*/ 1367259 w 2702518"/>
                <a:gd name="connsiteY10" fmla="*/ 108857 h 2340429"/>
                <a:gd name="connsiteX11" fmla="*/ 1530544 w 2702518"/>
                <a:gd name="connsiteY11" fmla="*/ 10886 h 2340429"/>
                <a:gd name="connsiteX12" fmla="*/ 2053059 w 2702518"/>
                <a:gd name="connsiteY12" fmla="*/ 10886 h 2340429"/>
                <a:gd name="connsiteX13" fmla="*/ 2412287 w 2702518"/>
                <a:gd name="connsiteY13" fmla="*/ 10886 h 2340429"/>
                <a:gd name="connsiteX14" fmla="*/ 2673544 w 2702518"/>
                <a:gd name="connsiteY14" fmla="*/ 0 h 2340429"/>
                <a:gd name="connsiteX15" fmla="*/ 2684430 w 2702518"/>
                <a:gd name="connsiteY15" fmla="*/ 10886 h 2340429"/>
                <a:gd name="connsiteX0" fmla="*/ 1173629 w 3445060"/>
                <a:gd name="connsiteY0" fmla="*/ 2340429 h 2340429"/>
                <a:gd name="connsiteX1" fmla="*/ 1173629 w 3445060"/>
                <a:gd name="connsiteY1" fmla="*/ 1436914 h 2340429"/>
                <a:gd name="connsiteX2" fmla="*/ 1173629 w 3445060"/>
                <a:gd name="connsiteY2" fmla="*/ 1436914 h 2340429"/>
                <a:gd name="connsiteX3" fmla="*/ 1162744 w 3445060"/>
                <a:gd name="connsiteY3" fmla="*/ 1132114 h 2340429"/>
                <a:gd name="connsiteX4" fmla="*/ 1140972 w 3445060"/>
                <a:gd name="connsiteY4" fmla="*/ 947057 h 2340429"/>
                <a:gd name="connsiteX5" fmla="*/ 1217172 w 3445060"/>
                <a:gd name="connsiteY5" fmla="*/ 642258 h 2340429"/>
                <a:gd name="connsiteX6" fmla="*/ 749086 w 3445060"/>
                <a:gd name="connsiteY6" fmla="*/ 533400 h 2340429"/>
                <a:gd name="connsiteX7" fmla="*/ 30630 w 3445060"/>
                <a:gd name="connsiteY7" fmla="*/ 555171 h 2340429"/>
                <a:gd name="connsiteX8" fmla="*/ 1859429 w 3445060"/>
                <a:gd name="connsiteY8" fmla="*/ 674914 h 2340429"/>
                <a:gd name="connsiteX9" fmla="*/ 2077144 w 3445060"/>
                <a:gd name="connsiteY9" fmla="*/ 664029 h 2340429"/>
                <a:gd name="connsiteX10" fmla="*/ 2109801 w 3445060"/>
                <a:gd name="connsiteY10" fmla="*/ 108857 h 2340429"/>
                <a:gd name="connsiteX11" fmla="*/ 2273086 w 3445060"/>
                <a:gd name="connsiteY11" fmla="*/ 10886 h 2340429"/>
                <a:gd name="connsiteX12" fmla="*/ 2795601 w 3445060"/>
                <a:gd name="connsiteY12" fmla="*/ 10886 h 2340429"/>
                <a:gd name="connsiteX13" fmla="*/ 3154829 w 3445060"/>
                <a:gd name="connsiteY13" fmla="*/ 10886 h 2340429"/>
                <a:gd name="connsiteX14" fmla="*/ 3416086 w 3445060"/>
                <a:gd name="connsiteY14" fmla="*/ 0 h 2340429"/>
                <a:gd name="connsiteX15" fmla="*/ 3426972 w 3445060"/>
                <a:gd name="connsiteY15" fmla="*/ 10886 h 2340429"/>
                <a:gd name="connsiteX0" fmla="*/ 1389011 w 3660442"/>
                <a:gd name="connsiteY0" fmla="*/ 2340429 h 2340429"/>
                <a:gd name="connsiteX1" fmla="*/ 1389011 w 3660442"/>
                <a:gd name="connsiteY1" fmla="*/ 1436914 h 2340429"/>
                <a:gd name="connsiteX2" fmla="*/ 1389011 w 3660442"/>
                <a:gd name="connsiteY2" fmla="*/ 1436914 h 2340429"/>
                <a:gd name="connsiteX3" fmla="*/ 1378126 w 3660442"/>
                <a:gd name="connsiteY3" fmla="*/ 1132114 h 2340429"/>
                <a:gd name="connsiteX4" fmla="*/ 1356354 w 3660442"/>
                <a:gd name="connsiteY4" fmla="*/ 947057 h 2340429"/>
                <a:gd name="connsiteX5" fmla="*/ 1432554 w 3660442"/>
                <a:gd name="connsiteY5" fmla="*/ 642258 h 2340429"/>
                <a:gd name="connsiteX6" fmla="*/ 964468 w 3660442"/>
                <a:gd name="connsiteY6" fmla="*/ 533400 h 2340429"/>
                <a:gd name="connsiteX7" fmla="*/ 246012 w 3660442"/>
                <a:gd name="connsiteY7" fmla="*/ 555171 h 2340429"/>
                <a:gd name="connsiteX8" fmla="*/ 158925 w 3660442"/>
                <a:gd name="connsiteY8" fmla="*/ 185057 h 2340429"/>
                <a:gd name="connsiteX9" fmla="*/ 2292526 w 3660442"/>
                <a:gd name="connsiteY9" fmla="*/ 664029 h 2340429"/>
                <a:gd name="connsiteX10" fmla="*/ 2325183 w 3660442"/>
                <a:gd name="connsiteY10" fmla="*/ 108857 h 2340429"/>
                <a:gd name="connsiteX11" fmla="*/ 2488468 w 3660442"/>
                <a:gd name="connsiteY11" fmla="*/ 10886 h 2340429"/>
                <a:gd name="connsiteX12" fmla="*/ 3010983 w 3660442"/>
                <a:gd name="connsiteY12" fmla="*/ 10886 h 2340429"/>
                <a:gd name="connsiteX13" fmla="*/ 3370211 w 3660442"/>
                <a:gd name="connsiteY13" fmla="*/ 10886 h 2340429"/>
                <a:gd name="connsiteX14" fmla="*/ 3631468 w 3660442"/>
                <a:gd name="connsiteY14" fmla="*/ 0 h 2340429"/>
                <a:gd name="connsiteX15" fmla="*/ 3642354 w 3660442"/>
                <a:gd name="connsiteY15" fmla="*/ 10886 h 2340429"/>
                <a:gd name="connsiteX0" fmla="*/ 1288336 w 3559767"/>
                <a:gd name="connsiteY0" fmla="*/ 2460702 h 2460702"/>
                <a:gd name="connsiteX1" fmla="*/ 1288336 w 3559767"/>
                <a:gd name="connsiteY1" fmla="*/ 1557187 h 2460702"/>
                <a:gd name="connsiteX2" fmla="*/ 1288336 w 3559767"/>
                <a:gd name="connsiteY2" fmla="*/ 1557187 h 2460702"/>
                <a:gd name="connsiteX3" fmla="*/ 1277451 w 3559767"/>
                <a:gd name="connsiteY3" fmla="*/ 1252387 h 2460702"/>
                <a:gd name="connsiteX4" fmla="*/ 1255679 w 3559767"/>
                <a:gd name="connsiteY4" fmla="*/ 1067330 h 2460702"/>
                <a:gd name="connsiteX5" fmla="*/ 1331879 w 3559767"/>
                <a:gd name="connsiteY5" fmla="*/ 762531 h 2460702"/>
                <a:gd name="connsiteX6" fmla="*/ 863793 w 3559767"/>
                <a:gd name="connsiteY6" fmla="*/ 653673 h 2460702"/>
                <a:gd name="connsiteX7" fmla="*/ 145337 w 3559767"/>
                <a:gd name="connsiteY7" fmla="*/ 675444 h 2460702"/>
                <a:gd name="connsiteX8" fmla="*/ 58250 w 3559767"/>
                <a:gd name="connsiteY8" fmla="*/ 305330 h 2460702"/>
                <a:gd name="connsiteX9" fmla="*/ 831137 w 3559767"/>
                <a:gd name="connsiteY9" fmla="*/ 530 h 2460702"/>
                <a:gd name="connsiteX10" fmla="*/ 2224508 w 3559767"/>
                <a:gd name="connsiteY10" fmla="*/ 229130 h 2460702"/>
                <a:gd name="connsiteX11" fmla="*/ 2387793 w 3559767"/>
                <a:gd name="connsiteY11" fmla="*/ 131159 h 2460702"/>
                <a:gd name="connsiteX12" fmla="*/ 2910308 w 3559767"/>
                <a:gd name="connsiteY12" fmla="*/ 131159 h 2460702"/>
                <a:gd name="connsiteX13" fmla="*/ 3269536 w 3559767"/>
                <a:gd name="connsiteY13" fmla="*/ 131159 h 2460702"/>
                <a:gd name="connsiteX14" fmla="*/ 3530793 w 3559767"/>
                <a:gd name="connsiteY14" fmla="*/ 120273 h 2460702"/>
                <a:gd name="connsiteX15" fmla="*/ 3541679 w 3559767"/>
                <a:gd name="connsiteY15" fmla="*/ 131159 h 2460702"/>
                <a:gd name="connsiteX0" fmla="*/ 1391429 w 3662860"/>
                <a:gd name="connsiteY0" fmla="*/ 2340429 h 2340429"/>
                <a:gd name="connsiteX1" fmla="*/ 1391429 w 3662860"/>
                <a:gd name="connsiteY1" fmla="*/ 1436914 h 2340429"/>
                <a:gd name="connsiteX2" fmla="*/ 1391429 w 3662860"/>
                <a:gd name="connsiteY2" fmla="*/ 1436914 h 2340429"/>
                <a:gd name="connsiteX3" fmla="*/ 1380544 w 3662860"/>
                <a:gd name="connsiteY3" fmla="*/ 1132114 h 2340429"/>
                <a:gd name="connsiteX4" fmla="*/ 1358772 w 3662860"/>
                <a:gd name="connsiteY4" fmla="*/ 947057 h 2340429"/>
                <a:gd name="connsiteX5" fmla="*/ 1434972 w 3662860"/>
                <a:gd name="connsiteY5" fmla="*/ 642258 h 2340429"/>
                <a:gd name="connsiteX6" fmla="*/ 966886 w 3662860"/>
                <a:gd name="connsiteY6" fmla="*/ 533400 h 2340429"/>
                <a:gd name="connsiteX7" fmla="*/ 248430 w 3662860"/>
                <a:gd name="connsiteY7" fmla="*/ 555171 h 2340429"/>
                <a:gd name="connsiteX8" fmla="*/ 161343 w 3662860"/>
                <a:gd name="connsiteY8" fmla="*/ 185057 h 2340429"/>
                <a:gd name="connsiteX9" fmla="*/ 2327601 w 3662860"/>
                <a:gd name="connsiteY9" fmla="*/ 108857 h 2340429"/>
                <a:gd name="connsiteX10" fmla="*/ 2490886 w 3662860"/>
                <a:gd name="connsiteY10" fmla="*/ 10886 h 2340429"/>
                <a:gd name="connsiteX11" fmla="*/ 3013401 w 3662860"/>
                <a:gd name="connsiteY11" fmla="*/ 10886 h 2340429"/>
                <a:gd name="connsiteX12" fmla="*/ 3372629 w 3662860"/>
                <a:gd name="connsiteY12" fmla="*/ 10886 h 2340429"/>
                <a:gd name="connsiteX13" fmla="*/ 3633886 w 3662860"/>
                <a:gd name="connsiteY13" fmla="*/ 0 h 2340429"/>
                <a:gd name="connsiteX14" fmla="*/ 3644772 w 3662860"/>
                <a:gd name="connsiteY14" fmla="*/ 10886 h 2340429"/>
                <a:gd name="connsiteX0" fmla="*/ 1403519 w 3674950"/>
                <a:gd name="connsiteY0" fmla="*/ 2340429 h 2340429"/>
                <a:gd name="connsiteX1" fmla="*/ 1403519 w 3674950"/>
                <a:gd name="connsiteY1" fmla="*/ 1436914 h 2340429"/>
                <a:gd name="connsiteX2" fmla="*/ 1403519 w 3674950"/>
                <a:gd name="connsiteY2" fmla="*/ 1436914 h 2340429"/>
                <a:gd name="connsiteX3" fmla="*/ 1392634 w 3674950"/>
                <a:gd name="connsiteY3" fmla="*/ 1132114 h 2340429"/>
                <a:gd name="connsiteX4" fmla="*/ 1370862 w 3674950"/>
                <a:gd name="connsiteY4" fmla="*/ 947057 h 2340429"/>
                <a:gd name="connsiteX5" fmla="*/ 1447062 w 3674950"/>
                <a:gd name="connsiteY5" fmla="*/ 642258 h 2340429"/>
                <a:gd name="connsiteX6" fmla="*/ 978976 w 3674950"/>
                <a:gd name="connsiteY6" fmla="*/ 533400 h 2340429"/>
                <a:gd name="connsiteX7" fmla="*/ 260520 w 3674950"/>
                <a:gd name="connsiteY7" fmla="*/ 555171 h 2340429"/>
                <a:gd name="connsiteX8" fmla="*/ 173433 w 3674950"/>
                <a:gd name="connsiteY8" fmla="*/ 185057 h 2340429"/>
                <a:gd name="connsiteX9" fmla="*/ 2502976 w 3674950"/>
                <a:gd name="connsiteY9" fmla="*/ 10886 h 2340429"/>
                <a:gd name="connsiteX10" fmla="*/ 3025491 w 3674950"/>
                <a:gd name="connsiteY10" fmla="*/ 10886 h 2340429"/>
                <a:gd name="connsiteX11" fmla="*/ 3384719 w 3674950"/>
                <a:gd name="connsiteY11" fmla="*/ 10886 h 2340429"/>
                <a:gd name="connsiteX12" fmla="*/ 3645976 w 3674950"/>
                <a:gd name="connsiteY12" fmla="*/ 0 h 2340429"/>
                <a:gd name="connsiteX13" fmla="*/ 3656862 w 3674950"/>
                <a:gd name="connsiteY13" fmla="*/ 10886 h 2340429"/>
                <a:gd name="connsiteX0" fmla="*/ 1442211 w 3713642"/>
                <a:gd name="connsiteY0" fmla="*/ 2340429 h 2340429"/>
                <a:gd name="connsiteX1" fmla="*/ 1442211 w 3713642"/>
                <a:gd name="connsiteY1" fmla="*/ 1436914 h 2340429"/>
                <a:gd name="connsiteX2" fmla="*/ 1442211 w 3713642"/>
                <a:gd name="connsiteY2" fmla="*/ 1436914 h 2340429"/>
                <a:gd name="connsiteX3" fmla="*/ 1431326 w 3713642"/>
                <a:gd name="connsiteY3" fmla="*/ 1132114 h 2340429"/>
                <a:gd name="connsiteX4" fmla="*/ 1409554 w 3713642"/>
                <a:gd name="connsiteY4" fmla="*/ 947057 h 2340429"/>
                <a:gd name="connsiteX5" fmla="*/ 1485754 w 3713642"/>
                <a:gd name="connsiteY5" fmla="*/ 642258 h 2340429"/>
                <a:gd name="connsiteX6" fmla="*/ 1017668 w 3713642"/>
                <a:gd name="connsiteY6" fmla="*/ 533400 h 2340429"/>
                <a:gd name="connsiteX7" fmla="*/ 299212 w 3713642"/>
                <a:gd name="connsiteY7" fmla="*/ 555171 h 2340429"/>
                <a:gd name="connsiteX8" fmla="*/ 212125 w 3713642"/>
                <a:gd name="connsiteY8" fmla="*/ 185057 h 2340429"/>
                <a:gd name="connsiteX9" fmla="*/ 3064183 w 3713642"/>
                <a:gd name="connsiteY9" fmla="*/ 10886 h 2340429"/>
                <a:gd name="connsiteX10" fmla="*/ 3423411 w 3713642"/>
                <a:gd name="connsiteY10" fmla="*/ 10886 h 2340429"/>
                <a:gd name="connsiteX11" fmla="*/ 3684668 w 3713642"/>
                <a:gd name="connsiteY11" fmla="*/ 0 h 2340429"/>
                <a:gd name="connsiteX12" fmla="*/ 3695554 w 3713642"/>
                <a:gd name="connsiteY12" fmla="*/ 10886 h 2340429"/>
                <a:gd name="connsiteX0" fmla="*/ 1468815 w 3740246"/>
                <a:gd name="connsiteY0" fmla="*/ 2340429 h 2340429"/>
                <a:gd name="connsiteX1" fmla="*/ 1468815 w 3740246"/>
                <a:gd name="connsiteY1" fmla="*/ 1436914 h 2340429"/>
                <a:gd name="connsiteX2" fmla="*/ 1468815 w 3740246"/>
                <a:gd name="connsiteY2" fmla="*/ 1436914 h 2340429"/>
                <a:gd name="connsiteX3" fmla="*/ 1457930 w 3740246"/>
                <a:gd name="connsiteY3" fmla="*/ 1132114 h 2340429"/>
                <a:gd name="connsiteX4" fmla="*/ 1436158 w 3740246"/>
                <a:gd name="connsiteY4" fmla="*/ 947057 h 2340429"/>
                <a:gd name="connsiteX5" fmla="*/ 1512358 w 3740246"/>
                <a:gd name="connsiteY5" fmla="*/ 642258 h 2340429"/>
                <a:gd name="connsiteX6" fmla="*/ 1044272 w 3740246"/>
                <a:gd name="connsiteY6" fmla="*/ 533400 h 2340429"/>
                <a:gd name="connsiteX7" fmla="*/ 325816 w 3740246"/>
                <a:gd name="connsiteY7" fmla="*/ 555171 h 2340429"/>
                <a:gd name="connsiteX8" fmla="*/ 238729 w 3740246"/>
                <a:gd name="connsiteY8" fmla="*/ 185057 h 2340429"/>
                <a:gd name="connsiteX9" fmla="*/ 3450015 w 3740246"/>
                <a:gd name="connsiteY9" fmla="*/ 10886 h 2340429"/>
                <a:gd name="connsiteX10" fmla="*/ 3711272 w 3740246"/>
                <a:gd name="connsiteY10" fmla="*/ 0 h 2340429"/>
                <a:gd name="connsiteX11" fmla="*/ 3722158 w 3740246"/>
                <a:gd name="connsiteY11" fmla="*/ 10886 h 2340429"/>
                <a:gd name="connsiteX0" fmla="*/ 1468815 w 3740246"/>
                <a:gd name="connsiteY0" fmla="*/ 2340429 h 2340429"/>
                <a:gd name="connsiteX1" fmla="*/ 1468815 w 3740246"/>
                <a:gd name="connsiteY1" fmla="*/ 1436914 h 2340429"/>
                <a:gd name="connsiteX2" fmla="*/ 1468815 w 3740246"/>
                <a:gd name="connsiteY2" fmla="*/ 1436914 h 2340429"/>
                <a:gd name="connsiteX3" fmla="*/ 1457930 w 3740246"/>
                <a:gd name="connsiteY3" fmla="*/ 1132114 h 2340429"/>
                <a:gd name="connsiteX4" fmla="*/ 1436158 w 3740246"/>
                <a:gd name="connsiteY4" fmla="*/ 947057 h 2340429"/>
                <a:gd name="connsiteX5" fmla="*/ 1512358 w 3740246"/>
                <a:gd name="connsiteY5" fmla="*/ 642258 h 2340429"/>
                <a:gd name="connsiteX6" fmla="*/ 1044272 w 3740246"/>
                <a:gd name="connsiteY6" fmla="*/ 533400 h 2340429"/>
                <a:gd name="connsiteX7" fmla="*/ 325816 w 3740246"/>
                <a:gd name="connsiteY7" fmla="*/ 555171 h 2340429"/>
                <a:gd name="connsiteX8" fmla="*/ 238729 w 3740246"/>
                <a:gd name="connsiteY8" fmla="*/ 185057 h 2340429"/>
                <a:gd name="connsiteX9" fmla="*/ 3450015 w 3740246"/>
                <a:gd name="connsiteY9" fmla="*/ 10886 h 2340429"/>
                <a:gd name="connsiteX10" fmla="*/ 3711272 w 3740246"/>
                <a:gd name="connsiteY10" fmla="*/ 0 h 2340429"/>
                <a:gd name="connsiteX11" fmla="*/ 3722158 w 3740246"/>
                <a:gd name="connsiteY11" fmla="*/ 10886 h 2340429"/>
                <a:gd name="connsiteX0" fmla="*/ 1488163 w 3759594"/>
                <a:gd name="connsiteY0" fmla="*/ 2340429 h 2340429"/>
                <a:gd name="connsiteX1" fmla="*/ 1488163 w 3759594"/>
                <a:gd name="connsiteY1" fmla="*/ 1436914 h 2340429"/>
                <a:gd name="connsiteX2" fmla="*/ 1488163 w 3759594"/>
                <a:gd name="connsiteY2" fmla="*/ 1436914 h 2340429"/>
                <a:gd name="connsiteX3" fmla="*/ 1477278 w 3759594"/>
                <a:gd name="connsiteY3" fmla="*/ 1132114 h 2340429"/>
                <a:gd name="connsiteX4" fmla="*/ 1455506 w 3759594"/>
                <a:gd name="connsiteY4" fmla="*/ 947057 h 2340429"/>
                <a:gd name="connsiteX5" fmla="*/ 1531706 w 3759594"/>
                <a:gd name="connsiteY5" fmla="*/ 642258 h 2340429"/>
                <a:gd name="connsiteX6" fmla="*/ 1063620 w 3759594"/>
                <a:gd name="connsiteY6" fmla="*/ 533400 h 2340429"/>
                <a:gd name="connsiteX7" fmla="*/ 345164 w 3759594"/>
                <a:gd name="connsiteY7" fmla="*/ 555171 h 2340429"/>
                <a:gd name="connsiteX8" fmla="*/ 258077 w 3759594"/>
                <a:gd name="connsiteY8" fmla="*/ 185057 h 2340429"/>
                <a:gd name="connsiteX9" fmla="*/ 3730620 w 3759594"/>
                <a:gd name="connsiteY9" fmla="*/ 0 h 2340429"/>
                <a:gd name="connsiteX10" fmla="*/ 3741506 w 3759594"/>
                <a:gd name="connsiteY10" fmla="*/ 10886 h 2340429"/>
                <a:gd name="connsiteX0" fmla="*/ 1488163 w 3730620"/>
                <a:gd name="connsiteY0" fmla="*/ 2340429 h 2340429"/>
                <a:gd name="connsiteX1" fmla="*/ 1488163 w 3730620"/>
                <a:gd name="connsiteY1" fmla="*/ 1436914 h 2340429"/>
                <a:gd name="connsiteX2" fmla="*/ 1488163 w 3730620"/>
                <a:gd name="connsiteY2" fmla="*/ 1436914 h 2340429"/>
                <a:gd name="connsiteX3" fmla="*/ 1477278 w 3730620"/>
                <a:gd name="connsiteY3" fmla="*/ 1132114 h 2340429"/>
                <a:gd name="connsiteX4" fmla="*/ 1455506 w 3730620"/>
                <a:gd name="connsiteY4" fmla="*/ 947057 h 2340429"/>
                <a:gd name="connsiteX5" fmla="*/ 1531706 w 3730620"/>
                <a:gd name="connsiteY5" fmla="*/ 642258 h 2340429"/>
                <a:gd name="connsiteX6" fmla="*/ 1063620 w 3730620"/>
                <a:gd name="connsiteY6" fmla="*/ 533400 h 2340429"/>
                <a:gd name="connsiteX7" fmla="*/ 345164 w 3730620"/>
                <a:gd name="connsiteY7" fmla="*/ 555171 h 2340429"/>
                <a:gd name="connsiteX8" fmla="*/ 258077 w 3730620"/>
                <a:gd name="connsiteY8" fmla="*/ 185057 h 2340429"/>
                <a:gd name="connsiteX9" fmla="*/ 3730620 w 3730620"/>
                <a:gd name="connsiteY9" fmla="*/ 0 h 2340429"/>
                <a:gd name="connsiteX10" fmla="*/ 192763 w 3730620"/>
                <a:gd name="connsiteY10" fmla="*/ 0 h 2340429"/>
                <a:gd name="connsiteX0" fmla="*/ 1488163 w 3730620"/>
                <a:gd name="connsiteY0" fmla="*/ 2340429 h 2340429"/>
                <a:gd name="connsiteX1" fmla="*/ 1488163 w 3730620"/>
                <a:gd name="connsiteY1" fmla="*/ 1436914 h 2340429"/>
                <a:gd name="connsiteX2" fmla="*/ 1488163 w 3730620"/>
                <a:gd name="connsiteY2" fmla="*/ 1436914 h 2340429"/>
                <a:gd name="connsiteX3" fmla="*/ 1477278 w 3730620"/>
                <a:gd name="connsiteY3" fmla="*/ 1132114 h 2340429"/>
                <a:gd name="connsiteX4" fmla="*/ 1455506 w 3730620"/>
                <a:gd name="connsiteY4" fmla="*/ 947057 h 2340429"/>
                <a:gd name="connsiteX5" fmla="*/ 1531706 w 3730620"/>
                <a:gd name="connsiteY5" fmla="*/ 642258 h 2340429"/>
                <a:gd name="connsiteX6" fmla="*/ 1063620 w 3730620"/>
                <a:gd name="connsiteY6" fmla="*/ 533400 h 2340429"/>
                <a:gd name="connsiteX7" fmla="*/ 345164 w 3730620"/>
                <a:gd name="connsiteY7" fmla="*/ 555171 h 2340429"/>
                <a:gd name="connsiteX8" fmla="*/ 258077 w 3730620"/>
                <a:gd name="connsiteY8" fmla="*/ 185057 h 2340429"/>
                <a:gd name="connsiteX9" fmla="*/ 3730620 w 3730620"/>
                <a:gd name="connsiteY9" fmla="*/ 0 h 2340429"/>
                <a:gd name="connsiteX10" fmla="*/ 192763 w 3730620"/>
                <a:gd name="connsiteY10" fmla="*/ 0 h 2340429"/>
                <a:gd name="connsiteX0" fmla="*/ 1295400 w 1356974"/>
                <a:gd name="connsiteY0" fmla="*/ 2340429 h 2340429"/>
                <a:gd name="connsiteX1" fmla="*/ 1295400 w 1356974"/>
                <a:gd name="connsiteY1" fmla="*/ 1436914 h 2340429"/>
                <a:gd name="connsiteX2" fmla="*/ 1295400 w 1356974"/>
                <a:gd name="connsiteY2" fmla="*/ 1436914 h 2340429"/>
                <a:gd name="connsiteX3" fmla="*/ 1284515 w 1356974"/>
                <a:gd name="connsiteY3" fmla="*/ 1132114 h 2340429"/>
                <a:gd name="connsiteX4" fmla="*/ 1262743 w 1356974"/>
                <a:gd name="connsiteY4" fmla="*/ 947057 h 2340429"/>
                <a:gd name="connsiteX5" fmla="*/ 1338943 w 1356974"/>
                <a:gd name="connsiteY5" fmla="*/ 642258 h 2340429"/>
                <a:gd name="connsiteX6" fmla="*/ 870857 w 1356974"/>
                <a:gd name="connsiteY6" fmla="*/ 533400 h 2340429"/>
                <a:gd name="connsiteX7" fmla="*/ 152401 w 1356974"/>
                <a:gd name="connsiteY7" fmla="*/ 555171 h 2340429"/>
                <a:gd name="connsiteX8" fmla="*/ 65314 w 1356974"/>
                <a:gd name="connsiteY8" fmla="*/ 185057 h 2340429"/>
                <a:gd name="connsiteX9" fmla="*/ 0 w 1356974"/>
                <a:gd name="connsiteY9" fmla="*/ 0 h 2340429"/>
                <a:gd name="connsiteX0" fmla="*/ 1295400 w 1356974"/>
                <a:gd name="connsiteY0" fmla="*/ 2340429 h 2340429"/>
                <a:gd name="connsiteX1" fmla="*/ 1295400 w 1356974"/>
                <a:gd name="connsiteY1" fmla="*/ 1436914 h 2340429"/>
                <a:gd name="connsiteX2" fmla="*/ 1295400 w 1356974"/>
                <a:gd name="connsiteY2" fmla="*/ 1436914 h 2340429"/>
                <a:gd name="connsiteX3" fmla="*/ 1284515 w 1356974"/>
                <a:gd name="connsiteY3" fmla="*/ 1132114 h 2340429"/>
                <a:gd name="connsiteX4" fmla="*/ 1262743 w 1356974"/>
                <a:gd name="connsiteY4" fmla="*/ 947057 h 2340429"/>
                <a:gd name="connsiteX5" fmla="*/ 1338943 w 1356974"/>
                <a:gd name="connsiteY5" fmla="*/ 642258 h 2340429"/>
                <a:gd name="connsiteX6" fmla="*/ 870857 w 1356974"/>
                <a:gd name="connsiteY6" fmla="*/ 533400 h 2340429"/>
                <a:gd name="connsiteX7" fmla="*/ 152401 w 1356974"/>
                <a:gd name="connsiteY7" fmla="*/ 555171 h 2340429"/>
                <a:gd name="connsiteX8" fmla="*/ 65314 w 1356974"/>
                <a:gd name="connsiteY8" fmla="*/ 359228 h 2340429"/>
                <a:gd name="connsiteX9" fmla="*/ 0 w 1356974"/>
                <a:gd name="connsiteY9" fmla="*/ 0 h 2340429"/>
                <a:gd name="connsiteX0" fmla="*/ 1240972 w 1302546"/>
                <a:gd name="connsiteY0" fmla="*/ 2177143 h 2177143"/>
                <a:gd name="connsiteX1" fmla="*/ 1240972 w 1302546"/>
                <a:gd name="connsiteY1" fmla="*/ 1273628 h 2177143"/>
                <a:gd name="connsiteX2" fmla="*/ 1240972 w 1302546"/>
                <a:gd name="connsiteY2" fmla="*/ 1273628 h 2177143"/>
                <a:gd name="connsiteX3" fmla="*/ 1230087 w 1302546"/>
                <a:gd name="connsiteY3" fmla="*/ 968828 h 2177143"/>
                <a:gd name="connsiteX4" fmla="*/ 1208315 w 1302546"/>
                <a:gd name="connsiteY4" fmla="*/ 783771 h 2177143"/>
                <a:gd name="connsiteX5" fmla="*/ 1284515 w 1302546"/>
                <a:gd name="connsiteY5" fmla="*/ 478972 h 2177143"/>
                <a:gd name="connsiteX6" fmla="*/ 816429 w 1302546"/>
                <a:gd name="connsiteY6" fmla="*/ 370114 h 2177143"/>
                <a:gd name="connsiteX7" fmla="*/ 97973 w 1302546"/>
                <a:gd name="connsiteY7" fmla="*/ 391885 h 2177143"/>
                <a:gd name="connsiteX8" fmla="*/ 10886 w 1302546"/>
                <a:gd name="connsiteY8" fmla="*/ 195942 h 2177143"/>
                <a:gd name="connsiteX9" fmla="*/ 0 w 1302546"/>
                <a:gd name="connsiteY9" fmla="*/ 0 h 2177143"/>
                <a:gd name="connsiteX0" fmla="*/ 1240972 w 1302546"/>
                <a:gd name="connsiteY0" fmla="*/ 2177143 h 2177143"/>
                <a:gd name="connsiteX1" fmla="*/ 1240972 w 1302546"/>
                <a:gd name="connsiteY1" fmla="*/ 1273628 h 2177143"/>
                <a:gd name="connsiteX2" fmla="*/ 1240972 w 1302546"/>
                <a:gd name="connsiteY2" fmla="*/ 1273628 h 2177143"/>
                <a:gd name="connsiteX3" fmla="*/ 1230087 w 1302546"/>
                <a:gd name="connsiteY3" fmla="*/ 968828 h 2177143"/>
                <a:gd name="connsiteX4" fmla="*/ 1208315 w 1302546"/>
                <a:gd name="connsiteY4" fmla="*/ 783771 h 2177143"/>
                <a:gd name="connsiteX5" fmla="*/ 1284515 w 1302546"/>
                <a:gd name="connsiteY5" fmla="*/ 478972 h 2177143"/>
                <a:gd name="connsiteX6" fmla="*/ 816429 w 1302546"/>
                <a:gd name="connsiteY6" fmla="*/ 500742 h 2177143"/>
                <a:gd name="connsiteX7" fmla="*/ 97973 w 1302546"/>
                <a:gd name="connsiteY7" fmla="*/ 391885 h 2177143"/>
                <a:gd name="connsiteX8" fmla="*/ 10886 w 1302546"/>
                <a:gd name="connsiteY8" fmla="*/ 195942 h 2177143"/>
                <a:gd name="connsiteX9" fmla="*/ 0 w 1302546"/>
                <a:gd name="connsiteY9" fmla="*/ 0 h 2177143"/>
                <a:gd name="connsiteX0" fmla="*/ 1240972 w 1273181"/>
                <a:gd name="connsiteY0" fmla="*/ 2177143 h 2177143"/>
                <a:gd name="connsiteX1" fmla="*/ 1240972 w 1273181"/>
                <a:gd name="connsiteY1" fmla="*/ 1273628 h 2177143"/>
                <a:gd name="connsiteX2" fmla="*/ 1240972 w 1273181"/>
                <a:gd name="connsiteY2" fmla="*/ 1273628 h 2177143"/>
                <a:gd name="connsiteX3" fmla="*/ 1230087 w 1273181"/>
                <a:gd name="connsiteY3" fmla="*/ 968828 h 2177143"/>
                <a:gd name="connsiteX4" fmla="*/ 1208315 w 1273181"/>
                <a:gd name="connsiteY4" fmla="*/ 783771 h 2177143"/>
                <a:gd name="connsiteX5" fmla="*/ 1251858 w 1273181"/>
                <a:gd name="connsiteY5" fmla="*/ 576943 h 2177143"/>
                <a:gd name="connsiteX6" fmla="*/ 816429 w 1273181"/>
                <a:gd name="connsiteY6" fmla="*/ 500742 h 2177143"/>
                <a:gd name="connsiteX7" fmla="*/ 97973 w 1273181"/>
                <a:gd name="connsiteY7" fmla="*/ 391885 h 2177143"/>
                <a:gd name="connsiteX8" fmla="*/ 10886 w 1273181"/>
                <a:gd name="connsiteY8" fmla="*/ 195942 h 2177143"/>
                <a:gd name="connsiteX9" fmla="*/ 0 w 1273181"/>
                <a:gd name="connsiteY9" fmla="*/ 0 h 217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3181" h="2177143">
                  <a:moveTo>
                    <a:pt x="1240972" y="2177143"/>
                  </a:moveTo>
                  <a:lnTo>
                    <a:pt x="1240972" y="1273628"/>
                  </a:lnTo>
                  <a:lnTo>
                    <a:pt x="1240972" y="1273628"/>
                  </a:lnTo>
                  <a:cubicBezTo>
                    <a:pt x="1239158" y="1222828"/>
                    <a:pt x="1235530" y="1050471"/>
                    <a:pt x="1230087" y="968828"/>
                  </a:cubicBezTo>
                  <a:cubicBezTo>
                    <a:pt x="1224644" y="887185"/>
                    <a:pt x="1204686" y="849085"/>
                    <a:pt x="1208315" y="783771"/>
                  </a:cubicBezTo>
                  <a:cubicBezTo>
                    <a:pt x="1211944" y="718457"/>
                    <a:pt x="1317172" y="624114"/>
                    <a:pt x="1251858" y="576943"/>
                  </a:cubicBezTo>
                  <a:cubicBezTo>
                    <a:pt x="1186544" y="529772"/>
                    <a:pt x="1008743" y="531585"/>
                    <a:pt x="816429" y="500742"/>
                  </a:cubicBezTo>
                  <a:cubicBezTo>
                    <a:pt x="624115" y="469899"/>
                    <a:pt x="232230" y="442685"/>
                    <a:pt x="97973" y="391885"/>
                  </a:cubicBezTo>
                  <a:cubicBezTo>
                    <a:pt x="-36284" y="341085"/>
                    <a:pt x="27215" y="261256"/>
                    <a:pt x="10886" y="195942"/>
                  </a:cubicBezTo>
                  <a:cubicBezTo>
                    <a:pt x="-5443" y="130628"/>
                    <a:pt x="13607" y="38554"/>
                    <a:pt x="0" y="0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64394" y="5409547"/>
              <a:ext cx="1316850" cy="908383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C58A501-AAF1-4905-8607-664954E8545B}"/>
                </a:ext>
              </a:extLst>
            </p:cNvPr>
            <p:cNvSpPr txBox="1"/>
            <p:nvPr/>
          </p:nvSpPr>
          <p:spPr>
            <a:xfrm>
              <a:off x="3042408" y="5541886"/>
              <a:ext cx="696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App Y</a:t>
              </a:r>
              <a:endParaRPr lang="" sz="16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C58A501-AAF1-4905-8607-664954E8545B}"/>
                </a:ext>
              </a:extLst>
            </p:cNvPr>
            <p:cNvSpPr txBox="1"/>
            <p:nvPr/>
          </p:nvSpPr>
          <p:spPr>
            <a:xfrm>
              <a:off x="6047694" y="5571534"/>
              <a:ext cx="696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App Y</a:t>
              </a:r>
              <a:endParaRPr lang="" sz="1600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AAECFBE-9026-4A91-A6DE-311563E708FC}"/>
                </a:ext>
              </a:extLst>
            </p:cNvPr>
            <p:cNvSpPr/>
            <p:nvPr/>
          </p:nvSpPr>
          <p:spPr>
            <a:xfrm>
              <a:off x="1855959" y="3671022"/>
              <a:ext cx="503976" cy="889547"/>
            </a:xfrm>
            <a:prstGeom prst="rect">
              <a:avLst/>
            </a:prstGeom>
            <a:ln>
              <a:prstDash val="dash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254DAA5-BBB3-4F54-A444-653F38D6BCD2}"/>
                </a:ext>
              </a:extLst>
            </p:cNvPr>
            <p:cNvSpPr/>
            <p:nvPr/>
          </p:nvSpPr>
          <p:spPr>
            <a:xfrm>
              <a:off x="1169268" y="3512392"/>
              <a:ext cx="591196" cy="106019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" sz="1400" dirty="0"/>
                <a:t>V2X Information Service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6303089C-8A9C-459B-9844-6D9906E9F236}"/>
                </a:ext>
              </a:extLst>
            </p:cNvPr>
            <p:cNvSpPr txBox="1"/>
            <p:nvPr/>
          </p:nvSpPr>
          <p:spPr>
            <a:xfrm rot="16200000">
              <a:off x="1622281" y="3831678"/>
              <a:ext cx="9827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Other MEC services</a:t>
              </a:r>
              <a:endParaRPr lang="" sz="1400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796648" y="5371427"/>
            <a:ext cx="35001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Real-world problem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Not a corner case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Has enough commercial interest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3965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E3B88B0D-9E37-4C2B-BFFE-72C5AAC78FCD}"/>
              </a:ext>
            </a:extLst>
          </p:cNvPr>
          <p:cNvSpPr/>
          <p:nvPr/>
        </p:nvSpPr>
        <p:spPr>
          <a:xfrm>
            <a:off x="10556240" y="963803"/>
            <a:ext cx="1520504" cy="185702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08DB2A11-1685-49F5-9C6E-57EDC161263B}"/>
              </a:ext>
            </a:extLst>
          </p:cNvPr>
          <p:cNvCxnSpPr/>
          <p:nvPr/>
        </p:nvCxnSpPr>
        <p:spPr>
          <a:xfrm>
            <a:off x="10861040" y="1402080"/>
            <a:ext cx="1005840" cy="0"/>
          </a:xfrm>
          <a:prstGeom prst="line">
            <a:avLst/>
          </a:prstGeom>
          <a:noFill/>
          <a:ln w="28575">
            <a:solidFill>
              <a:srgbClr val="0070C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612DEB1E-3706-4BE6-ACDF-5DF43AB233A4}"/>
              </a:ext>
            </a:extLst>
          </p:cNvPr>
          <p:cNvCxnSpPr/>
          <p:nvPr/>
        </p:nvCxnSpPr>
        <p:spPr>
          <a:xfrm>
            <a:off x="10861040" y="2351894"/>
            <a:ext cx="1005840" cy="0"/>
          </a:xfrm>
          <a:prstGeom prst="line">
            <a:avLst/>
          </a:prstGeom>
          <a:noFill/>
          <a:ln w="28575">
            <a:solidFill>
              <a:srgbClr val="C00000"/>
            </a:solidFill>
            <a:prstDash val="solid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DAEA828-28F1-48F9-8F7D-FAA5E6169926}"/>
              </a:ext>
            </a:extLst>
          </p:cNvPr>
          <p:cNvSpPr txBox="1"/>
          <p:nvPr/>
        </p:nvSpPr>
        <p:spPr>
          <a:xfrm>
            <a:off x="10823961" y="980430"/>
            <a:ext cx="100584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Legend</a:t>
            </a:r>
            <a:endParaRPr lang="" sz="16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1A90CF4-7801-46ED-946C-05CBFE5833FF}"/>
              </a:ext>
            </a:extLst>
          </p:cNvPr>
          <p:cNvSpPr txBox="1"/>
          <p:nvPr/>
        </p:nvSpPr>
        <p:spPr>
          <a:xfrm>
            <a:off x="10698480" y="1445685"/>
            <a:ext cx="13106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“control” / edge service plane</a:t>
            </a:r>
            <a:endParaRPr lang="" sz="14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6F87CE1-F866-4F65-AC07-8ACE27314D2F}"/>
              </a:ext>
            </a:extLst>
          </p:cNvPr>
          <p:cNvSpPr txBox="1"/>
          <p:nvPr/>
        </p:nvSpPr>
        <p:spPr>
          <a:xfrm>
            <a:off x="10698480" y="2398500"/>
            <a:ext cx="1310639" cy="307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data plane</a:t>
            </a:r>
            <a:endParaRPr lang="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861218" y="959507"/>
            <a:ext cx="9148559" cy="5325383"/>
            <a:chOff x="861218" y="959507"/>
            <a:chExt cx="9148559" cy="5325383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EAFC93F-5F90-4B87-AE95-A795D0A0AFB4}"/>
                </a:ext>
              </a:extLst>
            </p:cNvPr>
            <p:cNvSpPr/>
            <p:nvPr/>
          </p:nvSpPr>
          <p:spPr>
            <a:xfrm>
              <a:off x="3657439" y="4756563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5373A35-BD5B-435A-9B84-6FB63D5582F1}"/>
                </a:ext>
              </a:extLst>
            </p:cNvPr>
            <p:cNvSpPr/>
            <p:nvPr/>
          </p:nvSpPr>
          <p:spPr>
            <a:xfrm>
              <a:off x="3657440" y="3582390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“Local” UPF</a:t>
              </a:r>
              <a:endParaRPr lang="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1D034CD-C72B-499C-B4DD-193D1B4674C5}"/>
                </a:ext>
              </a:extLst>
            </p:cNvPr>
            <p:cNvSpPr/>
            <p:nvPr/>
          </p:nvSpPr>
          <p:spPr>
            <a:xfrm>
              <a:off x="1032554" y="2626434"/>
              <a:ext cx="2088572" cy="264620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6F643E4-F8FD-4A0F-9A28-ED6E4D6114D7}"/>
                </a:ext>
              </a:extLst>
            </p:cNvPr>
            <p:cNvSpPr/>
            <p:nvPr/>
          </p:nvSpPr>
          <p:spPr>
            <a:xfrm>
              <a:off x="1171360" y="4666598"/>
              <a:ext cx="1215477" cy="47713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/>
                <a:t>MEC platform (AF)</a:t>
              </a:r>
              <a:endParaRPr lang="" sz="14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B85C8BE-CFDD-4541-B319-1611CC9BDC70}"/>
                </a:ext>
              </a:extLst>
            </p:cNvPr>
            <p:cNvSpPr txBox="1"/>
            <p:nvPr/>
          </p:nvSpPr>
          <p:spPr>
            <a:xfrm>
              <a:off x="1126072" y="2624769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F89C45D-AE66-488D-8905-A88B85A85D1B}"/>
                </a:ext>
              </a:extLst>
            </p:cNvPr>
            <p:cNvSpPr txBox="1"/>
            <p:nvPr/>
          </p:nvSpPr>
          <p:spPr>
            <a:xfrm>
              <a:off x="4206426" y="4366253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05444C4-E4E6-4C1E-96A7-6AF383A3F825}"/>
                </a:ext>
              </a:extLst>
            </p:cNvPr>
            <p:cNvCxnSpPr>
              <a:stCxn id="40" idx="0"/>
            </p:cNvCxnSpPr>
            <p:nvPr/>
          </p:nvCxnSpPr>
          <p:spPr>
            <a:xfrm flipV="1">
              <a:off x="4208157" y="4205845"/>
              <a:ext cx="0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4A0224D-3F8B-4ECF-9988-6B40183C4CDA}"/>
                </a:ext>
              </a:extLst>
            </p:cNvPr>
            <p:cNvSpPr/>
            <p:nvPr/>
          </p:nvSpPr>
          <p:spPr>
            <a:xfrm>
              <a:off x="3657439" y="2197375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37E88F0-E204-4B67-90BB-A1C0E97E8F96}"/>
                </a:ext>
              </a:extLst>
            </p:cNvPr>
            <p:cNvSpPr/>
            <p:nvPr/>
          </p:nvSpPr>
          <p:spPr>
            <a:xfrm>
              <a:off x="3655708" y="1389911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DN</a:t>
              </a:r>
              <a:endParaRPr lang="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A6D94FB-979E-45FB-84E7-1AC7CE0F0B1C}"/>
                </a:ext>
              </a:extLst>
            </p:cNvPr>
            <p:cNvSpPr/>
            <p:nvPr/>
          </p:nvSpPr>
          <p:spPr>
            <a:xfrm>
              <a:off x="6350004" y="4666598"/>
              <a:ext cx="1101436" cy="592282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RAN </a:t>
              </a:r>
              <a:endParaRPr lang="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955524D-9293-47D0-BB9A-486699218F74}"/>
                </a:ext>
              </a:extLst>
            </p:cNvPr>
            <p:cNvSpPr/>
            <p:nvPr/>
          </p:nvSpPr>
          <p:spPr>
            <a:xfrm>
              <a:off x="6369554" y="3576921"/>
              <a:ext cx="1101436" cy="62345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“Local” UPF</a:t>
              </a:r>
              <a:endParaRPr lang=""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91DAD5B-46AC-45EC-9458-2732E2711500}"/>
                </a:ext>
              </a:extLst>
            </p:cNvPr>
            <p:cNvSpPr txBox="1"/>
            <p:nvPr/>
          </p:nvSpPr>
          <p:spPr>
            <a:xfrm>
              <a:off x="6869589" y="4286879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N3</a:t>
              </a:r>
              <a:endParaRPr lang="" sz="1600" dirty="0"/>
            </a:p>
          </p:txBody>
        </p: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D5828001-1947-4906-B48E-D2A1266C1F03}"/>
                </a:ext>
              </a:extLst>
            </p:cNvPr>
            <p:cNvCxnSpPr>
              <a:cxnSpLocks/>
              <a:stCxn id="65" idx="0"/>
              <a:endCxn id="66" idx="2"/>
            </p:cNvCxnSpPr>
            <p:nvPr/>
          </p:nvCxnSpPr>
          <p:spPr>
            <a:xfrm flipV="1">
              <a:off x="6900722" y="4200376"/>
              <a:ext cx="19550" cy="46622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320FE3B4-107C-4814-93B3-7E288DC4BF52}"/>
                </a:ext>
              </a:extLst>
            </p:cNvPr>
            <p:cNvCxnSpPr>
              <a:endCxn id="65" idx="2"/>
            </p:cNvCxnSpPr>
            <p:nvPr/>
          </p:nvCxnSpPr>
          <p:spPr>
            <a:xfrm flipH="1" flipV="1">
              <a:off x="6900722" y="5258880"/>
              <a:ext cx="1" cy="550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70068980-A5D3-4D8E-B320-A6F76156D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1960" y="5725512"/>
              <a:ext cx="1118755" cy="559378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CC58A501-AAF1-4905-8607-664954E8545B}"/>
                </a:ext>
              </a:extLst>
            </p:cNvPr>
            <p:cNvSpPr txBox="1"/>
            <p:nvPr/>
          </p:nvSpPr>
          <p:spPr>
            <a:xfrm>
              <a:off x="6047694" y="5571534"/>
              <a:ext cx="696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App Y</a:t>
              </a:r>
              <a:endParaRPr lang="" sz="1600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4CCC763-B181-4F75-8815-4575F2E40656}"/>
                </a:ext>
              </a:extLst>
            </p:cNvPr>
            <p:cNvSpPr/>
            <p:nvPr/>
          </p:nvSpPr>
          <p:spPr>
            <a:xfrm>
              <a:off x="6350004" y="2162737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“Central” UPF</a:t>
              </a:r>
              <a:endParaRPr lang="" dirty="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10F9947-714A-4166-B5AD-24ACB369D818}"/>
                </a:ext>
              </a:extLst>
            </p:cNvPr>
            <p:cNvSpPr/>
            <p:nvPr/>
          </p:nvSpPr>
          <p:spPr>
            <a:xfrm>
              <a:off x="6348273" y="1386446"/>
              <a:ext cx="1101436" cy="623455"/>
            </a:xfrm>
            <a:prstGeom prst="rect">
              <a:avLst/>
            </a:prstGeom>
            <a:gradFill>
              <a:gsLst>
                <a:gs pos="0">
                  <a:schemeClr val="accent6">
                    <a:satMod val="105000"/>
                    <a:tint val="67000"/>
                    <a:lumMod val="98000"/>
                    <a:lumOff val="2000"/>
                  </a:schemeClr>
                </a:gs>
                <a:gs pos="50000">
                  <a:schemeClr val="accent6">
                    <a:lumMod val="105000"/>
                    <a:satMod val="103000"/>
                    <a:tint val="73000"/>
                  </a:schemeClr>
                </a:gs>
                <a:gs pos="100000">
                  <a:schemeClr val="accent6">
                    <a:lumMod val="105000"/>
                    <a:satMod val="109000"/>
                    <a:tint val="81000"/>
                  </a:schemeClr>
                </a:gs>
              </a:gsLst>
            </a:gradFill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/>
                <a:t>DN</a:t>
              </a:r>
              <a:endParaRPr lang="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67843C6-CF39-4C81-B4F4-8AAB3ECFF464}"/>
                </a:ext>
              </a:extLst>
            </p:cNvPr>
            <p:cNvSpPr/>
            <p:nvPr/>
          </p:nvSpPr>
          <p:spPr>
            <a:xfrm>
              <a:off x="861218" y="1285991"/>
              <a:ext cx="405245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98275E84-1293-4731-9625-A817D52AC86F}"/>
                </a:ext>
              </a:extLst>
            </p:cNvPr>
            <p:cNvSpPr/>
            <p:nvPr/>
          </p:nvSpPr>
          <p:spPr>
            <a:xfrm>
              <a:off x="6195313" y="1272135"/>
              <a:ext cx="3814464" cy="4250312"/>
            </a:xfrm>
            <a:prstGeom prst="rect">
              <a:avLst/>
            </a:prstGeom>
            <a:noFill/>
            <a:ln w="19050">
              <a:solidFill>
                <a:srgbClr val="08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D13E375-9696-4BA1-8FC7-3AADE26D9724}"/>
                </a:ext>
              </a:extLst>
            </p:cNvPr>
            <p:cNvSpPr txBox="1"/>
            <p:nvPr/>
          </p:nvSpPr>
          <p:spPr>
            <a:xfrm>
              <a:off x="6876598" y="959507"/>
              <a:ext cx="14768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B</a:t>
              </a:r>
              <a:endParaRPr lang="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EE7D02E-E9FC-4EDB-A312-A4F4C86A06F9}"/>
                </a:ext>
              </a:extLst>
            </p:cNvPr>
            <p:cNvSpPr txBox="1"/>
            <p:nvPr/>
          </p:nvSpPr>
          <p:spPr>
            <a:xfrm>
              <a:off x="2234366" y="990675"/>
              <a:ext cx="14768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Operator A</a:t>
              </a:r>
              <a:endParaRPr lang="" dirty="0"/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FE59987-C19E-4928-A3C5-1E32B87B8DD0}"/>
                </a:ext>
              </a:extLst>
            </p:cNvPr>
            <p:cNvCxnSpPr/>
            <p:nvPr/>
          </p:nvCxnSpPr>
          <p:spPr>
            <a:xfrm>
              <a:off x="3121126" y="3947242"/>
              <a:ext cx="5387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B35867C0-6437-4763-9FE4-AA69FD18BD6F}"/>
                </a:ext>
              </a:extLst>
            </p:cNvPr>
            <p:cNvSpPr txBox="1"/>
            <p:nvPr/>
          </p:nvSpPr>
          <p:spPr>
            <a:xfrm>
              <a:off x="3174869" y="3648638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E4F8FD9F-0CC6-4554-85A5-EA0EEA290F17}"/>
                </a:ext>
              </a:extLst>
            </p:cNvPr>
            <p:cNvSpPr/>
            <p:nvPr/>
          </p:nvSpPr>
          <p:spPr>
            <a:xfrm>
              <a:off x="7703130" y="2612671"/>
              <a:ext cx="1970623" cy="194796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6724785-FC29-4642-9712-2F22B984A434}"/>
                </a:ext>
              </a:extLst>
            </p:cNvPr>
            <p:cNvSpPr txBox="1"/>
            <p:nvPr/>
          </p:nvSpPr>
          <p:spPr>
            <a:xfrm>
              <a:off x="7796648" y="2611006"/>
              <a:ext cx="19846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Local access to DN</a:t>
              </a:r>
              <a:endParaRPr lang="" dirty="0"/>
            </a:p>
          </p:txBody>
        </p:sp>
        <p:sp>
          <p:nvSpPr>
            <p:cNvPr id="111" name="Flowchart: Magnetic Disk 110">
              <a:extLst>
                <a:ext uri="{FF2B5EF4-FFF2-40B4-BE49-F238E27FC236}">
                  <a16:creationId xmlns:a16="http://schemas.microsoft.com/office/drawing/2014/main" id="{68C96C75-D19E-4B39-B283-4D0BBA5CD553}"/>
                </a:ext>
              </a:extLst>
            </p:cNvPr>
            <p:cNvSpPr/>
            <p:nvPr/>
          </p:nvSpPr>
          <p:spPr>
            <a:xfrm>
              <a:off x="7532678" y="3045388"/>
              <a:ext cx="635492" cy="416311"/>
            </a:xfrm>
            <a:prstGeom prst="flowChartMagneticDisk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/>
                <a:t>GW</a:t>
              </a:r>
              <a:endParaRPr lang="" sz="1400" dirty="0"/>
            </a:p>
          </p:txBody>
        </p:sp>
        <p:sp>
          <p:nvSpPr>
            <p:cNvPr id="118" name="Flowchart: Magnetic Disk 117">
              <a:extLst>
                <a:ext uri="{FF2B5EF4-FFF2-40B4-BE49-F238E27FC236}">
                  <a16:creationId xmlns:a16="http://schemas.microsoft.com/office/drawing/2014/main" id="{C71703BB-D632-4036-8143-D2E8CB45370F}"/>
                </a:ext>
              </a:extLst>
            </p:cNvPr>
            <p:cNvSpPr/>
            <p:nvPr/>
          </p:nvSpPr>
          <p:spPr>
            <a:xfrm>
              <a:off x="3096114" y="2936823"/>
              <a:ext cx="635492" cy="416311"/>
            </a:xfrm>
            <a:prstGeom prst="flowChartMagneticDisk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GW</a:t>
              </a:r>
              <a:endParaRPr lang="" sz="1400" dirty="0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5A984F8E-375A-4025-A1A4-1E684CD697EB}"/>
                </a:ext>
              </a:extLst>
            </p:cNvPr>
            <p:cNvSpPr/>
            <p:nvPr/>
          </p:nvSpPr>
          <p:spPr>
            <a:xfrm rot="5400000">
              <a:off x="2504988" y="3037623"/>
              <a:ext cx="479037" cy="618999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82262F3-BDEE-4C80-8E50-2C9B7E0CE03E}"/>
                </a:ext>
              </a:extLst>
            </p:cNvPr>
            <p:cNvSpPr txBox="1"/>
            <p:nvPr/>
          </p:nvSpPr>
          <p:spPr>
            <a:xfrm>
              <a:off x="2305710" y="3043744"/>
              <a:ext cx="795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MEC</a:t>
              </a:r>
              <a:br>
                <a:rPr lang="en-US" sz="1600" dirty="0"/>
              </a:br>
              <a:r>
                <a:rPr lang="en-US" sz="1600" dirty="0"/>
                <a:t> App Y</a:t>
              </a:r>
              <a:endParaRPr lang="" sz="1600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36A7C71-F289-457B-9638-6C5B3C751DF5}"/>
                </a:ext>
              </a:extLst>
            </p:cNvPr>
            <p:cNvSpPr/>
            <p:nvPr/>
          </p:nvSpPr>
          <p:spPr>
            <a:xfrm>
              <a:off x="2394223" y="3598113"/>
              <a:ext cx="407877" cy="1273823"/>
            </a:xfrm>
            <a:custGeom>
              <a:avLst/>
              <a:gdLst>
                <a:gd name="connsiteX0" fmla="*/ 406400 w 407877"/>
                <a:gd name="connsiteY0" fmla="*/ 0 h 1273823"/>
                <a:gd name="connsiteX1" fmla="*/ 345440 w 407877"/>
                <a:gd name="connsiteY1" fmla="*/ 1076960 h 1273823"/>
                <a:gd name="connsiteX2" fmla="*/ 0 w 407877"/>
                <a:gd name="connsiteY2" fmla="*/ 1270000 h 127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877" h="1273823">
                  <a:moveTo>
                    <a:pt x="406400" y="0"/>
                  </a:moveTo>
                  <a:cubicBezTo>
                    <a:pt x="409786" y="432646"/>
                    <a:pt x="413173" y="865293"/>
                    <a:pt x="345440" y="1076960"/>
                  </a:cubicBezTo>
                  <a:cubicBezTo>
                    <a:pt x="277707" y="1288627"/>
                    <a:pt x="138853" y="1279313"/>
                    <a:pt x="0" y="1270000"/>
                  </a:cubicBezTo>
                </a:path>
              </a:pathLst>
            </a:custGeom>
            <a:noFill/>
            <a:ln w="28575">
              <a:solidFill>
                <a:srgbClr val="0070C0"/>
              </a:solidFill>
              <a:prstDash val="solid"/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B2611650-03AA-4EAB-9736-C3C2C140ED80}"/>
                </a:ext>
              </a:extLst>
            </p:cNvPr>
            <p:cNvCxnSpPr/>
            <p:nvPr/>
          </p:nvCxnSpPr>
          <p:spPr>
            <a:xfrm>
              <a:off x="7461931" y="3950123"/>
              <a:ext cx="24119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A80403-48A8-4EDE-A59B-950ED2FCBE9E}"/>
                </a:ext>
              </a:extLst>
            </p:cNvPr>
            <p:cNvSpPr txBox="1"/>
            <p:nvPr/>
          </p:nvSpPr>
          <p:spPr>
            <a:xfrm>
              <a:off x="7363954" y="3660744"/>
              <a:ext cx="4779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N6</a:t>
              </a:r>
              <a:endParaRPr lang="" sz="1600" dirty="0"/>
            </a:p>
          </p:txBody>
        </p:sp>
      </p:grpSp>
      <p:sp>
        <p:nvSpPr>
          <p:cNvPr id="3" name="Freeform 2"/>
          <p:cNvSpPr/>
          <p:nvPr/>
        </p:nvSpPr>
        <p:spPr>
          <a:xfrm>
            <a:off x="3048000" y="3159031"/>
            <a:ext cx="4823742" cy="2643055"/>
          </a:xfrm>
          <a:custGeom>
            <a:avLst/>
            <a:gdLst>
              <a:gd name="connsiteX0" fmla="*/ 3799114 w 4823742"/>
              <a:gd name="connsiteY0" fmla="*/ 2643055 h 2643055"/>
              <a:gd name="connsiteX1" fmla="*/ 3755571 w 4823742"/>
              <a:gd name="connsiteY1" fmla="*/ 2066112 h 2643055"/>
              <a:gd name="connsiteX2" fmla="*/ 3853543 w 4823742"/>
              <a:gd name="connsiteY2" fmla="*/ 1031969 h 2643055"/>
              <a:gd name="connsiteX3" fmla="*/ 4528457 w 4823742"/>
              <a:gd name="connsiteY3" fmla="*/ 879569 h 2643055"/>
              <a:gd name="connsiteX4" fmla="*/ 4789714 w 4823742"/>
              <a:gd name="connsiteY4" fmla="*/ 716283 h 2643055"/>
              <a:gd name="connsiteX5" fmla="*/ 4767943 w 4823742"/>
              <a:gd name="connsiteY5" fmla="*/ 182883 h 2643055"/>
              <a:gd name="connsiteX6" fmla="*/ 4310743 w 4823742"/>
              <a:gd name="connsiteY6" fmla="*/ 95798 h 2643055"/>
              <a:gd name="connsiteX7" fmla="*/ 2852057 w 4823742"/>
              <a:gd name="connsiteY7" fmla="*/ 106683 h 2643055"/>
              <a:gd name="connsiteX8" fmla="*/ 2177143 w 4823742"/>
              <a:gd name="connsiteY8" fmla="*/ 84912 h 2643055"/>
              <a:gd name="connsiteX9" fmla="*/ 1534886 w 4823742"/>
              <a:gd name="connsiteY9" fmla="*/ 52255 h 2643055"/>
              <a:gd name="connsiteX10" fmla="*/ 664029 w 4823742"/>
              <a:gd name="connsiteY10" fmla="*/ 30483 h 2643055"/>
              <a:gd name="connsiteX11" fmla="*/ 326571 w 4823742"/>
              <a:gd name="connsiteY11" fmla="*/ 30483 h 2643055"/>
              <a:gd name="connsiteX12" fmla="*/ 108857 w 4823742"/>
              <a:gd name="connsiteY12" fmla="*/ 19598 h 2643055"/>
              <a:gd name="connsiteX13" fmla="*/ 87086 w 4823742"/>
              <a:gd name="connsiteY13" fmla="*/ 324398 h 2643055"/>
              <a:gd name="connsiteX14" fmla="*/ 0 w 4823742"/>
              <a:gd name="connsiteY14" fmla="*/ 335283 h 264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823742" h="2643055">
                <a:moveTo>
                  <a:pt x="3799114" y="2643055"/>
                </a:moveTo>
                <a:cubicBezTo>
                  <a:pt x="3772806" y="2488840"/>
                  <a:pt x="3746499" y="2334626"/>
                  <a:pt x="3755571" y="2066112"/>
                </a:cubicBezTo>
                <a:cubicBezTo>
                  <a:pt x="3764642" y="1797598"/>
                  <a:pt x="3724729" y="1229726"/>
                  <a:pt x="3853543" y="1031969"/>
                </a:cubicBezTo>
                <a:cubicBezTo>
                  <a:pt x="3982357" y="834212"/>
                  <a:pt x="4372429" y="932183"/>
                  <a:pt x="4528457" y="879569"/>
                </a:cubicBezTo>
                <a:cubicBezTo>
                  <a:pt x="4684486" y="826955"/>
                  <a:pt x="4749800" y="832397"/>
                  <a:pt x="4789714" y="716283"/>
                </a:cubicBezTo>
                <a:cubicBezTo>
                  <a:pt x="4829628" y="600169"/>
                  <a:pt x="4847772" y="286297"/>
                  <a:pt x="4767943" y="182883"/>
                </a:cubicBezTo>
                <a:cubicBezTo>
                  <a:pt x="4688115" y="79469"/>
                  <a:pt x="4630057" y="108498"/>
                  <a:pt x="4310743" y="95798"/>
                </a:cubicBezTo>
                <a:cubicBezTo>
                  <a:pt x="3991429" y="83098"/>
                  <a:pt x="3207657" y="108497"/>
                  <a:pt x="2852057" y="106683"/>
                </a:cubicBezTo>
                <a:cubicBezTo>
                  <a:pt x="2496457" y="104869"/>
                  <a:pt x="2177143" y="84912"/>
                  <a:pt x="2177143" y="84912"/>
                </a:cubicBezTo>
                <a:lnTo>
                  <a:pt x="1534886" y="52255"/>
                </a:lnTo>
                <a:cubicBezTo>
                  <a:pt x="1282700" y="43183"/>
                  <a:pt x="865415" y="34112"/>
                  <a:pt x="664029" y="30483"/>
                </a:cubicBezTo>
                <a:cubicBezTo>
                  <a:pt x="462643" y="26854"/>
                  <a:pt x="419100" y="32297"/>
                  <a:pt x="326571" y="30483"/>
                </a:cubicBezTo>
                <a:cubicBezTo>
                  <a:pt x="234042" y="28669"/>
                  <a:pt x="148771" y="-29388"/>
                  <a:pt x="108857" y="19598"/>
                </a:cubicBezTo>
                <a:cubicBezTo>
                  <a:pt x="68943" y="68584"/>
                  <a:pt x="105229" y="271784"/>
                  <a:pt x="87086" y="324398"/>
                </a:cubicBezTo>
                <a:cubicBezTo>
                  <a:pt x="68943" y="377012"/>
                  <a:pt x="34471" y="356147"/>
                  <a:pt x="0" y="335283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320FE3B4-107C-4814-93B3-7E288DC4BF52}"/>
              </a:ext>
            </a:extLst>
          </p:cNvPr>
          <p:cNvCxnSpPr/>
          <p:nvPr/>
        </p:nvCxnSpPr>
        <p:spPr>
          <a:xfrm flipH="1" flipV="1">
            <a:off x="4208875" y="5339810"/>
            <a:ext cx="7056" cy="4002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Scenario 3B: </a:t>
            </a:r>
            <a:r>
              <a:rPr lang="en-US" sz="2400" dirty="0"/>
              <a:t>Only MNO A has MEC platform and MEC App Y is available only in MNO A, multiple OEM vehicles use case</a:t>
            </a: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4394" y="5409547"/>
            <a:ext cx="1316850" cy="90838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CC58A501-AAF1-4905-8607-664954E8545B}"/>
              </a:ext>
            </a:extLst>
          </p:cNvPr>
          <p:cNvSpPr txBox="1"/>
          <p:nvPr/>
        </p:nvSpPr>
        <p:spPr>
          <a:xfrm>
            <a:off x="3042408" y="5541886"/>
            <a:ext cx="6961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App Y</a:t>
            </a:r>
            <a:endParaRPr lang="" sz="1600" dirty="0"/>
          </a:p>
        </p:txBody>
      </p:sp>
      <p:sp>
        <p:nvSpPr>
          <p:cNvPr id="68" name="Cloud 67">
            <a:extLst>
              <a:ext uri="{FF2B5EF4-FFF2-40B4-BE49-F238E27FC236}">
                <a16:creationId xmlns:a16="http://schemas.microsoft.com/office/drawing/2014/main" id="{D33343C9-6D4D-47A9-B6B5-CBC6026940DF}"/>
              </a:ext>
            </a:extLst>
          </p:cNvPr>
          <p:cNvSpPr/>
          <p:nvPr/>
        </p:nvSpPr>
        <p:spPr>
          <a:xfrm>
            <a:off x="4926176" y="2184728"/>
            <a:ext cx="1297195" cy="1643719"/>
          </a:xfrm>
          <a:prstGeom prst="cloud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6882166-A28E-423C-845C-1A1AB5F5A6CA}"/>
              </a:ext>
            </a:extLst>
          </p:cNvPr>
          <p:cNvSpPr txBox="1"/>
          <p:nvPr/>
        </p:nvSpPr>
        <p:spPr>
          <a:xfrm>
            <a:off x="4940777" y="2403415"/>
            <a:ext cx="1292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Controlled IP Network</a:t>
            </a:r>
            <a:endParaRPr lang="" dirty="0"/>
          </a:p>
        </p:txBody>
      </p:sp>
      <p:sp>
        <p:nvSpPr>
          <p:cNvPr id="60" name="Freeform 59"/>
          <p:cNvSpPr/>
          <p:nvPr/>
        </p:nvSpPr>
        <p:spPr>
          <a:xfrm>
            <a:off x="2603756" y="3601941"/>
            <a:ext cx="1419900" cy="2154803"/>
          </a:xfrm>
          <a:custGeom>
            <a:avLst/>
            <a:gdLst>
              <a:gd name="connsiteX0" fmla="*/ 1419604 w 1419900"/>
              <a:gd name="connsiteY0" fmla="*/ 2154803 h 2154803"/>
              <a:gd name="connsiteX1" fmla="*/ 1403701 w 1419900"/>
              <a:gd name="connsiteY1" fmla="*/ 1677725 h 2154803"/>
              <a:gd name="connsiteX2" fmla="*/ 1403701 w 1419900"/>
              <a:gd name="connsiteY2" fmla="*/ 1391478 h 2154803"/>
              <a:gd name="connsiteX3" fmla="*/ 1419604 w 1419900"/>
              <a:gd name="connsiteY3" fmla="*/ 1001864 h 2154803"/>
              <a:gd name="connsiteX4" fmla="*/ 1387799 w 1419900"/>
              <a:gd name="connsiteY4" fmla="*/ 596348 h 2154803"/>
              <a:gd name="connsiteX5" fmla="*/ 1316237 w 1419900"/>
              <a:gd name="connsiteY5" fmla="*/ 485029 h 2154803"/>
              <a:gd name="connsiteX6" fmla="*/ 926623 w 1419900"/>
              <a:gd name="connsiteY6" fmla="*/ 437322 h 2154803"/>
              <a:gd name="connsiteX7" fmla="*/ 672181 w 1419900"/>
              <a:gd name="connsiteY7" fmla="*/ 477078 h 2154803"/>
              <a:gd name="connsiteX8" fmla="*/ 330275 w 1419900"/>
              <a:gd name="connsiteY8" fmla="*/ 516835 h 2154803"/>
              <a:gd name="connsiteX9" fmla="*/ 107639 w 1419900"/>
              <a:gd name="connsiteY9" fmla="*/ 485029 h 2154803"/>
              <a:gd name="connsiteX10" fmla="*/ 12223 w 1419900"/>
              <a:gd name="connsiteY10" fmla="*/ 222636 h 2154803"/>
              <a:gd name="connsiteX11" fmla="*/ 4272 w 1419900"/>
              <a:gd name="connsiteY11" fmla="*/ 0 h 2154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9900" h="2154803">
                <a:moveTo>
                  <a:pt x="1419604" y="2154803"/>
                </a:moveTo>
                <a:cubicBezTo>
                  <a:pt x="1412977" y="1979874"/>
                  <a:pt x="1406351" y="1804946"/>
                  <a:pt x="1403701" y="1677725"/>
                </a:cubicBezTo>
                <a:cubicBezTo>
                  <a:pt x="1401051" y="1550504"/>
                  <a:pt x="1401051" y="1504121"/>
                  <a:pt x="1403701" y="1391478"/>
                </a:cubicBezTo>
                <a:cubicBezTo>
                  <a:pt x="1406351" y="1278835"/>
                  <a:pt x="1422254" y="1134386"/>
                  <a:pt x="1419604" y="1001864"/>
                </a:cubicBezTo>
                <a:cubicBezTo>
                  <a:pt x="1416954" y="869342"/>
                  <a:pt x="1405027" y="682487"/>
                  <a:pt x="1387799" y="596348"/>
                </a:cubicBezTo>
                <a:cubicBezTo>
                  <a:pt x="1370571" y="510209"/>
                  <a:pt x="1393100" y="511533"/>
                  <a:pt x="1316237" y="485029"/>
                </a:cubicBezTo>
                <a:cubicBezTo>
                  <a:pt x="1239374" y="458525"/>
                  <a:pt x="1033966" y="438647"/>
                  <a:pt x="926623" y="437322"/>
                </a:cubicBezTo>
                <a:cubicBezTo>
                  <a:pt x="819280" y="435997"/>
                  <a:pt x="771572" y="463826"/>
                  <a:pt x="672181" y="477078"/>
                </a:cubicBezTo>
                <a:cubicBezTo>
                  <a:pt x="572790" y="490330"/>
                  <a:pt x="424365" y="515510"/>
                  <a:pt x="330275" y="516835"/>
                </a:cubicBezTo>
                <a:cubicBezTo>
                  <a:pt x="236185" y="518160"/>
                  <a:pt x="160648" y="534062"/>
                  <a:pt x="107639" y="485029"/>
                </a:cubicBezTo>
                <a:cubicBezTo>
                  <a:pt x="54630" y="435996"/>
                  <a:pt x="29451" y="303474"/>
                  <a:pt x="12223" y="222636"/>
                </a:cubicBezTo>
                <a:cubicBezTo>
                  <a:pt x="-5005" y="141798"/>
                  <a:pt x="-367" y="70899"/>
                  <a:pt x="4272" y="0"/>
                </a:cubicBezTo>
              </a:path>
            </a:pathLst>
          </a:custGeom>
          <a:noFill/>
          <a:ln w="28575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AECFBE-9026-4A91-A6DE-311563E708FC}"/>
              </a:ext>
            </a:extLst>
          </p:cNvPr>
          <p:cNvSpPr/>
          <p:nvPr/>
        </p:nvSpPr>
        <p:spPr>
          <a:xfrm>
            <a:off x="1855959" y="3671022"/>
            <a:ext cx="503976" cy="889547"/>
          </a:xfrm>
          <a:prstGeom prst="rect">
            <a:avLst/>
          </a:prstGeom>
          <a:ln>
            <a:prstDash val="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254DAA5-BBB3-4F54-A444-653F38D6BCD2}"/>
              </a:ext>
            </a:extLst>
          </p:cNvPr>
          <p:cNvSpPr/>
          <p:nvPr/>
        </p:nvSpPr>
        <p:spPr>
          <a:xfrm>
            <a:off x="1169268" y="3512392"/>
            <a:ext cx="591196" cy="10601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" sz="1400" dirty="0"/>
              <a:t>V2X Information Service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303089C-8A9C-459B-9844-6D9906E9F236}"/>
              </a:ext>
            </a:extLst>
          </p:cNvPr>
          <p:cNvSpPr txBox="1"/>
          <p:nvPr/>
        </p:nvSpPr>
        <p:spPr>
          <a:xfrm rot="16200000">
            <a:off x="1622281" y="3831678"/>
            <a:ext cx="982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Other MEC services</a:t>
            </a:r>
            <a:endParaRPr lang="" sz="1400" dirty="0"/>
          </a:p>
        </p:txBody>
      </p:sp>
    </p:spTree>
    <p:extLst>
      <p:ext uri="{BB962C8B-B14F-4D97-AF65-F5344CB8AC3E}">
        <p14:creationId xmlns:p14="http://schemas.microsoft.com/office/powerpoint/2010/main" val="107067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531" y="152291"/>
            <a:ext cx="10624456" cy="1325563"/>
          </a:xfrm>
        </p:spPr>
        <p:txBody>
          <a:bodyPr>
            <a:normAutofit/>
          </a:bodyPr>
          <a:lstStyle/>
          <a:p>
            <a:r>
              <a:rPr lang="en-GB" sz="3200" dirty="0"/>
              <a:t>Considerations on Scenarios 3A and 3B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91424" y="875065"/>
            <a:ext cx="11140579" cy="4060825"/>
          </a:xfrm>
        </p:spPr>
        <p:txBody>
          <a:bodyPr/>
          <a:lstStyle/>
          <a:p>
            <a:r>
              <a:rPr lang="en-GB" sz="2000" dirty="0"/>
              <a:t>Scenarios 3A and 3B enable an </a:t>
            </a:r>
            <a:r>
              <a:rPr lang="en-GB" sz="2000" i="1" dirty="0"/>
              <a:t>App Y</a:t>
            </a:r>
            <a:r>
              <a:rPr lang="en-GB" sz="2000" dirty="0"/>
              <a:t> running in a UE to connect to a </a:t>
            </a:r>
            <a:r>
              <a:rPr lang="en-GB" sz="2000" i="1" dirty="0"/>
              <a:t>MEC App Y </a:t>
            </a:r>
            <a:r>
              <a:rPr lang="en-GB" sz="2000" dirty="0"/>
              <a:t>deployed in the DN or a co-located PLMN </a:t>
            </a:r>
            <a:r>
              <a:rPr lang="en-GB" sz="2000" u="sng" dirty="0"/>
              <a:t>while using RAN of home PLMN</a:t>
            </a:r>
          </a:p>
          <a:p>
            <a:pPr lvl="1"/>
            <a:r>
              <a:rPr lang="en-GB" sz="1400" dirty="0"/>
              <a:t>NOTE - This is different from roaming because in roaming case the </a:t>
            </a:r>
            <a:r>
              <a:rPr lang="en-GB" sz="1400" u="sng" dirty="0"/>
              <a:t>UE uses the RAN of the visited PLMN</a:t>
            </a:r>
          </a:p>
          <a:p>
            <a:pPr lvl="1"/>
            <a:r>
              <a:rPr lang="en-GB" sz="1400" dirty="0"/>
              <a:t>NOTE – in scenario 3B PSA UPF (the UPF that terminates the PDU Session towards the DN) is in the home PLMN, in scenario 3A PSA UPF is in the co-located PLMN and there is an intermediate UPF located within HPLMN</a:t>
            </a:r>
          </a:p>
          <a:p>
            <a:pPr lvl="1"/>
            <a:r>
              <a:rPr lang="en-GB" sz="1800" dirty="0"/>
              <a:t>3GPP Rel-17 does not support Scenarios 3A and 3B because of some identified gaps:</a:t>
            </a:r>
          </a:p>
          <a:p>
            <a:pPr lvl="2"/>
            <a:r>
              <a:rPr lang="en-GB" sz="1600" b="1" dirty="0"/>
              <a:t>3A&amp;3B: </a:t>
            </a:r>
            <a:r>
              <a:rPr lang="en-GB" sz="1600" dirty="0"/>
              <a:t>Since the DNAI is a PLMN specific string</a:t>
            </a:r>
          </a:p>
          <a:p>
            <a:pPr lvl="3"/>
            <a:r>
              <a:rPr lang="en-GB" sz="1400" dirty="0"/>
              <a:t>Missing procedure for UPF to register to NRF according to DNAI of a co-located PLMN </a:t>
            </a:r>
            <a:r>
              <a:rPr lang="en-GB" sz="1400" dirty="0">
                <a:solidFill>
                  <a:srgbClr val="00ADE6"/>
                </a:solidFill>
              </a:rPr>
              <a:t>[cl. 6.1.6.2.13  of TS 29.510]</a:t>
            </a:r>
          </a:p>
          <a:p>
            <a:pPr lvl="3"/>
            <a:r>
              <a:rPr lang="en-GB" sz="1400" dirty="0"/>
              <a:t>Missing procedure for SMF to select a UPF based on a DNAI of a co-located PLMN </a:t>
            </a:r>
            <a:r>
              <a:rPr lang="en-GB" sz="1400" dirty="0">
                <a:solidFill>
                  <a:srgbClr val="00ADE6"/>
                </a:solidFill>
              </a:rPr>
              <a:t>[</a:t>
            </a:r>
            <a:r>
              <a:rPr lang="en-US" sz="1400" dirty="0">
                <a:solidFill>
                  <a:srgbClr val="00ADE6"/>
                </a:solidFill>
              </a:rPr>
              <a:t>cl. 6.3.3.3 of TS 23.501 and 6.6.2.15 of TS 29.510]</a:t>
            </a:r>
            <a:endParaRPr lang="en-GB" sz="1400" dirty="0">
              <a:solidFill>
                <a:srgbClr val="00ADE6"/>
              </a:solidFill>
            </a:endParaRPr>
          </a:p>
          <a:p>
            <a:pPr marL="1371600" lvl="3" indent="0">
              <a:buNone/>
            </a:pPr>
            <a:r>
              <a:rPr lang="en-GB" sz="1400" dirty="0"/>
              <a:t>NOTE – this could be solved if </a:t>
            </a:r>
            <a:r>
              <a:rPr lang="en-US" sz="1400" dirty="0"/>
              <a:t>there is a transparency in terms of DNAI support between </a:t>
            </a:r>
            <a:r>
              <a:rPr lang="en-GB" sz="1400" dirty="0"/>
              <a:t>home and co-located PLMNs </a:t>
            </a:r>
          </a:p>
          <a:p>
            <a:pPr lvl="2"/>
            <a:r>
              <a:rPr lang="en-GB" sz="1600" b="1" dirty="0"/>
              <a:t>3A: </a:t>
            </a:r>
          </a:p>
          <a:p>
            <a:pPr lvl="3"/>
            <a:r>
              <a:rPr lang="en-GB" sz="1400" dirty="0"/>
              <a:t>Missing procedure for home SMF to select a PSA UPF in the co-located operator based on target DNAI while an intermediate UPF is selected in home PLMN </a:t>
            </a:r>
            <a:r>
              <a:rPr lang="en-GB" sz="1400" dirty="0">
                <a:solidFill>
                  <a:srgbClr val="00ADE6"/>
                </a:solidFill>
              </a:rPr>
              <a:t>[</a:t>
            </a:r>
            <a:r>
              <a:rPr lang="en-US" sz="1400" dirty="0">
                <a:solidFill>
                  <a:srgbClr val="00ADE6"/>
                </a:solidFill>
              </a:rPr>
              <a:t>cl. 6.3.3.3 of TS 23.501 and 6.6.2.15 of TS 29.510</a:t>
            </a:r>
            <a:r>
              <a:rPr lang="en-GB" sz="1400" dirty="0">
                <a:solidFill>
                  <a:srgbClr val="00ADE6"/>
                </a:solidFill>
              </a:rPr>
              <a:t>]</a:t>
            </a:r>
          </a:p>
          <a:p>
            <a:pPr lvl="3"/>
            <a:r>
              <a:rPr lang="en-GB" sz="1400" dirty="0"/>
              <a:t>Missing procedure – during PDU Session establishment -  to provide UE sufficient information for EAS selection (via EASDF) in co-located PLMN </a:t>
            </a:r>
            <a:r>
              <a:rPr lang="en-GB" sz="1400" dirty="0">
                <a:solidFill>
                  <a:srgbClr val="00ADE6"/>
                </a:solidFill>
              </a:rPr>
              <a:t>[cl. 6.2 of TS 23.748]</a:t>
            </a:r>
          </a:p>
          <a:p>
            <a:pPr lvl="3"/>
            <a:r>
              <a:rPr lang="en-GB" sz="1400" dirty="0"/>
              <a:t>Needed configuration – e.g. per TA or per cell – which co-located PLMN and which PSA UPF in each co-located PLMN needs to be used for traffic routing, depending on the MEC application traffic </a:t>
            </a:r>
            <a:r>
              <a:rPr lang="en-GB" sz="1400" dirty="0">
                <a:solidFill>
                  <a:srgbClr val="00ADE6"/>
                </a:solidFill>
              </a:rPr>
              <a:t>[5.6.1 of TS 23.501, 4.3.6 of TS 23.502, 6.3.1 of TS 23.503]</a:t>
            </a:r>
          </a:p>
          <a:p>
            <a:pPr lvl="3"/>
            <a:endParaRPr lang="en-GB" sz="1400" dirty="0"/>
          </a:p>
        </p:txBody>
      </p:sp>
      <p:sp>
        <p:nvSpPr>
          <p:cNvPr id="4" name="Rectangle 3"/>
          <p:cNvSpPr/>
          <p:nvPr/>
        </p:nvSpPr>
        <p:spPr>
          <a:xfrm>
            <a:off x="209725" y="5577098"/>
            <a:ext cx="11673281" cy="3785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5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there is interest in Scenarios 3A and 3B, 5GAA should </a:t>
            </a:r>
            <a:r>
              <a:rPr lang="en-US" sz="155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iaise</a:t>
            </a:r>
            <a:r>
              <a:rPr lang="en-US" sz="15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3GPP SA2 to introduce support in future 3GPP releases</a:t>
            </a:r>
          </a:p>
        </p:txBody>
      </p:sp>
    </p:spTree>
    <p:extLst>
      <p:ext uri="{BB962C8B-B14F-4D97-AF65-F5344CB8AC3E}">
        <p14:creationId xmlns:p14="http://schemas.microsoft.com/office/powerpoint/2010/main" val="411062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3B7D1-8FBD-4DDD-90FA-78BB0C5558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56021" y="2062662"/>
            <a:ext cx="7418567" cy="2638097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6549772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zde9.MlWwZ1G45wlds3kA"/>
</p:tagLst>
</file>

<file path=ppt/theme/theme1.xml><?xml version="1.0" encoding="utf-8"?>
<a:theme xmlns:a="http://schemas.openxmlformats.org/drawingml/2006/main" name="Content slide">
  <a:themeElements>
    <a:clrScheme name="5GAA colours">
      <a:dk1>
        <a:srgbClr val="373C00"/>
      </a:dk1>
      <a:lt1>
        <a:srgbClr val="FFFFFF"/>
      </a:lt1>
      <a:dk2>
        <a:srgbClr val="00ADE6"/>
      </a:dk2>
      <a:lt2>
        <a:srgbClr val="243A6D"/>
      </a:lt2>
      <a:accent1>
        <a:srgbClr val="F58220"/>
      </a:accent1>
      <a:accent2>
        <a:srgbClr val="DC2028"/>
      </a:accent2>
      <a:accent3>
        <a:srgbClr val="0091C7"/>
      </a:accent3>
      <a:accent4>
        <a:srgbClr val="70266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27298</TotalTime>
  <Words>1148</Words>
  <Application>Microsoft Office PowerPoint</Application>
  <PresentationFormat>Grand écran</PresentationFormat>
  <Paragraphs>178</Paragraphs>
  <Slides>8</Slides>
  <Notes>8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Open Sans</vt:lpstr>
      <vt:lpstr>Times New Roman</vt:lpstr>
      <vt:lpstr>Univia Pro</vt:lpstr>
      <vt:lpstr>Wingdings</vt:lpstr>
      <vt:lpstr>Content slide</vt:lpstr>
      <vt:lpstr>think-cell Folie</vt:lpstr>
      <vt:lpstr>Présentation PowerPoint</vt:lpstr>
      <vt:lpstr>Introduction</vt:lpstr>
      <vt:lpstr>Scenario 1: Both MNO A and MNO B have MEC platform and MEC App Y /  multiple OEM vehicles use case</vt:lpstr>
      <vt:lpstr>Scenario 2: Both MNO A and MNO B have MEC platform, but MEC App X is available only in MNO A</vt:lpstr>
      <vt:lpstr>Scenario 3A: Only MNO A has MEC platform and MEC App Y is available only in MNO A, multiple OEM vehicles use case</vt:lpstr>
      <vt:lpstr>Scenario 3B: Only MNO A has MEC platform and MEC App Y is available only in MNO A, multiple OEM vehicles use case</vt:lpstr>
      <vt:lpstr>Considerations on Scenarios 3A and 3B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5GAA Powerpoint Template</dc:title>
  <dc:creator>[Huawei] Siva Vakeesar</dc:creator>
  <cp:keywords>CTPClassification=CTP_NT</cp:keywords>
  <cp:lastModifiedBy>Khanfouci, Mourad</cp:lastModifiedBy>
  <cp:revision>547</cp:revision>
  <cp:lastPrinted>2020-03-04T12:53:49Z</cp:lastPrinted>
  <dcterms:created xsi:type="dcterms:W3CDTF">2017-09-06T09:34:45Z</dcterms:created>
  <dcterms:modified xsi:type="dcterms:W3CDTF">2022-03-23T14:00:12Z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a9e2d0d8-de3a-4695-a476-9a8f95379825</vt:lpwstr>
  </property>
  <property fmtid="{D5CDD505-2E9C-101B-9397-08002B2CF9AE}" pid="3" name="CTP_TimeStamp">
    <vt:lpwstr>2020-04-02 13:57:14Z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1623333982</vt:lpwstr>
  </property>
</Properties>
</file>