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2"/>
  </p:sldMasterIdLst>
  <p:notesMasterIdLst>
    <p:notesMasterId r:id="rId9"/>
  </p:notesMasterIdLst>
  <p:handoutMasterIdLst>
    <p:handoutMasterId r:id="rId10"/>
  </p:handoutMasterIdLst>
  <p:sldIdLst>
    <p:sldId id="303" r:id="rId3"/>
    <p:sldId id="802" r:id="rId4"/>
    <p:sldId id="822" r:id="rId5"/>
    <p:sldId id="815" r:id="rId6"/>
    <p:sldId id="823" r:id="rId7"/>
    <p:sldId id="790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7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  <p:cmAuthor id="2" name="Huawei" initials="HW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FD4443E-F989-4FC4-A0C8-D5A2AF1F390B}" styleName="深色样式 1 - 强调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87" d="100"/>
          <a:sy n="87" d="100"/>
        </p:scale>
        <p:origin x="1565" y="77"/>
      </p:cViewPr>
      <p:guideLst>
        <p:guide orient="horz" pos="2160"/>
        <p:guide pos="288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150" d="100"/>
          <a:sy n="150" d="100"/>
        </p:scale>
        <p:origin x="1349" y="-494"/>
      </p:cViewPr>
      <p:guideLst>
        <p:guide orient="horz" pos="3127"/>
        <p:guide pos="214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t>3/29/2022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t>3/29/2022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2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3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4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5E8E29-DE93-490E-B623-3AAABFD2FCD7}" type="slidenum">
              <a:rPr lang="en-US" smtClean="0"/>
              <a:t>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" panose="020B0604020202020204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150E </a:t>
            </a:r>
            <a:r>
              <a:rPr lang="de-DE" altLang="ko-KR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(e-meeting)</a:t>
            </a:r>
          </a:p>
          <a:p>
            <a:r>
              <a:rPr lang="en-US" sz="1200" b="1" kern="1200" dirty="0" err="1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Elbonia</a:t>
            </a:r>
            <a:r>
              <a:rPr lang="en-US"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April 6th – 12th, 2022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732867" y="324480"/>
            <a:ext cx="2660710" cy="548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S2-2202698</a:t>
            </a:r>
            <a:endParaRPr lang="en-US" altLang="zh-CN" sz="1400" b="1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lang="en-US" altLang="zh-CN" sz="1050" b="1" kern="1200" baseline="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was </a:t>
            </a:r>
            <a:r>
              <a:rPr lang="en-US" altLang="zh-CN" sz="1050" b="1" kern="1200" baseline="0" dirty="0" smtClean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S2-220xxxx</a:t>
            </a: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  <a:endParaRPr lang="en-GB" altLang="en-US" sz="1050" b="1" kern="1200" dirty="0">
              <a:solidFill>
                <a:srgbClr val="0000FF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" panose="020B0604020202020204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#14</a:t>
            </a:r>
            <a:r>
              <a:rPr lang="en-US" altLang="de-DE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9</a:t>
            </a:r>
            <a:r>
              <a:rPr lang="de-DE" altLang="ko-KR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 (e-meeting)</a:t>
            </a:r>
          </a:p>
          <a:p>
            <a:r>
              <a:rPr lang="en-GB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14 - 25 February, 2022</a:t>
            </a:r>
            <a:r>
              <a:rPr lang="nb-NO" altLang="ko-KR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Elbonia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732867" y="324480"/>
            <a:ext cx="2660710" cy="548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S2-2201898</a:t>
            </a:r>
            <a:endParaRPr lang="en-US" altLang="zh-CN" sz="1400" b="1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lang="en-US" altLang="zh-CN" sz="1050" b="1" kern="1200" baseline="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was </a:t>
            </a:r>
            <a:r>
              <a:rPr lang="en-US" altLang="zh-CN" sz="1050" b="1" kern="1200" baseline="0" dirty="0" smtClean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S2-220xxxx</a:t>
            </a: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  <a:endParaRPr lang="en-GB" altLang="en-US" sz="1050" b="1" kern="1200" dirty="0">
              <a:solidFill>
                <a:srgbClr val="0000FF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2022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0550" y="6437313"/>
            <a:ext cx="5473170" cy="242887"/>
          </a:xfrm>
          <a:prstGeom prst="rect">
            <a:avLst/>
          </a:prstGeom>
          <a:noFill/>
        </p:spPr>
        <p:txBody>
          <a:bodyPr anchor="ctr">
            <a:noAutofit/>
          </a:bodyPr>
          <a:lstStyle/>
          <a:p>
            <a:r>
              <a:rPr lang="en-GB" altLang="de-DE" sz="1200" dirty="0" smtClean="0">
                <a:solidFill>
                  <a:schemeClr val="bg1"/>
                </a:solidFill>
                <a:latin typeface="+mn-lt"/>
              </a:rPr>
              <a:t>TSG SA WG2#150E</a:t>
            </a:r>
            <a:r>
              <a:rPr lang="en-GB" altLang="de-DE" sz="1200" baseline="0" dirty="0" smtClean="0">
                <a:solidFill>
                  <a:schemeClr val="bg1"/>
                </a:solidFill>
                <a:latin typeface="+mn-lt"/>
              </a:rPr>
              <a:t> Electronic meeting, </a:t>
            </a:r>
            <a:r>
              <a:rPr lang="en-US" sz="1200" kern="1200" baseline="0" dirty="0" err="1" smtClean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Elbonia</a:t>
            </a:r>
            <a:r>
              <a:rPr lang="en-US" sz="1200" kern="1200" baseline="0" dirty="0" smtClean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, April 6th – 12th, 2022</a:t>
            </a:r>
            <a:endParaRPr lang="nb-NO" altLang="ko-KR" sz="1200" kern="1200" baseline="0" dirty="0">
              <a:solidFill>
                <a:schemeClr val="bg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2022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0550" y="6437313"/>
            <a:ext cx="5473170" cy="242887"/>
          </a:xfrm>
          <a:prstGeom prst="rect">
            <a:avLst/>
          </a:prstGeom>
          <a:noFill/>
        </p:spPr>
        <p:txBody>
          <a:bodyPr anchor="ctr">
            <a:noAutofit/>
          </a:bodyPr>
          <a:lstStyle/>
          <a:p>
            <a:r>
              <a:rPr lang="en-GB" altLang="de-DE" sz="1200" dirty="0">
                <a:solidFill>
                  <a:schemeClr val="bg1"/>
                </a:solidFill>
                <a:latin typeface="+mn-lt"/>
              </a:rPr>
              <a:t>TSG SA WG2#14</a:t>
            </a:r>
            <a:r>
              <a:rPr lang="en-US" altLang="en-GB" sz="1200" dirty="0">
                <a:solidFill>
                  <a:schemeClr val="bg1"/>
                </a:solidFill>
                <a:latin typeface="+mn-lt"/>
              </a:rPr>
              <a:t>9</a:t>
            </a:r>
            <a:r>
              <a:rPr lang="en-GB" altLang="de-DE" sz="1200" dirty="0">
                <a:solidFill>
                  <a:schemeClr val="bg1"/>
                </a:solidFill>
                <a:latin typeface="+mn-lt"/>
              </a:rPr>
              <a:t>E</a:t>
            </a:r>
            <a:r>
              <a:rPr lang="en-GB" altLang="de-DE" sz="1200" baseline="0" dirty="0">
                <a:solidFill>
                  <a:schemeClr val="bg1"/>
                </a:solidFill>
                <a:latin typeface="+mn-lt"/>
              </a:rPr>
              <a:t> Electronic meeting, </a:t>
            </a:r>
            <a:r>
              <a:rPr sz="1200" kern="1200" baseline="0" dirty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14-25 February 2022</a:t>
            </a:r>
            <a:r>
              <a:rPr lang="nb-NO" altLang="ko-KR" sz="1200" kern="1200" baseline="0" dirty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, Elbonia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sa/WG2_Arch/TSGS2_149E_Electronic_2022-02/INBOX/S2-2201622.zip" TargetMode="External"/><Relationship Id="rId3" Type="http://schemas.openxmlformats.org/officeDocument/2006/relationships/image" Target="../media/image2.png"/><Relationship Id="rId7" Type="http://schemas.openxmlformats.org/officeDocument/2006/relationships/hyperlink" Target="https://www.3gpp.org/ftp/tsg_sa/WG2_Arch/TSGS2_149E_Electronic_2022-02/INBOX/S2-2201861.zip" TargetMode="External"/><Relationship Id="rId12" Type="http://schemas.openxmlformats.org/officeDocument/2006/relationships/hyperlink" Target="https://www.3gpp.org/ftp/tsg_sa/WG2_Arch/TSGS2_149E_Electronic_2022-02/INBOX/S2-2201625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s://www.3gpp.org/ftp/tsg_sa/WG2_Arch/TSGS2_149E_Electronic_2022-02/INBOX/S2-2201620.zip" TargetMode="External"/><Relationship Id="rId11" Type="http://schemas.openxmlformats.org/officeDocument/2006/relationships/hyperlink" Target="https://www.3gpp.org/ftp/tsg_sa/WG2_Arch/TSGS2_149E_Electronic_2022-02/INBOX/S2-2201624.zip" TargetMode="External"/><Relationship Id="rId5" Type="http://schemas.openxmlformats.org/officeDocument/2006/relationships/hyperlink" Target="https://www.3gpp.org/ftp/tsg_sa/WG2_Arch/TSGS2_149E_Electronic_2022-02/INBOX/S2-2201619.zip" TargetMode="External"/><Relationship Id="rId10" Type="http://schemas.openxmlformats.org/officeDocument/2006/relationships/hyperlink" Target="https://www.3gpp.org/ftp/tsg_sa/WG2_Arch/TSGS2_149E_Electronic_2022-02/INBOX/S2-2201623.zip" TargetMode="External"/><Relationship Id="rId4" Type="http://schemas.openxmlformats.org/officeDocument/2006/relationships/hyperlink" Target="https://www.3gpp.org/ftp/tsg_sa/WG2_Arch/TSGS2_149E_Electronic_2022-02/INBOX/S2-2201618.zip" TargetMode="External"/><Relationship Id="rId9" Type="http://schemas.openxmlformats.org/officeDocument/2006/relationships/hyperlink" Target="S2-2201632.zip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sz="3600" b="1" dirty="0" smtClean="0"/>
              <a:t>FS_eNA_Ph3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GB" altLang="zh-CN" sz="1800" b="1" dirty="0" err="1">
                <a:latin typeface="Arial" panose="020B0604020202020204" pitchFamily="34" charset="0"/>
              </a:rPr>
              <a:t>Aihua</a:t>
            </a:r>
            <a:r>
              <a:rPr lang="en-GB" altLang="zh-CN" sz="1800" b="1" dirty="0">
                <a:latin typeface="Arial" panose="020B0604020202020204" pitchFamily="34" charset="0"/>
              </a:rPr>
              <a:t> Li (China Mobile</a:t>
            </a:r>
            <a:r>
              <a:rPr lang="en-GB" altLang="zh-CN" sz="1800" b="1" dirty="0" smtClean="0">
                <a:latin typeface="Arial" panose="020B0604020202020204" pitchFamily="34" charset="0"/>
              </a:rPr>
              <a:t>)</a:t>
            </a:r>
            <a:r>
              <a:rPr lang="en-GB" sz="1800" b="1" dirty="0" smtClean="0">
                <a:latin typeface="Arial" panose="020B0604020202020204" pitchFamily="34" charset="0"/>
              </a:rPr>
              <a:t>, Xiaobo </a:t>
            </a:r>
            <a:r>
              <a:rPr lang="en-GB" sz="1800" b="1" dirty="0">
                <a:latin typeface="Arial" panose="020B0604020202020204" pitchFamily="34" charset="0"/>
              </a:rPr>
              <a:t>Wu (</a:t>
            </a:r>
            <a:r>
              <a:rPr lang="en-US" altLang="zh-CN" sz="1800" b="1" dirty="0">
                <a:latin typeface="Arial" panose="020B0604020202020204" pitchFamily="34" charset="0"/>
              </a:rPr>
              <a:t>vivo</a:t>
            </a:r>
            <a:r>
              <a:rPr lang="en-GB" sz="1800" b="1" dirty="0" smtClean="0">
                <a:latin typeface="Arial" panose="020B0604020202020204" pitchFamily="34" charset="0"/>
              </a:rPr>
              <a:t>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41789" y="2557621"/>
            <a:ext cx="8680020" cy="3706446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>
                <a:sym typeface="+mn-ea"/>
              </a:rPr>
              <a:t>Progress since SA#94:</a:t>
            </a:r>
            <a:endParaRPr lang="de-DE" altLang="de-DE" sz="1600" dirty="0"/>
          </a:p>
          <a:p>
            <a:pPr lvl="1" algn="l" latinLnBrk="0">
              <a:spcBef>
                <a:spcPts val="0"/>
              </a:spcBef>
              <a:spcAft>
                <a:spcPts val="0"/>
              </a:spcAft>
              <a:buSzTx/>
            </a:pPr>
            <a:r>
              <a:rPr altLang="de-DE" sz="1200" kern="1200" dirty="0">
                <a:ea typeface="+mn-ea"/>
                <a:cs typeface="Arial" panose="020B0604020202020204" pitchFamily="34" charset="0"/>
              </a:rPr>
              <a:t>TR Skeleton, TR Scope, Architectural Assumption and requirements are agreed</a:t>
            </a:r>
            <a:r>
              <a:rPr altLang="de-DE" sz="1200" kern="1200" dirty="0">
                <a:ea typeface="+mn-ea"/>
                <a:cs typeface="Arial" panose="020B0604020202020204" pitchFamily="34" charset="0"/>
                <a:sym typeface="+mn-ea"/>
              </a:rPr>
              <a:t>. </a:t>
            </a:r>
            <a:endParaRPr altLang="de-DE" sz="1200" kern="1200" dirty="0">
              <a:ea typeface="+mn-ea"/>
              <a:cs typeface="Arial" panose="020B0604020202020204" pitchFamily="34" charset="0"/>
            </a:endParaRPr>
          </a:p>
          <a:p>
            <a:pPr lvl="1" algn="l" latinLnBrk="0">
              <a:spcBef>
                <a:spcPts val="0"/>
              </a:spcBef>
              <a:spcAft>
                <a:spcPts val="0"/>
              </a:spcAft>
              <a:buSzTx/>
            </a:pPr>
            <a:r>
              <a:rPr lang="en-US" altLang="de-DE" sz="1200" kern="1200" dirty="0" smtClean="0">
                <a:ea typeface="+mn-ea"/>
                <a:cs typeface="Arial" panose="020B0604020202020204" pitchFamily="34" charset="0"/>
                <a:sym typeface="+mn-ea"/>
              </a:rPr>
              <a:t>9</a:t>
            </a:r>
            <a:r>
              <a:rPr altLang="de-DE" sz="1200" kern="1200" dirty="0" smtClean="0">
                <a:ea typeface="+mn-ea"/>
                <a:cs typeface="Arial" panose="020B0604020202020204" pitchFamily="34" charset="0"/>
                <a:sym typeface="+mn-ea"/>
              </a:rPr>
              <a:t> </a:t>
            </a:r>
            <a:r>
              <a:rPr altLang="de-DE" sz="1200" kern="1200" dirty="0">
                <a:ea typeface="+mn-ea"/>
                <a:cs typeface="Arial" panose="020B0604020202020204" pitchFamily="34" charset="0"/>
                <a:sym typeface="+mn-ea"/>
              </a:rPr>
              <a:t>key issues are documented.</a:t>
            </a:r>
          </a:p>
          <a:p>
            <a:pPr lvl="1" algn="l" latinLnBrk="0">
              <a:spcBef>
                <a:spcPts val="0"/>
              </a:spcBef>
              <a:spcAft>
                <a:spcPts val="0"/>
              </a:spcAft>
              <a:buSzTx/>
            </a:pPr>
            <a:r>
              <a:rPr altLang="de-DE" sz="1200" kern="1200" dirty="0">
                <a:ea typeface="+mn-ea"/>
                <a:cs typeface="Arial" panose="020B0604020202020204" pitchFamily="34" charset="0"/>
                <a:sym typeface="+mn-ea"/>
              </a:rPr>
              <a:t>TR 23.700-</a:t>
            </a:r>
            <a:r>
              <a:rPr lang="en-US" sz="1200" kern="1200" dirty="0">
                <a:ea typeface="+mn-ea"/>
                <a:cs typeface="Arial" panose="020B0604020202020204" pitchFamily="34" charset="0"/>
                <a:sym typeface="+mn-ea"/>
              </a:rPr>
              <a:t>81</a:t>
            </a:r>
            <a:r>
              <a:rPr altLang="de-DE" sz="1200" kern="1200" dirty="0">
                <a:ea typeface="+mn-ea"/>
                <a:cs typeface="Arial" panose="020B0604020202020204" pitchFamily="34" charset="0"/>
                <a:sym typeface="+mn-ea"/>
              </a:rPr>
              <a:t> v0.1.0 </a:t>
            </a:r>
            <a:r>
              <a:rPr lang="en-US" altLang="de-DE" sz="1200" kern="1200" dirty="0" smtClean="0">
                <a:ea typeface="+mn-ea"/>
                <a:cs typeface="Arial" panose="020B0604020202020204" pitchFamily="34" charset="0"/>
                <a:sym typeface="+mn-ea"/>
              </a:rPr>
              <a:t>is </a:t>
            </a:r>
            <a:r>
              <a:rPr altLang="de-DE" sz="1200" kern="1200" dirty="0" smtClean="0">
                <a:ea typeface="+mn-ea"/>
                <a:cs typeface="Arial" panose="020B0604020202020204" pitchFamily="34" charset="0"/>
                <a:sym typeface="+mn-ea"/>
              </a:rPr>
              <a:t>generated </a:t>
            </a:r>
            <a:r>
              <a:rPr altLang="de-DE" sz="1200" kern="1200" dirty="0">
                <a:ea typeface="+mn-ea"/>
                <a:cs typeface="Arial" panose="020B0604020202020204" pitchFamily="34" charset="0"/>
                <a:sym typeface="+mn-ea"/>
              </a:rPr>
              <a:t>based on the agreed </a:t>
            </a:r>
            <a:r>
              <a:rPr altLang="de-DE" sz="1200" kern="1200" dirty="0" smtClean="0">
                <a:ea typeface="+mn-ea"/>
                <a:cs typeface="Arial" panose="020B0604020202020204" pitchFamily="34" charset="0"/>
                <a:sym typeface="+mn-ea"/>
              </a:rPr>
              <a:t>contributions</a:t>
            </a:r>
            <a:r>
              <a:rPr lang="en-US" altLang="de-DE" sz="1200" kern="1200" dirty="0" smtClean="0">
                <a:ea typeface="+mn-ea"/>
                <a:cs typeface="Arial" panose="020B0604020202020204" pitchFamily="34" charset="0"/>
                <a:sym typeface="+mn-ea"/>
              </a:rPr>
              <a:t>.</a:t>
            </a:r>
            <a:endParaRPr altLang="de-DE" sz="1200" kern="1200" dirty="0">
              <a:ea typeface="+mn-ea"/>
              <a:cs typeface="Arial" panose="020B0604020202020204" pitchFamily="34" charset="0"/>
              <a:sym typeface="+mn-ea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dirty="0">
                <a:sym typeface="+mn-ea"/>
              </a:rPr>
              <a:t>RAN impacts and dependencies: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200" dirty="0">
                <a:cs typeface="+mn-ea"/>
                <a:sym typeface="+mn-ea"/>
              </a:rPr>
              <a:t>RAN impact depends on the study outcomes of the solutions.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de-DE" sz="1200" dirty="0">
              <a:cs typeface="+mn-ea"/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dirty="0">
                <a:sym typeface="+mn-ea"/>
              </a:rPr>
              <a:t>Next steps: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>
                <a:cs typeface="+mn-ea"/>
                <a:sym typeface="+mn-ea"/>
              </a:rPr>
              <a:t>SA2#150E Apr (1.0 TU): Last meeting to finalize KIs, start of collecting new possible solutions, </a:t>
            </a:r>
            <a:r>
              <a:rPr lang="en-US" altLang="de-DE" sz="1200" dirty="0" smtClean="0">
                <a:cs typeface="+mn-ea"/>
                <a:sym typeface="+mn-ea"/>
              </a:rPr>
              <a:t>continue to </a:t>
            </a:r>
            <a:r>
              <a:rPr lang="en-US" altLang="de-DE" sz="1200" dirty="0">
                <a:cs typeface="+mn-ea"/>
                <a:sym typeface="+mn-ea"/>
              </a:rPr>
              <a:t>study the architecture requirements, assumptions, terminology. 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/>
              <a:t>FS_eNA_Ph3 status at SA#95-e</a:t>
            </a:r>
          </a:p>
        </p:txBody>
      </p:sp>
      <p:graphicFrame>
        <p:nvGraphicFramePr>
          <p:cNvPr id="5" name="Content Placeholder 8"/>
          <p:cNvGraphicFramePr/>
          <p:nvPr/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FS_eNA_Ph3</a:t>
                      </a:r>
                      <a:r>
                        <a:rPr lang="en-US" sz="1400" b="1" kern="1200" baseline="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Enablers for Network Automation for 5G - phase </a:t>
                      </a:r>
                      <a:r>
                        <a:rPr lang="en-US" altLang="en-GB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0% &gt; 13 %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September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8"/>
          <p:cNvGraphicFramePr/>
          <p:nvPr/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FS_eNA_Ph3</a:t>
                      </a:r>
                      <a:r>
                        <a:rPr lang="en-US" sz="1400" b="1" kern="1200" baseline="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zh-CN" sz="1400" b="1" dirty="0">
                          <a:solidFill>
                            <a:schemeClr val="bg1"/>
                          </a:solidFill>
                          <a:effectLst/>
                          <a:sym typeface="+mn-ea"/>
                        </a:rPr>
                        <a:t>Study on Enablers for Network Automation for 5G - phase </a:t>
                      </a:r>
                      <a:r>
                        <a:rPr lang="en-US" altLang="en-GB" sz="1400" b="1" dirty="0">
                          <a:solidFill>
                            <a:schemeClr val="bg1"/>
                          </a:solidFill>
                          <a:effectLst/>
                          <a:sym typeface="+mn-ea"/>
                        </a:rPr>
                        <a:t>3</a:t>
                      </a:r>
                      <a:endParaRPr lang="en-US" altLang="en-GB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0% &gt; 13 %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September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11827" cy="1143000"/>
          </a:xfrm>
        </p:spPr>
        <p:txBody>
          <a:bodyPr/>
          <a:lstStyle/>
          <a:p>
            <a:r>
              <a:rPr lang="en-US" altLang="de-DE" b="1" dirty="0" smtClean="0"/>
              <a:t>FS_eNA_Ph3 </a:t>
            </a:r>
            <a:r>
              <a:rPr lang="en-US" altLang="de-DE" b="1" dirty="0"/>
              <a:t>status after SA2#149E (1/2)</a:t>
            </a:r>
          </a:p>
        </p:txBody>
      </p:sp>
      <p:sp>
        <p:nvSpPr>
          <p:cNvPr id="3" name="Content Placeholder 7"/>
          <p:cNvSpPr>
            <a:spLocks noGrp="1"/>
          </p:cNvSpPr>
          <p:nvPr/>
        </p:nvSpPr>
        <p:spPr>
          <a:xfrm>
            <a:off x="434974" y="2462306"/>
            <a:ext cx="8554481" cy="388573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altLang="de-DE" sz="1200" dirty="0">
                <a:sym typeface="+mn-ea"/>
              </a:rPr>
              <a:t>FS_eNA_Ph3</a:t>
            </a:r>
            <a:r>
              <a:rPr lang="en-US" altLang="de-DE" sz="1200" dirty="0">
                <a:sym typeface="+mn-ea"/>
              </a:rPr>
              <a:t> </a:t>
            </a:r>
            <a:r>
              <a:rPr lang="de-DE" altLang="de-DE" sz="1200" dirty="0">
                <a:sym typeface="+mn-ea"/>
              </a:rPr>
              <a:t>TR 23.700-8</a:t>
            </a:r>
            <a:r>
              <a:rPr lang="en-US" altLang="de-DE" sz="1200" dirty="0">
                <a:sym typeface="+mn-ea"/>
              </a:rPr>
              <a:t>1</a:t>
            </a:r>
            <a:r>
              <a:rPr lang="de-DE" altLang="de-DE" sz="1200" dirty="0">
                <a:sym typeface="+mn-ea"/>
              </a:rPr>
              <a:t> v0.1.0 is created based on approved contributions</a:t>
            </a:r>
            <a:r>
              <a:rPr lang="de-DE" altLang="de-DE" sz="1200" dirty="0" smtClean="0">
                <a:sym typeface="+mn-ea"/>
              </a:rPr>
              <a:t>. </a:t>
            </a: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>
                <a:sym typeface="+mn-ea"/>
              </a:rPr>
              <a:t>Total TUs requested for Study Phase is 8 TUs of which 1 has been used for SA2#149E and 7 TUs are remaining.</a:t>
            </a:r>
            <a:endParaRPr lang="en-US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>
                <a:sym typeface="+mn-ea"/>
              </a:rPr>
              <a:t>12 contributions agreed (including TR skeleton, scope, architecture </a:t>
            </a:r>
            <a:r>
              <a:rPr lang="en-US" altLang="de-DE" sz="1200" dirty="0" smtClean="0">
                <a:sym typeface="+mn-ea"/>
              </a:rPr>
              <a:t>assumptions, requirements and </a:t>
            </a:r>
            <a:r>
              <a:rPr lang="en-US" altLang="de-DE" sz="1200" dirty="0">
                <a:sym typeface="+mn-ea"/>
              </a:rPr>
              <a:t>key </a:t>
            </a:r>
            <a:r>
              <a:rPr lang="en-US" altLang="de-DE" sz="1200" dirty="0" smtClean="0">
                <a:sym typeface="+mn-ea"/>
              </a:rPr>
              <a:t>issues).</a:t>
            </a:r>
            <a:endParaRPr lang="en-US" altLang="de-DE" sz="1200" dirty="0">
              <a:sym typeface="+mn-ea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>
                <a:sym typeface="+mn-ea"/>
              </a:rPr>
              <a:t>2 </a:t>
            </a:r>
            <a:r>
              <a:rPr lang="en-US" altLang="de-DE" sz="1200" dirty="0" smtClean="0">
                <a:sym typeface="+mn-ea"/>
              </a:rPr>
              <a:t>contributions </a:t>
            </a:r>
            <a:r>
              <a:rPr lang="en-US" altLang="de-DE" sz="1200" dirty="0">
                <a:sym typeface="+mn-ea"/>
              </a:rPr>
              <a:t>noted, and 1 LS In postponed.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>
                <a:sym typeface="+mn-ea"/>
              </a:rPr>
              <a:t>24 contributions not handled.</a:t>
            </a:r>
            <a:endParaRPr lang="en-US" altLang="de-DE" sz="1200" dirty="0">
              <a:highlight>
                <a:srgbClr val="FF0000"/>
              </a:highlight>
              <a:sym typeface="+mn-ea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600" b="1" dirty="0"/>
              <a:t>9</a:t>
            </a:r>
            <a:r>
              <a:rPr altLang="de-DE" sz="1600" b="1" dirty="0"/>
              <a:t> Key Issues agreed for the study:</a:t>
            </a:r>
            <a:r>
              <a:rPr lang="de-DE" altLang="de-DE" sz="1600" b="1" dirty="0"/>
              <a:t> </a:t>
            </a: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altLang="en-GB" sz="1200" dirty="0"/>
              <a:t>KI#1: </a:t>
            </a:r>
            <a:r>
              <a:rPr lang="en-GB" altLang="zh-CN" sz="1200" dirty="0"/>
              <a:t>How to improve correctness of NWDAF analytics</a:t>
            </a:r>
            <a:r>
              <a:rPr lang="en-US" altLang="en-GB" sz="1200" dirty="0"/>
              <a:t> (</a:t>
            </a:r>
            <a:r>
              <a:rPr lang="en-US" altLang="en-GB" sz="1200" dirty="0">
                <a:hlinkClick r:id="rId4" action="ppaction://hlinkfile"/>
              </a:rPr>
              <a:t>S2-2201618</a:t>
            </a:r>
            <a:r>
              <a:rPr lang="en-US" altLang="en-GB" sz="1200" dirty="0"/>
              <a:t>)</a:t>
            </a:r>
            <a:endParaRPr lang="en-GB" sz="1200" dirty="0">
              <a:solidFill>
                <a:srgbClr val="000000"/>
              </a:solidFill>
              <a:effectLst/>
              <a:latin typeface="Calibri" panose="020F0502020204030204" pitchFamily="34" charset="0"/>
              <a:ea typeface="等线" panose="02010600030101010101" pitchFamily="2" charset="-122"/>
              <a:cs typeface="Calibri" panose="020F0502020204030204" pitchFamily="34" charset="0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altLang="en-GB" sz="1200" dirty="0">
                <a:sym typeface="+mn-ea"/>
              </a:rPr>
              <a:t>KI#2: </a:t>
            </a:r>
            <a:r>
              <a:rPr lang="en-US" altLang="zh-CN" sz="1200" dirty="0"/>
              <a:t>NWDAF-assisted application detection (</a:t>
            </a:r>
            <a:r>
              <a:rPr lang="en-US" altLang="zh-CN" sz="1200" dirty="0">
                <a:hlinkClick r:id="rId5" action="ppaction://hlinkfile"/>
              </a:rPr>
              <a:t>S2-2201619</a:t>
            </a:r>
            <a:r>
              <a:rPr lang="en-US" altLang="zh-CN" sz="1200" dirty="0"/>
              <a:t>)</a:t>
            </a:r>
            <a:endParaRPr lang="en-GB"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altLang="en-GB" sz="1200" dirty="0">
                <a:sym typeface="+mn-ea"/>
              </a:rPr>
              <a:t>KI#3: </a:t>
            </a:r>
            <a:r>
              <a:rPr lang="en-GB" altLang="zh-CN" sz="1200" dirty="0"/>
              <a:t>Data and analytics exchange in roaming case</a:t>
            </a:r>
            <a:r>
              <a:rPr lang="en-US" altLang="en-GB" sz="1200" dirty="0"/>
              <a:t> </a:t>
            </a:r>
            <a:r>
              <a:rPr lang="en-US" altLang="zh-CN" sz="1200" dirty="0">
                <a:sym typeface="+mn-ea"/>
              </a:rPr>
              <a:t>(</a:t>
            </a:r>
            <a:r>
              <a:rPr lang="en-US" altLang="zh-CN" sz="1200" dirty="0">
                <a:sym typeface="+mn-ea"/>
                <a:hlinkClick r:id="rId6" action="ppaction://hlinkfile"/>
              </a:rPr>
              <a:t>S2-2201620</a:t>
            </a:r>
            <a:r>
              <a:rPr lang="en-US" altLang="zh-CN" sz="1200" dirty="0">
                <a:sym typeface="+mn-ea"/>
              </a:rPr>
              <a:t>)</a:t>
            </a:r>
            <a:endParaRPr lang="en-GB"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altLang="en-GB" sz="1200" dirty="0">
                <a:sym typeface="+mn-ea"/>
              </a:rPr>
              <a:t>KI#4: </a:t>
            </a:r>
            <a:r>
              <a:rPr lang="en-GB" altLang="zh-CN" sz="1200" dirty="0"/>
              <a:t>How to Enhance Data collection and Storage</a:t>
            </a:r>
            <a:r>
              <a:rPr lang="en-US" altLang="en-GB" sz="1200" dirty="0"/>
              <a:t> </a:t>
            </a:r>
            <a:r>
              <a:rPr lang="en-US" altLang="zh-CN" sz="1200" dirty="0">
                <a:sym typeface="+mn-ea"/>
              </a:rPr>
              <a:t>(</a:t>
            </a:r>
            <a:r>
              <a:rPr lang="en-US" altLang="zh-CN" sz="1200" dirty="0">
                <a:sym typeface="+mn-ea"/>
                <a:hlinkClick r:id="rId7" action="ppaction://hlinkfile"/>
              </a:rPr>
              <a:t>S2-2201861</a:t>
            </a:r>
            <a:r>
              <a:rPr lang="en-US" altLang="zh-CN" sz="1200" dirty="0">
                <a:sym typeface="+mn-ea"/>
              </a:rPr>
              <a:t>)</a:t>
            </a:r>
            <a:endParaRPr lang="en-GB"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altLang="en-GB" sz="1200" dirty="0">
                <a:sym typeface="+mn-ea"/>
              </a:rPr>
              <a:t>KI#5: </a:t>
            </a:r>
            <a:r>
              <a:rPr lang="en-GB" altLang="zh-CN" sz="1200" dirty="0"/>
              <a:t>Enhance trained ML Model sharing</a:t>
            </a:r>
            <a:r>
              <a:rPr lang="en-US" altLang="en-GB" sz="1200" dirty="0"/>
              <a:t> </a:t>
            </a:r>
            <a:r>
              <a:rPr lang="en-US" altLang="zh-CN" sz="1200" dirty="0">
                <a:sym typeface="+mn-ea"/>
              </a:rPr>
              <a:t>(</a:t>
            </a:r>
            <a:r>
              <a:rPr lang="en-US" altLang="zh-CN" sz="1200" dirty="0">
                <a:sym typeface="+mn-ea"/>
                <a:hlinkClick r:id="rId8" action="ppaction://hlinkfile"/>
              </a:rPr>
              <a:t>S2-2201622</a:t>
            </a:r>
            <a:r>
              <a:rPr lang="en-US" altLang="zh-CN" sz="1200" dirty="0">
                <a:sym typeface="+mn-ea"/>
              </a:rPr>
              <a:t>)</a:t>
            </a:r>
            <a:endParaRPr lang="en-GB"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altLang="en-GB" sz="1200" dirty="0">
                <a:sym typeface="+mn-ea"/>
              </a:rPr>
              <a:t>KI#6: </a:t>
            </a:r>
            <a:r>
              <a:rPr lang="en-US" sz="1200" dirty="0"/>
              <a:t>NWDAF-assisted URSP </a:t>
            </a:r>
            <a:r>
              <a:rPr lang="en-US" altLang="zh-CN" sz="1200" dirty="0">
                <a:sym typeface="+mn-ea"/>
              </a:rPr>
              <a:t>(</a:t>
            </a:r>
            <a:r>
              <a:rPr lang="en-US" altLang="zh-CN" sz="1200" dirty="0">
                <a:sym typeface="+mn-ea"/>
                <a:hlinkClick r:id="rId9" action="ppaction://hlinkfile"/>
              </a:rPr>
              <a:t>S2-2201632</a:t>
            </a:r>
            <a:r>
              <a:rPr lang="en-US" altLang="zh-CN" sz="1200" dirty="0">
                <a:sym typeface="+mn-ea"/>
              </a:rPr>
              <a:t>)</a:t>
            </a:r>
            <a:endParaRPr lang="en-US"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altLang="en-GB" sz="1200" dirty="0">
                <a:sym typeface="+mn-ea"/>
              </a:rPr>
              <a:t>KI#7: </a:t>
            </a:r>
            <a:r>
              <a:rPr lang="en-GB" altLang="zh-CN" sz="1200" dirty="0"/>
              <a:t>Enhancements on QoS Sustainability analytics</a:t>
            </a:r>
            <a:r>
              <a:rPr lang="en-US" altLang="en-GB" sz="1200" dirty="0"/>
              <a:t> </a:t>
            </a:r>
            <a:r>
              <a:rPr lang="en-US" altLang="zh-CN" sz="1200" dirty="0">
                <a:sym typeface="+mn-ea"/>
              </a:rPr>
              <a:t>(</a:t>
            </a:r>
            <a:r>
              <a:rPr lang="en-US" altLang="zh-CN" sz="1200" dirty="0">
                <a:sym typeface="+mn-ea"/>
                <a:hlinkClick r:id="rId10" action="ppaction://hlinkfile"/>
              </a:rPr>
              <a:t>S2-2201623</a:t>
            </a:r>
            <a:r>
              <a:rPr lang="en-US" altLang="zh-CN" sz="1200" dirty="0">
                <a:sym typeface="+mn-ea"/>
              </a:rPr>
              <a:t>)</a:t>
            </a:r>
            <a:endParaRPr lang="en-GB" altLang="zh-CN"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altLang="en-GB" sz="1200" dirty="0">
                <a:sym typeface="+mn-ea"/>
              </a:rPr>
              <a:t>KI#8: </a:t>
            </a:r>
            <a:r>
              <a:rPr lang="en-US" altLang="zh-CN" sz="1200" dirty="0"/>
              <a:t>Supporting Federated Learning in 5GC </a:t>
            </a:r>
            <a:r>
              <a:rPr lang="en-US" altLang="zh-CN" sz="1200" dirty="0">
                <a:sym typeface="+mn-ea"/>
              </a:rPr>
              <a:t>(</a:t>
            </a:r>
            <a:r>
              <a:rPr lang="en-US" altLang="zh-CN" sz="1200" dirty="0">
                <a:sym typeface="+mn-ea"/>
                <a:hlinkClick r:id="rId11" action="ppaction://hlinkfile"/>
              </a:rPr>
              <a:t>S2-2201624</a:t>
            </a:r>
            <a:r>
              <a:rPr lang="en-US" altLang="zh-CN" sz="1200" dirty="0">
                <a:sym typeface="+mn-ea"/>
              </a:rPr>
              <a:t>)</a:t>
            </a:r>
            <a:endParaRPr lang="en-US"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altLang="en-GB" sz="1200" dirty="0">
                <a:sym typeface="+mn-ea"/>
              </a:rPr>
              <a:t>KI#9: </a:t>
            </a:r>
            <a:r>
              <a:rPr lang="en-US" sz="1200" dirty="0"/>
              <a:t>Enhancement of NWDAF with finer granularity of location information </a:t>
            </a:r>
            <a:r>
              <a:rPr lang="en-US" altLang="zh-CN" sz="1200" dirty="0">
                <a:sym typeface="+mn-ea"/>
              </a:rPr>
              <a:t>(</a:t>
            </a:r>
            <a:r>
              <a:rPr lang="en-US" altLang="zh-CN" sz="1200" dirty="0">
                <a:sym typeface="+mn-ea"/>
                <a:hlinkClick r:id="rId12" action="ppaction://hlinkfile"/>
              </a:rPr>
              <a:t>S2-2201625</a:t>
            </a:r>
            <a:r>
              <a:rPr lang="en-US" altLang="zh-CN" sz="1200" dirty="0">
                <a:sym typeface="+mn-ea"/>
              </a:rPr>
              <a:t>)</a:t>
            </a:r>
            <a:endParaRPr lang="en-US" sz="1200" dirty="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43305" y="1228557"/>
            <a:ext cx="8554481" cy="4838957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sym typeface="+mn-ea"/>
              </a:rPr>
              <a:t>RAN impacts and dependencies</a:t>
            </a:r>
            <a:r>
              <a:rPr lang="en-US" sz="1600" dirty="0">
                <a:sym typeface="+mn-ea"/>
              </a:rPr>
              <a:t>:</a:t>
            </a:r>
            <a:endParaRPr lang="de-DE" sz="1600" dirty="0"/>
          </a:p>
          <a:p>
            <a:pPr lvl="1" algn="l">
              <a:spcBef>
                <a:spcPts val="0"/>
              </a:spcBef>
              <a:spcAft>
                <a:spcPts val="200"/>
              </a:spcAft>
              <a:buSzTx/>
            </a:pPr>
            <a:r>
              <a:rPr lang="en-US" altLang="zh-CN" sz="1200" dirty="0">
                <a:cs typeface="+mn-ea"/>
                <a:sym typeface="+mn-ea"/>
              </a:rPr>
              <a:t>RAN impact depends on the study outcomes of the solutions. </a:t>
            </a:r>
          </a:p>
          <a:p>
            <a:pPr lvl="1" algn="l">
              <a:spcBef>
                <a:spcPts val="0"/>
              </a:spcBef>
              <a:spcAft>
                <a:spcPts val="200"/>
              </a:spcAft>
              <a:buSzTx/>
            </a:pPr>
            <a:endParaRPr lang="en-US" altLang="zh-CN" sz="1200" dirty="0">
              <a:cs typeface="+mn-ea"/>
            </a:endParaRP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>
                <a:sym typeface="+mn-ea"/>
              </a:rPr>
              <a:t>Contentious Issue</a:t>
            </a:r>
            <a:r>
              <a:rPr lang="de-DE" sz="1600" dirty="0">
                <a:sym typeface="+mn-ea"/>
              </a:rPr>
              <a:t>:</a:t>
            </a:r>
            <a:endParaRPr lang="de-DE" sz="1600" dirty="0"/>
          </a:p>
          <a:p>
            <a:pPr lvl="1" algn="l">
              <a:spcBef>
                <a:spcPts val="0"/>
              </a:spcBef>
              <a:spcAft>
                <a:spcPts val="200"/>
              </a:spcAft>
              <a:buSzTx/>
            </a:pPr>
            <a:r>
              <a:rPr lang="en-US" altLang="zh-CN" sz="1200" dirty="0">
                <a:cs typeface="+mn-ea"/>
                <a:sym typeface="+mn-ea"/>
              </a:rPr>
              <a:t>None</a:t>
            </a:r>
            <a:endParaRPr lang="en-US" altLang="zh-CN" sz="1200" dirty="0">
              <a:cs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>
                <a:sym typeface="+mn-ea"/>
              </a:rPr>
              <a:t>Focus for the Next Meeting (SA2#150)</a:t>
            </a:r>
            <a:r>
              <a:rPr lang="de-DE" sz="1600" dirty="0">
                <a:sym typeface="+mn-ea"/>
              </a:rPr>
              <a:t>:</a:t>
            </a:r>
            <a:endParaRPr lang="de-DE" sz="1600" dirty="0"/>
          </a:p>
          <a:p>
            <a:pPr lvl="1" algn="l">
              <a:spcBef>
                <a:spcPts val="0"/>
              </a:spcBef>
              <a:spcAft>
                <a:spcPts val="200"/>
              </a:spcAft>
              <a:buSzTx/>
            </a:pPr>
            <a:r>
              <a:rPr lang="en-US" altLang="zh-CN" sz="1200" dirty="0">
                <a:cs typeface="+mn-ea"/>
                <a:sym typeface="+mn-ea"/>
              </a:rPr>
              <a:t>“Last” meeting to finalize KIs, start of collecting new possible solutions. </a:t>
            </a:r>
            <a:r>
              <a:rPr lang="en-US" altLang="zh-CN" sz="1200" dirty="0" smtClean="0">
                <a:cs typeface="+mn-ea"/>
                <a:sym typeface="+mn-ea"/>
              </a:rPr>
              <a:t>Continue to </a:t>
            </a:r>
            <a:r>
              <a:rPr lang="en-US" altLang="zh-CN" sz="1200" dirty="0">
                <a:cs typeface="+mn-ea"/>
                <a:sym typeface="+mn-ea"/>
              </a:rPr>
              <a:t>study the architecture requirements and assumptions discussions as well as  terminology. </a:t>
            </a:r>
            <a:endParaRPr lang="en-US" altLang="zh-CN" sz="1200" dirty="0">
              <a:cs typeface="+mn-ea"/>
            </a:endParaRPr>
          </a:p>
          <a:p>
            <a:pPr lvl="1" algn="l">
              <a:spcBef>
                <a:spcPts val="0"/>
              </a:spcBef>
              <a:spcAft>
                <a:spcPts val="200"/>
              </a:spcAft>
              <a:buSzTx/>
            </a:pPr>
            <a:endParaRPr lang="en-US" altLang="zh-CN" sz="1600" b="1" dirty="0"/>
          </a:p>
          <a:p>
            <a:pPr marL="457200" lvl="2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altLang="zh-CN" sz="1600" b="1" dirty="0"/>
              <a:t>Risk:</a:t>
            </a:r>
          </a:p>
          <a:p>
            <a:pPr lvl="1">
              <a:spcBef>
                <a:spcPts val="300"/>
              </a:spcBef>
              <a:defRPr/>
            </a:pPr>
            <a:r>
              <a:rPr lang="en-US" altLang="de-DE" sz="1200" dirty="0">
                <a:sym typeface="+mn-ea"/>
              </a:rPr>
              <a:t>1 </a:t>
            </a:r>
            <a:r>
              <a:rPr lang="en-US" altLang="de-DE" sz="1200" dirty="0" smtClean="0">
                <a:sym typeface="+mn-ea"/>
              </a:rPr>
              <a:t>work </a:t>
            </a:r>
            <a:r>
              <a:rPr lang="en-US" altLang="de-DE" sz="1200" dirty="0">
                <a:sym typeface="+mn-ea"/>
              </a:rPr>
              <a:t>task </a:t>
            </a:r>
            <a:r>
              <a:rPr lang="en-US" altLang="de-DE" sz="1200" dirty="0" smtClean="0">
                <a:sym typeface="+mn-ea"/>
              </a:rPr>
              <a:t>(i.e. Study </a:t>
            </a:r>
            <a:r>
              <a:rPr lang="en-US" altLang="de-DE" sz="1200" dirty="0">
                <a:sym typeface="+mn-ea"/>
              </a:rPr>
              <a:t>whether and how interactions between NWDAF can leverage MDAS/MDAF functionality for data collection and analytics) </a:t>
            </a:r>
            <a:r>
              <a:rPr lang="en-US" altLang="de-DE" sz="1200" dirty="0" smtClean="0">
                <a:sym typeface="+mn-ea"/>
              </a:rPr>
              <a:t>has no corresponding KI</a:t>
            </a:r>
            <a:r>
              <a:rPr lang="en-US" altLang="de-DE" sz="1200" dirty="0">
                <a:sym typeface="+mn-ea"/>
              </a:rPr>
              <a:t> </a:t>
            </a:r>
            <a:r>
              <a:rPr lang="en-US" altLang="de-DE" sz="1200" dirty="0" smtClean="0">
                <a:sym typeface="+mn-ea"/>
              </a:rPr>
              <a:t>because there is no any </a:t>
            </a:r>
            <a:r>
              <a:rPr lang="en-US" altLang="de-DE" sz="1200" dirty="0" err="1" smtClean="0">
                <a:sym typeface="+mn-ea"/>
              </a:rPr>
              <a:t>pCR</a:t>
            </a:r>
            <a:r>
              <a:rPr lang="en-US" altLang="de-DE" sz="1200" dirty="0" smtClean="0">
                <a:sym typeface="+mn-ea"/>
              </a:rPr>
              <a:t> related this work task in SA2#149E meeting</a:t>
            </a:r>
            <a:r>
              <a:rPr lang="en-US" altLang="zh-CN" sz="1200" dirty="0" smtClean="0"/>
              <a:t>.</a:t>
            </a:r>
            <a:endParaRPr lang="en-US" altLang="zh-CN" sz="1200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11827" cy="1143000"/>
          </a:xfrm>
        </p:spPr>
        <p:txBody>
          <a:bodyPr/>
          <a:lstStyle/>
          <a:p>
            <a:r>
              <a:rPr lang="en-US" altLang="de-DE" b="1" smtClean="0"/>
              <a:t>FS_eNA_Ph3 </a:t>
            </a:r>
            <a:r>
              <a:rPr lang="en-US" altLang="de-DE" b="1" dirty="0"/>
              <a:t>status after </a:t>
            </a:r>
            <a:r>
              <a:rPr lang="en-US" altLang="de-DE" b="1" dirty="0" smtClean="0"/>
              <a:t>SA2#149E </a:t>
            </a:r>
            <a:r>
              <a:rPr lang="en-US" altLang="de-DE" b="1" dirty="0"/>
              <a:t>(2/2)</a:t>
            </a: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/>
        </p:nvSpPr>
        <p:spPr>
          <a:xfrm>
            <a:off x="305325" y="1180526"/>
            <a:ext cx="764730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dirty="0">
                <a:sym typeface="+mn-ea"/>
              </a:rPr>
              <a:t>Backup Slide for </a:t>
            </a:r>
            <a:r>
              <a:rPr lang="en-US" sz="2400" dirty="0"/>
              <a:t>FS_eNA_Ph3 Study Phase Work Plan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325" y="1806418"/>
            <a:ext cx="8328515" cy="98583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02319" y="2844869"/>
            <a:ext cx="8134526" cy="2353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l" defTabSz="914400" eaLnBrk="1" fontAlgn="auto" hangingPunct="1">
              <a:lnSpc>
                <a:spcPct val="150000"/>
              </a:lnSpc>
              <a:buClrTx/>
              <a:buSzTx/>
              <a:buFontTx/>
              <a:buChar char="-"/>
            </a:pPr>
            <a:r>
              <a:rPr lang="en-US" sz="1400" b="1" dirty="0" smtClean="0">
                <a:latin typeface="+mn-lt"/>
                <a:cs typeface="+mn-cs"/>
              </a:rPr>
              <a:t>#149 meeting: focus on TR skeleton, scope, assumptions and KIs, no solution will be discussed;</a:t>
            </a:r>
          </a:p>
          <a:p>
            <a:pPr marL="285750" indent="-285750" algn="l" defTabSz="914400" eaLnBrk="1" fontAlgn="auto" hangingPunct="1">
              <a:lnSpc>
                <a:spcPct val="150000"/>
              </a:lnSpc>
              <a:buClrTx/>
              <a:buSzTx/>
              <a:buFontTx/>
              <a:buChar char="-"/>
            </a:pPr>
            <a:r>
              <a:rPr lang="en-US" sz="1400" b="1" dirty="0" smtClean="0">
                <a:latin typeface="+mn-lt"/>
                <a:cs typeface="+mn-cs"/>
              </a:rPr>
              <a:t>#150 meeting: solutions discussions, and KIs. Finalize the KIs (Last chance for new KI proposal);</a:t>
            </a:r>
          </a:p>
          <a:p>
            <a:pPr marL="285750" indent="-285750" algn="l" defTabSz="914400" eaLnBrk="1" fontAlgn="auto" hangingPunct="1">
              <a:lnSpc>
                <a:spcPct val="150000"/>
              </a:lnSpc>
              <a:buClrTx/>
              <a:buSzTx/>
              <a:buFontTx/>
              <a:buChar char="-"/>
            </a:pPr>
            <a:r>
              <a:rPr lang="en-US" sz="1400" b="1" dirty="0" smtClean="0">
                <a:latin typeface="+mn-lt"/>
                <a:cs typeface="+mn-cs"/>
              </a:rPr>
              <a:t>#151 meeting: continue the solution discussions and start to evaluate solutions; send TR for information;</a:t>
            </a:r>
          </a:p>
          <a:p>
            <a:pPr marL="285750" indent="-285750" algn="l" defTabSz="914400" eaLnBrk="1" fontAlgn="auto" hangingPunct="1">
              <a:lnSpc>
                <a:spcPct val="150000"/>
              </a:lnSpc>
              <a:buClrTx/>
              <a:buSzTx/>
              <a:buFontTx/>
              <a:buChar char="-"/>
            </a:pPr>
            <a:r>
              <a:rPr lang="en-US" sz="1400" b="1" dirty="0" smtClean="0">
                <a:latin typeface="+mn-lt"/>
                <a:cs typeface="+mn-cs"/>
              </a:rPr>
              <a:t>#152 meeting: solution updates (Last chance for new solution), and finalize the evaluation and make conclusion; send TR for approval; first draft of WID;</a:t>
            </a:r>
          </a:p>
          <a:p>
            <a:pPr marL="285750" indent="-285750" algn="l" defTabSz="914400" eaLnBrk="1" fontAlgn="auto" hangingPunct="1">
              <a:lnSpc>
                <a:spcPct val="150000"/>
              </a:lnSpc>
              <a:buClrTx/>
              <a:buSzTx/>
              <a:buFontTx/>
              <a:buChar char="-"/>
            </a:pPr>
            <a:r>
              <a:rPr lang="en-US" sz="1400" b="1" dirty="0" smtClean="0">
                <a:latin typeface="+mn-lt"/>
                <a:cs typeface="+mn-cs"/>
              </a:rPr>
              <a:t>#153 meeting: finalize the conclusion; WID Approval; start normative work for concluded KIs;</a:t>
            </a:r>
          </a:p>
          <a:p>
            <a:pPr marL="285750" indent="-285750" algn="l" defTabSz="914400" eaLnBrk="1" fontAlgn="auto" hangingPunct="1">
              <a:lnSpc>
                <a:spcPct val="150000"/>
              </a:lnSpc>
              <a:buClrTx/>
              <a:buSzTx/>
              <a:buFontTx/>
              <a:buChar char="-"/>
            </a:pPr>
            <a:r>
              <a:rPr lang="en-US" sz="1400" b="1" dirty="0" smtClean="0">
                <a:latin typeface="+mn-lt"/>
                <a:cs typeface="+mn-cs"/>
              </a:rPr>
              <a:t>#154, #154AH and #155 meeting: Finalize normative work.</a:t>
            </a: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2850" y="2908300"/>
            <a:ext cx="6827838" cy="1143000"/>
          </a:xfrm>
        </p:spPr>
        <p:txBody>
          <a:bodyPr/>
          <a:lstStyle/>
          <a:p>
            <a:r>
              <a:rPr lang="en-US" altLang="zh-CN" b="1" dirty="0"/>
              <a:t>backup</a:t>
            </a:r>
            <a:endParaRPr lang="zh-CN" altLang="en-US" b="1" dirty="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589</Words>
  <Application>Microsoft Office PowerPoint</Application>
  <PresentationFormat>全屏显示(4:3)</PresentationFormat>
  <Paragraphs>76</Paragraphs>
  <Slides>6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맑은 고딕</vt:lpstr>
      <vt:lpstr>等线</vt:lpstr>
      <vt:lpstr>宋体</vt:lpstr>
      <vt:lpstr>Arial</vt:lpstr>
      <vt:lpstr>Calibri</vt:lpstr>
      <vt:lpstr>Times New Roman</vt:lpstr>
      <vt:lpstr>Office Theme</vt:lpstr>
      <vt:lpstr>1_Office Theme</vt:lpstr>
      <vt:lpstr>   FS_eNA_Ph3 Status Report</vt:lpstr>
      <vt:lpstr>FS_eNA_Ph3 status at SA#95-e</vt:lpstr>
      <vt:lpstr>FS_eNA_Ph3 status after SA2#149E (1/2)</vt:lpstr>
      <vt:lpstr>FS_eNA_Ph3 status after SA2#149E (2/2)</vt:lpstr>
      <vt:lpstr>PowerPoint 演示文稿</vt:lpstr>
      <vt:lpstr>backup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user3</cp:lastModifiedBy>
  <cp:revision>1846</cp:revision>
  <dcterms:created xsi:type="dcterms:W3CDTF">2008-08-30T09:32:00Z</dcterms:created>
  <dcterms:modified xsi:type="dcterms:W3CDTF">2022-03-29T13:07:38Z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(3)ws57Bm1rCc6j05frPFZj2k+UdaJr/mLRGa91jUg95hCFC5MHZrTCbhpjh+7JOZV0AL4dCVSX
XNd+zi5TYToqrnxXShEScIm+xnRF4HAZvxzEuAz1IBv3eYDnkIB717QEn9vFzsJhScxDgnw3
2Vm85Xl1ImFdj1ZQiPIxIG6/J0zXR60j8K/QqeDe8XWld3CDMwo0rrshy/NFuTPcbtVkBYE1
KttJGUegjsPAunbSxi</vt:lpwstr>
  </property>
  <property fmtid="{D5CDD505-2E9C-101B-9397-08002B2CF9AE}" pid="9" name="_2015_ms_pID_7253431">
    <vt:lpwstr>/5X0K2KFmFypLdiH15dWQmToOmnM3hQ+TTnVYMHtefwUO3P6uxqNZ1
XkyH67lxn9wUjU+tED5wRE8nelMcduCnpV8YMrwxdt43xlje8ZgAerpfGGdSZnnR8aLkSy0d
2C3YIQh6vqUy46HHfSpmrBtWfvPAvKTsg56roiqsRLVsVVYiUKcb9kEOzGb76SmPmQa4bXMq
gzvfrAmevLteqIaJXZdiA2QxTcg45ANQtEY8</vt:lpwstr>
  </property>
  <property fmtid="{D5CDD505-2E9C-101B-9397-08002B2CF9AE}" pid="10" name="_2015_ms_pID_7253432">
    <vt:lpwstr>2Q==</vt:lpwstr>
  </property>
  <property fmtid="{D5CDD505-2E9C-101B-9397-08002B2CF9AE}" pid="11" name="ContentTypeId">
    <vt:lpwstr>0x01010000A41F864BF9E047AC9D98AA3A92DCA2</vt:lpwstr>
  </property>
  <property fmtid="{D5CDD505-2E9C-101B-9397-08002B2CF9AE}" pid="12" name="ICV">
    <vt:lpwstr>814601DB5C98414095B93AFA00819BA4</vt:lpwstr>
  </property>
  <property fmtid="{D5CDD505-2E9C-101B-9397-08002B2CF9AE}" pid="13" name="KSOProductBuildVer">
    <vt:lpwstr>2052-11.1.0.10938</vt:lpwstr>
  </property>
  <property fmtid="{D5CDD505-2E9C-101B-9397-08002B2CF9AE}" pid="14" name="_readonly">
    <vt:lpwstr/>
  </property>
  <property fmtid="{D5CDD505-2E9C-101B-9397-08002B2CF9AE}" pid="15" name="_change">
    <vt:lpwstr/>
  </property>
  <property fmtid="{D5CDD505-2E9C-101B-9397-08002B2CF9AE}" pid="16" name="_full-control">
    <vt:lpwstr/>
  </property>
  <property fmtid="{D5CDD505-2E9C-101B-9397-08002B2CF9AE}" pid="17" name="sflag">
    <vt:lpwstr>1645404766</vt:lpwstr>
  </property>
</Properties>
</file>