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80" r:id="rId4"/>
    <p:sldId id="281" r:id="rId5"/>
    <p:sldId id="279"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748" y="-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3513648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1828979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661234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3384997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2288472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980624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814292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2377114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2855692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1452262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3638969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3D9D4-09B9-488F-9D2D-07D390A617B4}" type="datetimeFigureOut">
              <a:rPr lang="zh-CN" altLang="en-US" smtClean="0"/>
              <a:pPr/>
              <a:t>2022-03-29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6E7919-EFDF-4458-B635-E5E90F8B3ED5}" type="slidenum">
              <a:rPr lang="zh-CN" altLang="en-US" smtClean="0"/>
              <a:pPr/>
              <a:t>‹#›</a:t>
            </a:fld>
            <a:endParaRPr lang="zh-CN" altLang="en-US"/>
          </a:p>
        </p:txBody>
      </p:sp>
    </p:spTree>
    <p:extLst>
      <p:ext uri="{BB962C8B-B14F-4D97-AF65-F5344CB8AC3E}">
        <p14:creationId xmlns:p14="http://schemas.microsoft.com/office/powerpoint/2010/main" xmlns="" val="94405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a:t>Proposal </a:t>
            </a:r>
            <a:r>
              <a:rPr lang="en-US" altLang="zh-CN"/>
              <a:t>on slice priority and slice group</a:t>
            </a:r>
            <a:endParaRPr lang="zh-CN" altLang="en-US" dirty="0"/>
          </a:p>
        </p:txBody>
      </p:sp>
      <p:sp>
        <p:nvSpPr>
          <p:cNvPr id="3" name="副标题 2"/>
          <p:cNvSpPr>
            <a:spLocks noGrp="1"/>
          </p:cNvSpPr>
          <p:nvPr>
            <p:ph type="subTitle" idx="1"/>
          </p:nvPr>
        </p:nvSpPr>
        <p:spPr>
          <a:xfrm>
            <a:off x="1191491" y="3872201"/>
            <a:ext cx="9144000" cy="1655762"/>
          </a:xfrm>
        </p:spPr>
        <p:txBody>
          <a:bodyPr>
            <a:normAutofit/>
          </a:bodyPr>
          <a:lstStyle/>
          <a:p>
            <a:r>
              <a:rPr lang="en-US" altLang="zh-CN" sz="2800" smtClean="0"/>
              <a:t>China Mobile</a:t>
            </a:r>
            <a:endParaRPr lang="zh-CN" altLang="en-US" sz="2800" dirty="0"/>
          </a:p>
        </p:txBody>
      </p:sp>
      <p:sp>
        <p:nvSpPr>
          <p:cNvPr id="4" name="TextBox 3"/>
          <p:cNvSpPr txBox="1"/>
          <p:nvPr/>
        </p:nvSpPr>
        <p:spPr>
          <a:xfrm>
            <a:off x="488373" y="290945"/>
            <a:ext cx="3443571" cy="830997"/>
          </a:xfrm>
          <a:prstGeom prst="rect">
            <a:avLst/>
          </a:prstGeom>
          <a:noFill/>
        </p:spPr>
        <p:txBody>
          <a:bodyPr wrap="none" rtlCol="0">
            <a:spAutoFit/>
          </a:bodyPr>
          <a:lstStyle/>
          <a:p>
            <a:r>
              <a:rPr lang="en-US" altLang="zh-CN" sz="2400" smtClean="0"/>
              <a:t>SA WG2 Meeting #</a:t>
            </a:r>
            <a:r>
              <a:rPr lang="en-US" altLang="zh-CN" sz="2400" smtClean="0"/>
              <a:t>150e </a:t>
            </a:r>
            <a:endParaRPr lang="en-US" altLang="zh-CN" sz="2400" smtClean="0"/>
          </a:p>
          <a:p>
            <a:r>
              <a:rPr lang="en-GB" altLang="zh-CN" sz="2400" smtClean="0"/>
              <a:t>April </a:t>
            </a:r>
            <a:r>
              <a:rPr lang="en-GB" altLang="zh-CN" sz="2400" smtClean="0"/>
              <a:t>6 – 12, 2022; Elbonia</a:t>
            </a:r>
            <a:endParaRPr lang="zh-CN" altLang="en-US" sz="2400" smtClean="0"/>
          </a:p>
        </p:txBody>
      </p:sp>
      <p:sp>
        <p:nvSpPr>
          <p:cNvPr id="5" name="TextBox 4"/>
          <p:cNvSpPr txBox="1"/>
          <p:nvPr/>
        </p:nvSpPr>
        <p:spPr>
          <a:xfrm>
            <a:off x="10119085" y="135082"/>
            <a:ext cx="1664238" cy="461665"/>
          </a:xfrm>
          <a:prstGeom prst="rect">
            <a:avLst/>
          </a:prstGeom>
          <a:noFill/>
        </p:spPr>
        <p:txBody>
          <a:bodyPr wrap="none" rtlCol="0">
            <a:spAutoFit/>
          </a:bodyPr>
          <a:lstStyle/>
          <a:p>
            <a:r>
              <a:rPr lang="en-US" altLang="zh-CN" sz="2400" smtClean="0"/>
              <a:t>S2-2202676</a:t>
            </a:r>
            <a:endParaRPr lang="zh-CN" altLang="en-US" sz="2400" smtClean="0"/>
          </a:p>
        </p:txBody>
      </p:sp>
    </p:spTree>
    <p:extLst>
      <p:ext uri="{BB962C8B-B14F-4D97-AF65-F5344CB8AC3E}">
        <p14:creationId xmlns:p14="http://schemas.microsoft.com/office/powerpoint/2010/main" xmlns="" val="38852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0554" y="-175203"/>
            <a:ext cx="11554691" cy="132556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4400" b="0" i="0" u="none" strike="noStrike" kern="1200" cap="none" spc="0" normalizeH="0" baseline="0" noProof="0">
                <a:ln>
                  <a:noFill/>
                </a:ln>
                <a:solidFill>
                  <a:schemeClr val="tx1"/>
                </a:solidFill>
                <a:effectLst/>
                <a:uLnTx/>
                <a:uFillTx/>
                <a:latin typeface="+mj-lt"/>
                <a:ea typeface="+mj-ea"/>
                <a:cs typeface="+mj-cs"/>
              </a:rPr>
              <a:t>Background</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内容占位符 2"/>
          <p:cNvSpPr>
            <a:spLocks noGrp="1"/>
          </p:cNvSpPr>
          <p:nvPr>
            <p:ph idx="1"/>
          </p:nvPr>
        </p:nvSpPr>
        <p:spPr>
          <a:xfrm>
            <a:off x="176646" y="935183"/>
            <a:ext cx="11866418" cy="5642263"/>
          </a:xfrm>
        </p:spPr>
        <p:txBody>
          <a:bodyPr>
            <a:noAutofit/>
          </a:bodyPr>
          <a:lstStyle/>
          <a:p>
            <a:pPr marL="363538" lvl="1" indent="-363538"/>
            <a:r>
              <a:rPr lang="en-US" altLang="zh-CN" sz="2000" dirty="0"/>
              <a:t>RAN2 defines Slice list and priority information for cell reselection in Rel-17 and send LS to SA2 to complete the E2E solution(S2-2107039).</a:t>
            </a:r>
          </a:p>
          <a:p>
            <a:pPr marL="363538" lvl="1" indent="-363538"/>
            <a:r>
              <a:rPr lang="en-US" altLang="zh-CN" sz="2000" dirty="0"/>
              <a:t>The latest LS sent from RAN2(R2-2203807) indicate: </a:t>
            </a:r>
          </a:p>
          <a:p>
            <a:pPr marL="623888" lvl="2" indent="-260350">
              <a:tabLst>
                <a:tab pos="623888" algn="l"/>
              </a:tabLst>
            </a:pPr>
            <a:r>
              <a:rPr lang="en-GB" altLang="zh-CN" sz="1600" dirty="0"/>
              <a:t>RAN2 understands whether per TA or per PLMN granularity has no major RAN2 impacts. However, RAN2 assumes (based on majority views in RAN2) that the mapping of slice to the slice groups for cell reselection is per TA.</a:t>
            </a:r>
          </a:p>
          <a:p>
            <a:pPr marL="623888" lvl="2" indent="-260350">
              <a:tabLst>
                <a:tab pos="623888" algn="l"/>
              </a:tabLst>
            </a:pPr>
            <a:r>
              <a:rPr lang="en-GB" altLang="zh-CN" sz="1600" dirty="0"/>
              <a:t>RAN2 also assumes that the NAS layer in the UE is able to provide slice group priorities to AS layer in the UE.</a:t>
            </a:r>
            <a:endParaRPr lang="zh-CN" altLang="zh-CN" sz="1600" dirty="0"/>
          </a:p>
          <a:p>
            <a:pPr marL="623888" lvl="2" indent="-260350">
              <a:tabLst>
                <a:tab pos="623888" algn="l"/>
              </a:tabLst>
            </a:pPr>
            <a:r>
              <a:rPr lang="en-US" altLang="zh-CN" sz="1600" dirty="0"/>
              <a:t>RAN2 has achieved the following agreements:</a:t>
            </a:r>
          </a:p>
          <a:p>
            <a:pPr marL="1081088" lvl="3" indent="-260350">
              <a:tabLst>
                <a:tab pos="623888" algn="l"/>
              </a:tabLst>
            </a:pPr>
            <a:r>
              <a:rPr lang="en-US" altLang="zh-CN" sz="1400" dirty="0"/>
              <a:t>A slice is not associated with multiple slice groups for the same purpose within a slice to slice group mapping “granularity”. A slice can be associated at most with one slice group for RACH and with one slice group for reselection, within the same granularity.</a:t>
            </a:r>
          </a:p>
          <a:p>
            <a:pPr marL="1081088" lvl="3" indent="-260350">
              <a:tabLst>
                <a:tab pos="623888" algn="l"/>
              </a:tabLst>
            </a:pPr>
            <a:r>
              <a:rPr lang="en-US" altLang="zh-CN" sz="1400" dirty="0"/>
              <a:t>Both for RACH and for cell reselection, the UE NAS needs to provide the slice information to the UE AS. The UE AS is aware of the slice group ID (s) based on such slice information provided by the UE NAS. </a:t>
            </a:r>
          </a:p>
          <a:p>
            <a:pPr marL="363538" lvl="1" indent="-363538">
              <a:tabLst>
                <a:tab pos="623888" algn="l"/>
              </a:tabLst>
            </a:pPr>
            <a:r>
              <a:rPr lang="en-US" altLang="zh-CN" dirty="0"/>
              <a:t>The discussion status in SA#95 </a:t>
            </a:r>
            <a:r>
              <a:rPr lang="en-US" altLang="zh-CN" dirty="0" err="1"/>
              <a:t>emeeting</a:t>
            </a:r>
            <a:r>
              <a:rPr lang="en-US" altLang="zh-CN" dirty="0"/>
              <a:t>:</a:t>
            </a:r>
          </a:p>
          <a:p>
            <a:pPr marL="623888" lvl="2" indent="-260350">
              <a:tabLst>
                <a:tab pos="623888" algn="l"/>
              </a:tabLst>
            </a:pPr>
            <a:r>
              <a:rPr lang="en-US" altLang="zh-CN" sz="1800" dirty="0"/>
              <a:t>SA2 is expected to get some agreement in April meeting, which can help the work in RAN2/RAN3 and CT.</a:t>
            </a:r>
          </a:p>
          <a:p>
            <a:pPr marL="363538" lvl="1" indent="-363538">
              <a:tabLst>
                <a:tab pos="623888" algn="l"/>
              </a:tabLst>
            </a:pPr>
            <a:r>
              <a:rPr lang="en-US" altLang="zh-CN" dirty="0"/>
              <a:t>The discussion status in RAN#95 </a:t>
            </a:r>
            <a:r>
              <a:rPr lang="en-US" altLang="zh-CN" dirty="0" err="1"/>
              <a:t>emeeting</a:t>
            </a:r>
            <a:r>
              <a:rPr lang="en-US" altLang="zh-CN" dirty="0"/>
              <a:t>:</a:t>
            </a:r>
          </a:p>
          <a:p>
            <a:pPr marL="623888" lvl="2" indent="-260350">
              <a:tabLst>
                <a:tab pos="623888" algn="l"/>
              </a:tabLst>
            </a:pPr>
            <a:r>
              <a:rPr lang="en-US" altLang="zh-CN" sz="1800" dirty="0"/>
              <a:t>The approved alternative: The CR package for RAN slicing and Common RACH partitioning are approved in RAN#95e and can be updated according to SA2 situation after their April meeting. </a:t>
            </a:r>
            <a:r>
              <a:rPr lang="en-US" altLang="zh-CN" sz="1800" dirty="0">
                <a:solidFill>
                  <a:srgbClr val="FF0000"/>
                </a:solidFill>
              </a:rPr>
              <a:t>This is conditioned on that network control for slice based cell reselection is ensured.</a:t>
            </a:r>
          </a:p>
          <a:p>
            <a:pPr marL="623888" lvl="2" indent="-260350">
              <a:tabLst>
                <a:tab pos="623888" algn="l"/>
              </a:tabLst>
            </a:pPr>
            <a:r>
              <a:rPr lang="en-US" altLang="zh-CN" sz="1800" dirty="0"/>
              <a:t>Another suggestion part from RAN discussion is :</a:t>
            </a:r>
            <a:r>
              <a:rPr lang="en-US" altLang="zh-CN" sz="1800" dirty="0">
                <a:solidFill>
                  <a:srgbClr val="FF0000"/>
                </a:solidFill>
              </a:rPr>
              <a:t>Network can use NAS signaling to provide slice group priorities to UE, which then uses those </a:t>
            </a:r>
            <a:r>
              <a:rPr lang="en-US" altLang="zh-CN" sz="1800" dirty="0" err="1">
                <a:solidFill>
                  <a:srgbClr val="FF0000"/>
                </a:solidFill>
              </a:rPr>
              <a:t>acoordin</a:t>
            </a:r>
            <a:r>
              <a:rPr lang="en-US" altLang="zh-CN" sz="1800" dirty="0">
                <a:solidFill>
                  <a:srgbClr val="FF0000"/>
                </a:solidFill>
              </a:rPr>
              <a:t> g to slice-specific reselection procedures defined in RRC and 38.304 specifications</a:t>
            </a:r>
          </a:p>
          <a:p>
            <a:pPr marL="1081088" lvl="3" indent="-260350">
              <a:tabLst>
                <a:tab pos="623888" algn="l"/>
              </a:tabLst>
            </a:pPr>
            <a:endParaRPr lang="en-US" altLang="zh-CN"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8369" y="-215673"/>
            <a:ext cx="10515600" cy="1325563"/>
          </a:xfrm>
        </p:spPr>
        <p:txBody>
          <a:bodyPr>
            <a:normAutofit/>
          </a:bodyPr>
          <a:lstStyle/>
          <a:p>
            <a:r>
              <a:rPr lang="en-US" altLang="zh-CN" dirty="0"/>
              <a:t>Some analysis for the slice priority</a:t>
            </a:r>
            <a:endParaRPr lang="zh-CN" altLang="en-US" dirty="0"/>
          </a:p>
        </p:txBody>
      </p:sp>
      <p:sp>
        <p:nvSpPr>
          <p:cNvPr id="3" name="内容占位符 2"/>
          <p:cNvSpPr>
            <a:spLocks noGrp="1"/>
          </p:cNvSpPr>
          <p:nvPr>
            <p:ph idx="1"/>
          </p:nvPr>
        </p:nvSpPr>
        <p:spPr>
          <a:xfrm>
            <a:off x="274540" y="935289"/>
            <a:ext cx="11714018" cy="5583092"/>
          </a:xfrm>
        </p:spPr>
        <p:txBody>
          <a:bodyPr>
            <a:noAutofit/>
          </a:bodyPr>
          <a:lstStyle/>
          <a:p>
            <a:pPr>
              <a:lnSpc>
                <a:spcPct val="120000"/>
              </a:lnSpc>
            </a:pPr>
            <a:r>
              <a:rPr lang="en-US" altLang="zh-CN" sz="2000" dirty="0"/>
              <a:t>Rel17 slice aware cell reselection frequency priority handling </a:t>
            </a:r>
            <a:r>
              <a:rPr lang="en-US" altLang="zh-CN" sz="1200" dirty="0"/>
              <a:t>(agreed CR for TS 38.304 in RP-220490)</a:t>
            </a:r>
          </a:p>
          <a:p>
            <a:pPr lvl="1">
              <a:lnSpc>
                <a:spcPct val="120000"/>
              </a:lnSpc>
            </a:pPr>
            <a:r>
              <a:rPr lang="en-US" altLang="zh-CN" sz="1600" dirty="0"/>
              <a:t>the UE shall derive frequency priority list by using: </a:t>
            </a:r>
            <a:r>
              <a:rPr lang="en-US" altLang="zh-CN" sz="1600" dirty="0">
                <a:solidFill>
                  <a:srgbClr val="FF0000"/>
                </a:solidFill>
              </a:rPr>
              <a:t>slice group priorities provided by NAS</a:t>
            </a:r>
            <a:r>
              <a:rPr lang="en-US" altLang="zh-CN" sz="1600" dirty="0"/>
              <a:t>, slice specific frequency priority per slice group and legacy frequency priority.</a:t>
            </a:r>
          </a:p>
          <a:p>
            <a:pPr lvl="1">
              <a:lnSpc>
                <a:spcPct val="120000"/>
              </a:lnSpc>
            </a:pPr>
            <a:r>
              <a:rPr lang="en-US" altLang="zh-CN" sz="1600" dirty="0"/>
              <a:t>Frequencies that support at least one prioritized slice group received from NAS have higher re-selection priority than frequencies that support no prioritized slice groups.</a:t>
            </a:r>
          </a:p>
          <a:p>
            <a:pPr lvl="1">
              <a:lnSpc>
                <a:spcPct val="120000"/>
              </a:lnSpc>
            </a:pPr>
            <a:r>
              <a:rPr lang="en-US" altLang="zh-CN" sz="1600" dirty="0"/>
              <a:t>Frequencies that support at least one slice group are prioritized in the order of the NAS-provided priority for the highest </a:t>
            </a:r>
            <a:r>
              <a:rPr lang="en-US" altLang="zh-CN" sz="1600" dirty="0" err="1"/>
              <a:t>prioritised</a:t>
            </a:r>
            <a:r>
              <a:rPr lang="en-US" altLang="zh-CN" sz="1600" dirty="0"/>
              <a:t> slice group of the frequency. </a:t>
            </a:r>
          </a:p>
          <a:p>
            <a:pPr>
              <a:lnSpc>
                <a:spcPct val="120000"/>
              </a:lnSpc>
            </a:pPr>
            <a:r>
              <a:rPr lang="en-US" altLang="zh-CN" sz="2000" dirty="0">
                <a:solidFill>
                  <a:srgbClr val="FF0000"/>
                </a:solidFill>
              </a:rPr>
              <a:t>How UE NAS layer is aware of slice group priority?</a:t>
            </a:r>
          </a:p>
          <a:p>
            <a:pPr lvl="1">
              <a:lnSpc>
                <a:spcPct val="120000"/>
              </a:lnSpc>
            </a:pPr>
            <a:r>
              <a:rPr lang="en-US" altLang="zh-CN" sz="1600" dirty="0"/>
              <a:t>Option 1: Left to UE NAS layer implementation</a:t>
            </a:r>
          </a:p>
          <a:p>
            <a:pPr lvl="2">
              <a:lnSpc>
                <a:spcPct val="120000"/>
              </a:lnSpc>
            </a:pPr>
            <a:r>
              <a:rPr lang="en-US" altLang="zh-CN" sz="1200" dirty="0"/>
              <a:t>Pros: Simple in specification. UE may have the knowledge of what slice the subscriber is in favor.</a:t>
            </a:r>
          </a:p>
          <a:p>
            <a:pPr lvl="2">
              <a:lnSpc>
                <a:spcPct val="120000"/>
              </a:lnSpc>
            </a:pPr>
            <a:r>
              <a:rPr lang="en-US" altLang="zh-CN" sz="1200" dirty="0"/>
              <a:t>Cons: UE behavior is unpredictable. Network side has no idea which slice is prioritized by the UE. And as consequence, network can not predict which frequency will be taken as the highest priority by the UE.</a:t>
            </a:r>
          </a:p>
          <a:p>
            <a:pPr lvl="1">
              <a:lnSpc>
                <a:spcPct val="120000"/>
              </a:lnSpc>
            </a:pPr>
            <a:r>
              <a:rPr lang="en-US" altLang="zh-CN" sz="1600" dirty="0"/>
              <a:t>Option 2: AMF sends slice group priority through NAS signaling to UE</a:t>
            </a:r>
          </a:p>
          <a:p>
            <a:pPr lvl="2">
              <a:lnSpc>
                <a:spcPct val="120000"/>
              </a:lnSpc>
            </a:pPr>
            <a:r>
              <a:rPr lang="en-US" altLang="zh-CN" sz="1200" dirty="0"/>
              <a:t>Pros: UE’s behavior of frequency priority handling is predictable by the network side. AMF can derive the slice priority based on the subscription info from UDM.</a:t>
            </a:r>
          </a:p>
          <a:p>
            <a:pPr lvl="2">
              <a:lnSpc>
                <a:spcPct val="120000"/>
              </a:lnSpc>
            </a:pPr>
            <a:r>
              <a:rPr lang="en-US" altLang="zh-CN" sz="1200" dirty="0"/>
              <a:t>Cons: Network decision may not be aligned with the subscriber behavior. </a:t>
            </a:r>
          </a:p>
          <a:p>
            <a:pPr>
              <a:lnSpc>
                <a:spcPct val="120000"/>
              </a:lnSpc>
            </a:pPr>
            <a:r>
              <a:rPr lang="en-US" altLang="zh-CN" sz="2000" dirty="0"/>
              <a:t>From operator’s point of view, it would be more important to guarantee the UE behavior of frequency </a:t>
            </a:r>
            <a:r>
              <a:rPr lang="en-US" altLang="zh-CN" sz="2000"/>
              <a:t>priority handling </a:t>
            </a:r>
            <a:r>
              <a:rPr lang="en-US" altLang="zh-CN" sz="2000" dirty="0"/>
              <a:t>is predictable, so we would prefer Option 2.</a:t>
            </a:r>
          </a:p>
          <a:p>
            <a:endParaRPr lang="zh-CN" alt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7483" y="157306"/>
            <a:ext cx="10515600" cy="1325563"/>
          </a:xfrm>
        </p:spPr>
        <p:txBody>
          <a:bodyPr>
            <a:normAutofit/>
          </a:bodyPr>
          <a:lstStyle/>
          <a:p>
            <a:r>
              <a:rPr lang="en-US" altLang="zh-CN"/>
              <a:t>Some analysis for the slice group</a:t>
            </a:r>
            <a:endParaRPr lang="zh-CN" altLang="en-US"/>
          </a:p>
        </p:txBody>
      </p:sp>
      <p:sp>
        <p:nvSpPr>
          <p:cNvPr id="3" name="内容占位符 2"/>
          <p:cNvSpPr>
            <a:spLocks noGrp="1"/>
          </p:cNvSpPr>
          <p:nvPr>
            <p:ph idx="1"/>
          </p:nvPr>
        </p:nvSpPr>
        <p:spPr>
          <a:xfrm>
            <a:off x="256309" y="1139826"/>
            <a:ext cx="11714018" cy="4351338"/>
          </a:xfrm>
        </p:spPr>
        <p:txBody>
          <a:bodyPr>
            <a:normAutofit/>
          </a:bodyPr>
          <a:lstStyle/>
          <a:p>
            <a:pPr>
              <a:lnSpc>
                <a:spcPct val="120000"/>
              </a:lnSpc>
            </a:pPr>
            <a:r>
              <a:rPr lang="en-US" altLang="zh-CN" sz="2000"/>
              <a:t>In the past several emeetings, there are two sets of solutions and one is for per TA level, and another is for per PLMN.</a:t>
            </a:r>
          </a:p>
          <a:p>
            <a:pPr>
              <a:lnSpc>
                <a:spcPct val="120000"/>
              </a:lnSpc>
            </a:pPr>
            <a:r>
              <a:rPr lang="en-US" altLang="zh-CN" sz="2000"/>
              <a:t>For per TA level, these solutions can provide flexibility for operators to configure the slice group information in RAN.</a:t>
            </a:r>
          </a:p>
          <a:p>
            <a:pPr>
              <a:lnSpc>
                <a:spcPct val="120000"/>
              </a:lnSpc>
            </a:pPr>
            <a:r>
              <a:rPr lang="en-US" altLang="zh-CN" sz="2000"/>
              <a:t>For PLMN level, less signaling from 5GC to UE with updating the slice group information.</a:t>
            </a:r>
          </a:p>
          <a:p>
            <a:pPr>
              <a:lnSpc>
                <a:spcPct val="120000"/>
              </a:lnSpc>
            </a:pPr>
            <a:r>
              <a:rPr lang="en-US" altLang="zh-CN" sz="2000"/>
              <a:t>Both solutions can solve the slice group requirement,and both solutions can work anyway.</a:t>
            </a:r>
          </a:p>
          <a:p>
            <a:pPr>
              <a:lnSpc>
                <a:spcPct val="120000"/>
              </a:lnSpc>
            </a:pPr>
            <a:r>
              <a:rPr lang="en-US" altLang="zh-CN" sz="2000"/>
              <a:t>We propose to use per TA level solutions</a:t>
            </a:r>
            <a:r>
              <a:rPr lang="en-US" altLang="zh-CN" sz="2000">
                <a:sym typeface="Wingdings" pitchFamily="2" charset="2"/>
              </a:rPr>
              <a:t>(this part maybe updated based on the upload CRs)</a:t>
            </a:r>
            <a:r>
              <a:rPr lang="en-US" altLang="zh-CN" sz="2000"/>
              <a:t>, which can make the slice group configuration more flexible which leads to high possibility to be used in real network.</a:t>
            </a:r>
          </a:p>
          <a:p>
            <a:pPr>
              <a:lnSpc>
                <a:spcPct val="120000"/>
              </a:lnSpc>
            </a:pPr>
            <a:endParaRPr lang="zh-CN" altLang="en-US" sz="1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a:t>The following aspects are expected to be agreed as the working agreement.</a:t>
            </a:r>
          </a:p>
          <a:p>
            <a:pPr marL="514350" indent="-514350">
              <a:buAutoNum type="arabicParenR"/>
            </a:pPr>
            <a:r>
              <a:rPr lang="en-US" altLang="zh-CN"/>
              <a:t>Network slice priority is realized with supporting 5GC sending NAS signaling to UE;</a:t>
            </a:r>
          </a:p>
          <a:p>
            <a:pPr marL="514350" indent="-514350">
              <a:buAutoNum type="arabicParenR"/>
            </a:pPr>
            <a:r>
              <a:rPr lang="en-US" altLang="zh-CN"/>
              <a:t>Network slice group granularity is realized by TA level;</a:t>
            </a:r>
            <a:endParaRPr lang="zh-CN" altLang="en-US"/>
          </a:p>
        </p:txBody>
      </p:sp>
      <p:sp>
        <p:nvSpPr>
          <p:cNvPr id="4" name="标题 1"/>
          <p:cNvSpPr>
            <a:spLocks noGrp="1"/>
          </p:cNvSpPr>
          <p:nvPr>
            <p:ph type="title"/>
          </p:nvPr>
        </p:nvSpPr>
        <p:spPr>
          <a:xfrm>
            <a:off x="128156" y="261217"/>
            <a:ext cx="12063844" cy="1325563"/>
          </a:xfrm>
        </p:spPr>
        <p:txBody>
          <a:bodyPr>
            <a:normAutofit/>
          </a:bodyPr>
          <a:lstStyle/>
          <a:p>
            <a:r>
              <a:rPr lang="en-US" altLang="zh-CN" sz="4000"/>
              <a:t>Proposal for working agreement</a:t>
            </a:r>
            <a:endParaRPr lang="zh-CN" altLang="en-US" sz="40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TotalTime>
  <Words>777</Words>
  <Application>Microsoft Office PowerPoint</Application>
  <PresentationFormat>自定义</PresentationFormat>
  <Paragraphs>41</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Proposal on slice priority and slice group</vt:lpstr>
      <vt:lpstr>幻灯片 2</vt:lpstr>
      <vt:lpstr>Some analysis for the slice priority</vt:lpstr>
      <vt:lpstr>Some analysis for the slice group</vt:lpstr>
      <vt:lpstr>Proposal for working agreement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eNS_Ph2 multiple NSACF discussion</dc:title>
  <dc:creator>ZTE01</dc:creator>
  <cp:lastModifiedBy>cmcc</cp:lastModifiedBy>
  <cp:revision>157</cp:revision>
  <dcterms:created xsi:type="dcterms:W3CDTF">2022-02-07T12:03:33Z</dcterms:created>
  <dcterms:modified xsi:type="dcterms:W3CDTF">2022-03-29T12:20:18Z</dcterms:modified>
</cp:coreProperties>
</file>