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6"/>
  </p:notesMasterIdLst>
  <p:handoutMasterIdLst>
    <p:handoutMasterId r:id="rId7"/>
  </p:handoutMasterIdLst>
  <p:sldIdLst>
    <p:sldId id="303" r:id="rId2"/>
    <p:sldId id="833" r:id="rId3"/>
    <p:sldId id="834" r:id="rId4"/>
    <p:sldId id="824" r:id="rId5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  <p:cmAuthor id="2" name="Huawei User 0204" initials="HU" lastIdx="3" clrIdx="1">
    <p:extLst>
      <p:ext uri="{19B8F6BF-5375-455C-9EA6-DF929625EA0E}">
        <p15:presenceInfo xmlns:p15="http://schemas.microsoft.com/office/powerpoint/2012/main" userId="Huawei User 0204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2A6EA8"/>
    <a:srgbClr val="FF3300"/>
    <a:srgbClr val="000000"/>
    <a:srgbClr val="62A14D"/>
    <a:srgbClr val="C6D254"/>
    <a:srgbClr val="B1D254"/>
    <a:srgbClr val="72AF2F"/>
    <a:srgbClr val="5C88D0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688" autoAdjust="0"/>
    <p:restoredTop sz="94625" autoAdjust="0"/>
  </p:normalViewPr>
  <p:slideViewPr>
    <p:cSldViewPr snapToGrid="0">
      <p:cViewPr varScale="1">
        <p:scale>
          <a:sx n="112" d="100"/>
          <a:sy n="112" d="100"/>
        </p:scale>
        <p:origin x="2016" y="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2022/3/29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2022/3/29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4435683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1439999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90165535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7311888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+mj-lt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rPr>
              <a:t>3GPP TSG SA WG2 Meeting #</a:t>
            </a:r>
            <a:r>
              <a:rPr lang="de-DE" sz="1200" b="1" kern="1200" dirty="0" smtClean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rPr>
              <a:t>150E</a:t>
            </a:r>
            <a:endParaRPr lang="de-DE" sz="1200" b="1" kern="1200" dirty="0">
              <a:solidFill>
                <a:schemeClr val="tx1"/>
              </a:solidFill>
              <a:latin typeface="+mj-lt"/>
              <a:ea typeface="+mn-ea"/>
              <a:cs typeface="Arial" panose="020B0604020202020204" pitchFamily="34" charset="0"/>
            </a:endParaRPr>
          </a:p>
          <a:p>
            <a:r>
              <a:rPr lang="en-US" sz="1200" b="1" kern="1200" dirty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rPr>
              <a:t>Elbonia,</a:t>
            </a:r>
            <a:r>
              <a:rPr lang="en-US" sz="1200" b="1" kern="1200" baseline="0" dirty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rPr>
              <a:t> </a:t>
            </a:r>
            <a:r>
              <a:rPr lang="en-GB" altLang="zh-CN" sz="1000" b="1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April</a:t>
            </a:r>
            <a:r>
              <a:rPr lang="en-GB" altLang="zh-CN" sz="1000" b="1" kern="1200" baseline="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en-GB" altLang="zh-CN" sz="1000" b="1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6 – 12, 2022</a:t>
            </a:r>
            <a:endParaRPr lang="sv-SE" altLang="en-US" sz="1200" b="1" kern="1200" dirty="0">
              <a:solidFill>
                <a:schemeClr val="tx1"/>
              </a:solidFill>
              <a:latin typeface="+mj-lt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US" altLang="zh-CN" sz="1400" b="1" dirty="0" smtClean="0">
                <a:effectLst/>
              </a:rPr>
              <a:t>S2-2202610</a:t>
            </a:r>
            <a:endParaRPr lang="en-US" altLang="zh-CN" sz="1400" b="1" dirty="0" smtClean="0">
              <a:effectLst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 smtClean="0">
                <a:solidFill>
                  <a:schemeClr val="bg1"/>
                </a:solidFill>
              </a:rPr>
              <a:t>TSG SA WG2#150E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 </a:t>
            </a:r>
            <a:r>
              <a:rPr lang="en-US" altLang="de-DE" sz="1200" baseline="0" dirty="0" smtClean="0">
                <a:solidFill>
                  <a:schemeClr val="bg1"/>
                </a:solidFill>
              </a:rPr>
              <a:t>Elbonia, April 6 – 12, 2022</a:t>
            </a: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2021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sz="3600" b="1" dirty="0" smtClean="0"/>
              <a:t>FS_5MBS_Ph2</a:t>
            </a:r>
            <a:r>
              <a:rPr lang="en-US" altLang="de-DE" sz="36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b="1" dirty="0"/>
              <a:t/>
            </a:r>
            <a:br>
              <a:rPr lang="en-US" altLang="en-US" sz="2000" b="1" dirty="0"/>
            </a:br>
            <a:r>
              <a:rPr lang="en-US" altLang="zh-CN" sz="1800" b="1" dirty="0">
                <a:latin typeface="Arial" charset="0"/>
              </a:rPr>
              <a:t>Li, Meng</a:t>
            </a:r>
          </a:p>
          <a:p>
            <a:pPr>
              <a:lnSpc>
                <a:spcPct val="80000"/>
              </a:lnSpc>
            </a:pPr>
            <a:r>
              <a:rPr lang="en-GB" sz="1800" b="1" dirty="0">
                <a:latin typeface="Arial" charset="0"/>
              </a:rPr>
              <a:t>Huawei</a:t>
            </a: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GB" altLang="en-US" sz="2800" b="1" dirty="0" smtClean="0"/>
              <a:t>FS_5MBS_Ph2 </a:t>
            </a:r>
            <a:r>
              <a:rPr lang="en-GB" altLang="en-US" sz="2800" b="1" dirty="0"/>
              <a:t>Status after </a:t>
            </a:r>
            <a:r>
              <a:rPr lang="en-GB" altLang="en-US" sz="2800" b="1" dirty="0" smtClean="0"/>
              <a:t>SA2#149E (1/2)</a:t>
            </a:r>
            <a:endParaRPr lang="de-DE" altLang="de-DE" sz="2800" b="1" dirty="0"/>
          </a:p>
        </p:txBody>
      </p:sp>
      <p:graphicFrame>
        <p:nvGraphicFramePr>
          <p:cNvPr id="6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79315312"/>
              </p:ext>
            </p:extLst>
          </p:nvPr>
        </p:nvGraphicFramePr>
        <p:xfrm>
          <a:off x="179388" y="1277120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FS_5MBS_Ph2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architectural enhancements for 5G multicast-broadcast services Phase 2 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0% </a:t>
                      </a:r>
                      <a:r>
                        <a:rPr lang="en-US" sz="14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 </a:t>
                      </a:r>
                      <a:r>
                        <a:rPr lang="en-US" sz="14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15%</a:t>
                      </a:r>
                      <a:endParaRPr lang="en-US" sz="1400" b="1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Sept., </a:t>
                      </a: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2022</a:t>
                      </a:r>
                      <a:endParaRPr lang="en-US" altLang="zh-CN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SP-211645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8" name="Content Placeholder 7"/>
          <p:cNvSpPr>
            <a:spLocks noGrp="1"/>
          </p:cNvSpPr>
          <p:nvPr>
            <p:ph sz="half" idx="2"/>
          </p:nvPr>
        </p:nvSpPr>
        <p:spPr>
          <a:xfrm>
            <a:off x="434973" y="2577695"/>
            <a:ext cx="8554482" cy="3393209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de-DE" altLang="de-DE" sz="1600" b="1" dirty="0">
                <a:ea typeface="+mn-ea"/>
                <a:cs typeface="+mn-cs"/>
              </a:rPr>
              <a:t>Progress since </a:t>
            </a:r>
            <a:r>
              <a:rPr lang="de-DE" altLang="de-DE" sz="1600" b="1" dirty="0" smtClean="0">
                <a:ea typeface="+mn-ea"/>
                <a:cs typeface="+mn-cs"/>
              </a:rPr>
              <a:t>SA#94-e</a:t>
            </a:r>
            <a:r>
              <a:rPr lang="de-DE" altLang="de-DE" sz="1600" b="1" dirty="0">
                <a:ea typeface="+mn-ea"/>
                <a:cs typeface="+mn-cs"/>
              </a:rPr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200" dirty="0" smtClean="0"/>
              <a:t>Total TUs requested for Study phase in 2022 is 7.5, 1 TU used in SA2#149E and 6.5 TUs remaining. 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200" dirty="0" smtClean="0"/>
              <a:t>Skeleton, scope and architectural assumption of TR 23.700-47 are approved. </a:t>
            </a:r>
            <a:endParaRPr lang="en-US" altLang="ko-KR" sz="1200" dirty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The </a:t>
            </a:r>
            <a:r>
              <a:rPr lang="en-US" altLang="zh-CN" sz="1200" dirty="0"/>
              <a:t>revised SID was approved for polishing, e.g. TR# addition, target dates modification</a:t>
            </a:r>
            <a:r>
              <a:rPr lang="en-US" altLang="zh-CN" sz="1200" dirty="0" smtClean="0"/>
              <a:t>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5 KIs and 2 solutions are agreed.</a:t>
            </a:r>
            <a:endParaRPr lang="en-US" altLang="ko-KR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1600" b="1" dirty="0" smtClean="0">
                <a:ea typeface="+mn-ea"/>
                <a:cs typeface="+mn-cs"/>
              </a:rPr>
              <a:t>RAN impacts and dependencies:</a:t>
            </a:r>
            <a:endParaRPr lang="de-DE" sz="1600" b="1" dirty="0" smtClean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2 agreed KIs have RAN impacts as per agreed pCRs</a:t>
            </a:r>
            <a:r>
              <a:rPr lang="en-GB" altLang="zh-CN" sz="1200" dirty="0" smtClean="0"/>
              <a:t>.</a:t>
            </a:r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zh-CN" sz="1600" b="1" dirty="0"/>
              <a:t>Other WG dependencies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3 agreed KIs have potential SA4 impacts as </a:t>
            </a:r>
            <a:r>
              <a:rPr lang="en-US" altLang="zh-CN" sz="1200" dirty="0"/>
              <a:t>per agreed </a:t>
            </a:r>
            <a:r>
              <a:rPr lang="en-US" altLang="zh-CN" sz="1200" dirty="0" smtClean="0"/>
              <a:t>pCRs</a:t>
            </a:r>
            <a:r>
              <a:rPr lang="en-GB" altLang="zh-CN" sz="1200" dirty="0"/>
              <a:t>.</a:t>
            </a:r>
            <a:endParaRPr lang="en-US" altLang="zh-CN" sz="1200" dirty="0" smtClean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zh-CN" sz="1600" b="1" dirty="0"/>
              <a:t>Contentious Issue</a:t>
            </a:r>
            <a:r>
              <a:rPr lang="de-DE" altLang="zh-CN" sz="16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sz="1200" dirty="0" smtClean="0"/>
              <a:t>None.</a:t>
            </a:r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1600" b="1" dirty="0" smtClean="0"/>
              <a:t>Next steps in SA2#150E:</a:t>
            </a:r>
            <a:endParaRPr lang="en-US" altLang="zh-CN" sz="12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200" dirty="0" smtClean="0"/>
              <a:t>Complete the </a:t>
            </a:r>
            <a:r>
              <a:rPr lang="de-DE" altLang="zh-CN" sz="1200" dirty="0"/>
              <a:t>key </a:t>
            </a:r>
            <a:r>
              <a:rPr lang="de-DE" altLang="zh-CN" sz="1200" dirty="0">
                <a:solidFill>
                  <a:srgbClr val="000000"/>
                </a:solidFill>
              </a:rPr>
              <a:t>issues with </a:t>
            </a:r>
            <a:r>
              <a:rPr lang="de-DE" altLang="zh-CN" sz="1200" dirty="0" smtClean="0">
                <a:solidFill>
                  <a:srgbClr val="000000"/>
                </a:solidFill>
              </a:rPr>
              <a:t>modifying current existing one (s) or adding new one (s).</a:t>
            </a:r>
            <a:endParaRPr lang="de-DE" altLang="zh-CN" sz="1200" dirty="0">
              <a:solidFill>
                <a:srgbClr val="000000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200" dirty="0">
                <a:solidFill>
                  <a:srgbClr val="000000"/>
                </a:solidFill>
              </a:rPr>
              <a:t>Finalize description for already captured </a:t>
            </a:r>
            <a:r>
              <a:rPr lang="de-DE" altLang="zh-CN" sz="1200" dirty="0" smtClean="0">
                <a:solidFill>
                  <a:srgbClr val="000000"/>
                </a:solidFill>
              </a:rPr>
              <a:t>solutions, and capture </a:t>
            </a:r>
            <a:r>
              <a:rPr lang="de-DE" altLang="zh-CN" sz="1200" dirty="0">
                <a:solidFill>
                  <a:srgbClr val="000000"/>
                </a:solidFill>
              </a:rPr>
              <a:t>new </a:t>
            </a:r>
            <a:r>
              <a:rPr lang="de-DE" altLang="zh-CN" sz="1200" dirty="0" smtClean="0">
                <a:solidFill>
                  <a:srgbClr val="000000"/>
                </a:solidFill>
              </a:rPr>
              <a:t>solutions.</a:t>
            </a:r>
            <a:endParaRPr lang="de-DE" altLang="zh-CN" sz="1200" dirty="0">
              <a:solidFill>
                <a:srgbClr val="000000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200" dirty="0" smtClean="0"/>
              <a:t>List </a:t>
            </a:r>
            <a:r>
              <a:rPr lang="de-DE" altLang="zh-CN" sz="1200" dirty="0"/>
              <a:t>identified RAN dependencies and send liaisons to relevant RAN </a:t>
            </a:r>
            <a:r>
              <a:rPr lang="de-DE" altLang="zh-CN" sz="1200" dirty="0" smtClean="0"/>
              <a:t>WGs if needed.</a:t>
            </a:r>
            <a:endParaRPr lang="de-DE" altLang="zh-CN" sz="1200" dirty="0"/>
          </a:p>
        </p:txBody>
      </p:sp>
      <p:sp>
        <p:nvSpPr>
          <p:cNvPr id="5" name="矩形 4"/>
          <p:cNvSpPr/>
          <p:nvPr/>
        </p:nvSpPr>
        <p:spPr bwMode="auto">
          <a:xfrm rot="1609268">
            <a:off x="3196127" y="2362598"/>
            <a:ext cx="4990744" cy="752030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3600" b="1" dirty="0" smtClean="0">
                <a:solidFill>
                  <a:srgbClr val="FFFF00"/>
                </a:solidFill>
                <a:latin typeface="Arial" charset="0"/>
              </a:rPr>
              <a:t>Need to be updated</a:t>
            </a:r>
            <a:endParaRPr kumimoji="0" lang="zh-CN" altLang="en-US" sz="3600" b="1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912652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GB" altLang="en-US" sz="2800" b="1" dirty="0"/>
              <a:t>FS_5MBS_Ph2 Status after </a:t>
            </a:r>
            <a:r>
              <a:rPr lang="en-GB" altLang="en-US" sz="2800" b="1" dirty="0" smtClean="0"/>
              <a:t>SA2#149E (2/2)</a:t>
            </a:r>
            <a:endParaRPr lang="de-DE" altLang="de-DE" sz="2800" b="1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xmlns="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2248" y="2222640"/>
            <a:ext cx="8388466" cy="348281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2400" b="1" dirty="0"/>
              <a:t>Overall Plan</a:t>
            </a:r>
            <a:r>
              <a:rPr lang="en-US" altLang="zh-CN" sz="2400" dirty="0"/>
              <a:t>: (study phase)</a:t>
            </a:r>
          </a:p>
          <a:p>
            <a:pPr lvl="1"/>
            <a:r>
              <a:rPr lang="en-US" altLang="en-US" sz="1800" dirty="0" smtClean="0"/>
              <a:t>SA2#149e</a:t>
            </a:r>
            <a:r>
              <a:rPr lang="en-US" altLang="en-US" sz="1800" dirty="0"/>
              <a:t>, Feb (1TU): Focus on KIs</a:t>
            </a:r>
            <a:r>
              <a:rPr lang="en-US" altLang="zh-CN" sz="1800" dirty="0"/>
              <a:t>, solutions are allowed. Agree the skeleton/scope/architectural assumption.</a:t>
            </a:r>
            <a:endParaRPr lang="en-US" altLang="en-US" sz="1800" dirty="0"/>
          </a:p>
          <a:p>
            <a:pPr lvl="1"/>
            <a:r>
              <a:rPr lang="en-US" altLang="en-US" sz="1800" dirty="0"/>
              <a:t>SA2#150e, Apr (1TU): Focus on Solutions </a:t>
            </a:r>
            <a:r>
              <a:rPr lang="en-US" altLang="zh-CN" sz="1800" dirty="0"/>
              <a:t>and complete all KIs</a:t>
            </a:r>
            <a:r>
              <a:rPr lang="en-US" altLang="en-US" sz="1800" dirty="0"/>
              <a:t>. Potential updates/new KIs. Last meeting for KI proposal/modification.</a:t>
            </a:r>
          </a:p>
          <a:p>
            <a:pPr lvl="1"/>
            <a:r>
              <a:rPr lang="en-US" altLang="en-US" sz="1800" dirty="0"/>
              <a:t>SA2#151e, May (2TUs): Solutions</a:t>
            </a:r>
          </a:p>
          <a:p>
            <a:pPr lvl="1"/>
            <a:r>
              <a:rPr lang="en-US" altLang="en-US" sz="1800" dirty="0" smtClean="0"/>
              <a:t>SA2#152, </a:t>
            </a:r>
            <a:r>
              <a:rPr lang="en-US" altLang="en-US" sz="1800" dirty="0"/>
              <a:t>Aug (2TUs): Solutions, evaluations, conclusions</a:t>
            </a:r>
          </a:p>
          <a:p>
            <a:pPr lvl="1"/>
            <a:r>
              <a:rPr lang="en-US" altLang="en-US" sz="1800" dirty="0" smtClean="0"/>
              <a:t>SA2#153, </a:t>
            </a:r>
            <a:r>
              <a:rPr lang="en-US" altLang="en-US" sz="1800" dirty="0"/>
              <a:t>Oct (1TU): evaluations, </a:t>
            </a:r>
            <a:r>
              <a:rPr lang="en-US" altLang="en-US" sz="1800" dirty="0" smtClean="0"/>
              <a:t>conclusions</a:t>
            </a:r>
          </a:p>
          <a:p>
            <a:pPr lvl="2"/>
            <a:r>
              <a:rPr lang="en-US" altLang="en-US" sz="1600" dirty="0"/>
              <a:t>Approval of MBS_Ph2 WID</a:t>
            </a:r>
          </a:p>
          <a:p>
            <a:pPr lvl="1"/>
            <a:r>
              <a:rPr lang="en-US" altLang="en-US" sz="1800" dirty="0" smtClean="0"/>
              <a:t>SA2#154, </a:t>
            </a:r>
            <a:r>
              <a:rPr lang="en-US" altLang="en-US" sz="1800" dirty="0"/>
              <a:t>Nov (0.5 TU): final conclusions</a:t>
            </a:r>
          </a:p>
          <a:p>
            <a:pPr lvl="2"/>
            <a:r>
              <a:rPr lang="en-US" altLang="en-US" sz="1600" dirty="0"/>
              <a:t>Adjustment/issues depends on RAN progress</a:t>
            </a:r>
          </a:p>
        </p:txBody>
      </p:sp>
      <p:graphicFrame>
        <p:nvGraphicFramePr>
          <p:cNvPr id="9" name="表格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3429939"/>
              </p:ext>
            </p:extLst>
          </p:nvPr>
        </p:nvGraphicFramePr>
        <p:xfrm>
          <a:off x="1058259" y="1441646"/>
          <a:ext cx="7524457" cy="666750"/>
        </p:xfrm>
        <a:graphic>
          <a:graphicData uri="http://schemas.openxmlformats.org/drawingml/2006/table">
            <a:tbl>
              <a:tblPr/>
              <a:tblGrid>
                <a:gridCol w="94026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0578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71506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566482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510762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510762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510762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510762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  <a:gridCol w="510762">
                  <a:extLst>
                    <a:ext uri="{9D8B030D-6E8A-4147-A177-3AD203B41FA5}">
                      <a16:colId xmlns:a16="http://schemas.microsoft.com/office/drawing/2014/main" xmlns="" val="20008"/>
                    </a:ext>
                  </a:extLst>
                </a:gridCol>
                <a:gridCol w="510762">
                  <a:extLst>
                    <a:ext uri="{9D8B030D-6E8A-4147-A177-3AD203B41FA5}">
                      <a16:colId xmlns:a16="http://schemas.microsoft.com/office/drawing/2014/main" xmlns="" val="20009"/>
                    </a:ext>
                  </a:extLst>
                </a:gridCol>
                <a:gridCol w="510762">
                  <a:extLst>
                    <a:ext uri="{9D8B030D-6E8A-4147-A177-3AD203B41FA5}">
                      <a16:colId xmlns:a16="http://schemas.microsoft.com/office/drawing/2014/main" xmlns="" val="20010"/>
                    </a:ext>
                  </a:extLst>
                </a:gridCol>
                <a:gridCol w="510762">
                  <a:extLst>
                    <a:ext uri="{9D8B030D-6E8A-4147-A177-3AD203B41FA5}">
                      <a16:colId xmlns:a16="http://schemas.microsoft.com/office/drawing/2014/main" xmlns="" val="20011"/>
                    </a:ext>
                  </a:extLst>
                </a:gridCol>
                <a:gridCol w="510762">
                  <a:extLst>
                    <a:ext uri="{9D8B030D-6E8A-4147-A177-3AD203B41FA5}">
                      <a16:colId xmlns:a16="http://schemas.microsoft.com/office/drawing/2014/main" xmlns="" val="20012"/>
                    </a:ext>
                  </a:extLst>
                </a:gridCol>
              </a:tblGrid>
              <a:tr h="180975">
                <a:tc>
                  <a:txBody>
                    <a:bodyPr/>
                    <a:lstStyle/>
                    <a:p>
                      <a:pPr algn="ctr" fontAlgn="b"/>
                      <a:endParaRPr lang="zh-CN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10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10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10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Feb, 22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Apr, 22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May, 22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Aug, 22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Oct, 22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Nov, 22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Jan, 23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Feb, 23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8097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SID/WID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Study  TU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Normative TU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Total TU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#149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#150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#151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#152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#153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#154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#154AH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#155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Total TU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0975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FS_5MBS_Ph2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7.5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>
                          <a:solidFill>
                            <a:srgbClr val="FF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4.5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12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>
                          <a:solidFill>
                            <a:srgbClr val="FF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>
                          <a:solidFill>
                            <a:srgbClr val="FF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>
                          <a:solidFill>
                            <a:srgbClr val="FF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5" name="矩形 4"/>
          <p:cNvSpPr/>
          <p:nvPr/>
        </p:nvSpPr>
        <p:spPr bwMode="auto">
          <a:xfrm rot="1609268">
            <a:off x="3196127" y="2362598"/>
            <a:ext cx="4990744" cy="752030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3600" b="1" dirty="0" smtClean="0">
                <a:solidFill>
                  <a:srgbClr val="FFFF00"/>
                </a:solidFill>
                <a:latin typeface="Arial" charset="0"/>
              </a:rPr>
              <a:t>Need to be updated</a:t>
            </a:r>
            <a:endParaRPr kumimoji="0" lang="zh-CN" altLang="en-US" sz="3600" b="1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306158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GB" altLang="en-US" sz="2800" b="1" dirty="0"/>
              <a:t>FS_5MBS_Ph2 </a:t>
            </a:r>
            <a:r>
              <a:rPr lang="en-US" altLang="zh-CN" sz="2800" b="1" dirty="0" smtClean="0"/>
              <a:t>Status </a:t>
            </a:r>
            <a:r>
              <a:rPr lang="en-US" altLang="zh-CN" sz="2800" b="1" dirty="0"/>
              <a:t>at </a:t>
            </a:r>
            <a:r>
              <a:rPr lang="en-US" altLang="zh-CN" sz="2800" b="1" dirty="0" smtClean="0"/>
              <a:t>SA#95-e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3" y="2577695"/>
            <a:ext cx="8554482" cy="3393209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de-DE" altLang="de-DE" sz="1800" b="1" dirty="0">
                <a:ea typeface="+mn-ea"/>
                <a:cs typeface="+mn-cs"/>
              </a:rPr>
              <a:t>Progress since </a:t>
            </a:r>
            <a:r>
              <a:rPr lang="de-DE" altLang="de-DE" sz="1800" b="1" dirty="0" smtClean="0">
                <a:ea typeface="+mn-ea"/>
                <a:cs typeface="+mn-cs"/>
              </a:rPr>
              <a:t>SA#94-e</a:t>
            </a:r>
            <a:r>
              <a:rPr lang="de-DE" altLang="de-DE" sz="1800" b="1" dirty="0">
                <a:ea typeface="+mn-ea"/>
                <a:cs typeface="+mn-cs"/>
              </a:rPr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 smtClean="0"/>
              <a:t>Total TUs requested for Study phase in 2022 is 7.5, 1 TU used in SA2#149E and 6.5 TUs remaining. 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 smtClean="0"/>
              <a:t>Skeleton, scope and architectural assumption of TR 23.700-47 are approved. </a:t>
            </a:r>
            <a:endParaRPr lang="en-US" altLang="ko-KR" sz="1400" dirty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 dirty="0" smtClean="0"/>
              <a:t>The </a:t>
            </a:r>
            <a:r>
              <a:rPr lang="en-US" altLang="zh-CN" sz="1400" dirty="0"/>
              <a:t>revised SID was approved for polishing, e.g. TR# addition, target dates modification</a:t>
            </a:r>
            <a:r>
              <a:rPr lang="en-US" altLang="zh-CN" sz="1400" dirty="0" smtClean="0"/>
              <a:t>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 dirty="0" smtClean="0"/>
              <a:t>5 KIs and 2 solutions are agreed.</a:t>
            </a:r>
            <a:endParaRPr lang="en-US" altLang="ko-KR" sz="14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1800" b="1" dirty="0" smtClean="0">
                <a:ea typeface="+mn-ea"/>
                <a:cs typeface="+mn-cs"/>
              </a:rPr>
              <a:t>RAN impacts and dependencies:</a:t>
            </a:r>
            <a:endParaRPr lang="de-DE" sz="1800" b="1" dirty="0" smtClean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 dirty="0"/>
              <a:t>2 agreed KIs have RAN impacts as per agreed pCRs</a:t>
            </a:r>
            <a:r>
              <a:rPr lang="en-GB" altLang="zh-CN" sz="1400" dirty="0"/>
              <a:t>.</a:t>
            </a:r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1800" b="1" dirty="0" smtClean="0"/>
              <a:t>Next </a:t>
            </a:r>
            <a:r>
              <a:rPr lang="de-DE" sz="1800" b="1" dirty="0"/>
              <a:t>steps:</a:t>
            </a:r>
            <a:endParaRPr lang="en-US" altLang="zh-CN" sz="14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400" dirty="0" smtClean="0"/>
              <a:t>Complete the </a:t>
            </a:r>
            <a:r>
              <a:rPr lang="de-DE" altLang="zh-CN" sz="1400" dirty="0"/>
              <a:t>key </a:t>
            </a:r>
            <a:r>
              <a:rPr lang="de-DE" altLang="zh-CN" sz="1400" dirty="0">
                <a:solidFill>
                  <a:srgbClr val="000000"/>
                </a:solidFill>
              </a:rPr>
              <a:t>issues with </a:t>
            </a:r>
            <a:r>
              <a:rPr lang="de-DE" altLang="zh-CN" sz="1400" dirty="0" smtClean="0">
                <a:solidFill>
                  <a:srgbClr val="000000"/>
                </a:solidFill>
              </a:rPr>
              <a:t>modifying current existing one (s) or adding new one (s).</a:t>
            </a:r>
            <a:endParaRPr lang="de-DE" altLang="zh-CN" sz="1400" dirty="0">
              <a:solidFill>
                <a:srgbClr val="000000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400" dirty="0">
                <a:solidFill>
                  <a:srgbClr val="000000"/>
                </a:solidFill>
              </a:rPr>
              <a:t>Finalize description for already captured </a:t>
            </a:r>
            <a:r>
              <a:rPr lang="de-DE" altLang="zh-CN" sz="1400" dirty="0" smtClean="0">
                <a:solidFill>
                  <a:srgbClr val="000000"/>
                </a:solidFill>
              </a:rPr>
              <a:t>solutions, and capture </a:t>
            </a:r>
            <a:r>
              <a:rPr lang="de-DE" altLang="zh-CN" sz="1400" dirty="0">
                <a:solidFill>
                  <a:srgbClr val="000000"/>
                </a:solidFill>
              </a:rPr>
              <a:t>new </a:t>
            </a:r>
            <a:r>
              <a:rPr lang="de-DE" altLang="zh-CN" sz="1400" dirty="0" smtClean="0">
                <a:solidFill>
                  <a:srgbClr val="000000"/>
                </a:solidFill>
              </a:rPr>
              <a:t>solutions.</a:t>
            </a:r>
            <a:endParaRPr lang="de-DE" altLang="zh-CN" sz="1400" dirty="0">
              <a:solidFill>
                <a:srgbClr val="000000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400" dirty="0" smtClean="0"/>
              <a:t>List </a:t>
            </a:r>
            <a:r>
              <a:rPr lang="de-DE" altLang="zh-CN" sz="1400" dirty="0"/>
              <a:t>identified RAN dependencies and send liaisons to relevant RAN </a:t>
            </a:r>
            <a:r>
              <a:rPr lang="de-DE" altLang="zh-CN" sz="1400" dirty="0" smtClean="0"/>
              <a:t>WGs if needed.</a:t>
            </a:r>
            <a:endParaRPr lang="de-DE" altLang="zh-CN" sz="1400" dirty="0"/>
          </a:p>
        </p:txBody>
      </p:sp>
      <p:graphicFrame>
        <p:nvGraphicFramePr>
          <p:cNvPr id="6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29275323"/>
              </p:ext>
            </p:extLst>
          </p:nvPr>
        </p:nvGraphicFramePr>
        <p:xfrm>
          <a:off x="179388" y="1277120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FS_5MBS_Ph2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architectural enhancements for 5G multicast-broadcast services Phase 2 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0% </a:t>
                      </a:r>
                      <a:r>
                        <a:rPr lang="en-US" sz="14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 </a:t>
                      </a:r>
                      <a:r>
                        <a:rPr lang="en-US" sz="14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15%</a:t>
                      </a:r>
                      <a:endParaRPr lang="en-US" sz="1400" b="1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Sept., </a:t>
                      </a: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2022</a:t>
                      </a:r>
                      <a:endParaRPr lang="en-US" altLang="zh-CN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SP-211645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5" name="矩形 4"/>
          <p:cNvSpPr/>
          <p:nvPr/>
        </p:nvSpPr>
        <p:spPr bwMode="auto">
          <a:xfrm rot="1609268">
            <a:off x="3196127" y="2362598"/>
            <a:ext cx="4990744" cy="752030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3600" b="1" dirty="0" smtClean="0">
                <a:solidFill>
                  <a:srgbClr val="FFFF00"/>
                </a:solidFill>
                <a:latin typeface="Arial" charset="0"/>
              </a:rPr>
              <a:t>Need to be updated</a:t>
            </a:r>
            <a:endParaRPr kumimoji="0" lang="zh-CN" altLang="en-US" sz="3600" b="1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075549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16035</TotalTime>
  <Words>530</Words>
  <Application>Microsoft Office PowerPoint</Application>
  <PresentationFormat>全屏显示(4:3)</PresentationFormat>
  <Paragraphs>102</Paragraphs>
  <Slides>4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宋体</vt:lpstr>
      <vt:lpstr>等线</vt:lpstr>
      <vt:lpstr>Arial</vt:lpstr>
      <vt:lpstr>Calibri</vt:lpstr>
      <vt:lpstr>Times New Roman</vt:lpstr>
      <vt:lpstr>Wingdings</vt:lpstr>
      <vt:lpstr>Office Theme</vt:lpstr>
      <vt:lpstr>FS_5MBS_Ph2 Status Report</vt:lpstr>
      <vt:lpstr>FS_5MBS_Ph2 Status after SA2#149E (1/2)</vt:lpstr>
      <vt:lpstr>FS_5MBS_Ph2 Status after SA2#149E (2/2)</vt:lpstr>
      <vt:lpstr>FS_5MBS_Ph2 Status at SA#95-e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HW user</cp:lastModifiedBy>
  <cp:revision>1804</cp:revision>
  <dcterms:created xsi:type="dcterms:W3CDTF">2008-08-30T09:32:10Z</dcterms:created>
  <dcterms:modified xsi:type="dcterms:W3CDTF">2022-03-29T12:00:04Z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2c7635f8-94c0-4125-af53-3ffb066031e5</vt:lpwstr>
  </property>
  <property fmtid="{D5CDD505-2E9C-101B-9397-08002B2CF9AE}" pid="3" name="CTP_TimeStamp">
    <vt:lpwstr>2020-01-29 20:41:49Z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_2015_ms_pID_725343">
    <vt:lpwstr>(3)e2C6hRnBsaDxgr85sMgM3piSpRJw5gFSjJIiIjJxlywZ+KQCgeUBNwDPhrDflJZDvbeDcLP/
D85HOhoxyFKQosj5K7tGr7jgN5/8RrM/Sl1F5WAGWK28OcrHVEcBFfnvtz3arf5Yv4+P3l5H
emcrtBIjFz9FWMAJs/UHDvX04JYwd0036jr5S0gr3fqWgb50YS4vaH8enaEjmjelDnb/HfhG
rqfbhhAx6YEuD8LEXd</vt:lpwstr>
  </property>
  <property fmtid="{D5CDD505-2E9C-101B-9397-08002B2CF9AE}" pid="9" name="_2015_ms_pID_7253431">
    <vt:lpwstr>X478VJ42gTEF8yfw2nADmUhnIj1/JhWQPjcFmylhLLmiUVsWA5hz0T
h/U0nBAyx5RgGBcfmAnj2rr0BAxsu06xiI+64VBKYccM96M4mYycqJxG8Xb4O3xVEEXggS80
81SrLnzKD+91XdsE4SDevFUoJlXh0KkCW3uKgURz1SvSsFOSEOKg8X5XMXiqdbD1SFFPS0p9
2HvBnYVfexO3V62OgkCFRKAhts2KoyYToc9R</vt:lpwstr>
  </property>
  <property fmtid="{D5CDD505-2E9C-101B-9397-08002B2CF9AE}" pid="10" name="_2015_ms_pID_7253432">
    <vt:lpwstr>w8fQPUwUlkaEqSTewyHYbRU=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1630039390</vt:lpwstr>
  </property>
</Properties>
</file>