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24" r:id="rId3"/>
    <p:sldId id="835" r:id="rId4"/>
    <p:sldId id="83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68" d="100"/>
          <a:sy n="68" d="100"/>
        </p:scale>
        <p:origin x="93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02638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</a:t>
            </a:r>
            <a:r>
              <a:rPr lang="de-DE" sz="1200" b="1" kern="120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150E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</a:t>
            </a:r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 </a:t>
            </a:r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 </a:t>
            </a:r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April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smtClean="0">
                <a:effectLst/>
              </a:rPr>
              <a:t>S2-2202494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</a:t>
            </a:r>
            <a:r>
              <a:rPr lang="en-GB" altLang="de-DE" sz="1200" smtClean="0">
                <a:solidFill>
                  <a:schemeClr val="bg1"/>
                </a:solidFill>
              </a:rPr>
              <a:t>SA WG2#150E</a:t>
            </a:r>
            <a:r>
              <a:rPr lang="en-GB" altLang="de-DE" sz="1200" baseline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smtClean="0">
                <a:solidFill>
                  <a:schemeClr val="bg1"/>
                </a:solidFill>
              </a:rPr>
              <a:t>E-meeting, 6th – 12th April 2022</a:t>
            </a:r>
            <a:endParaRPr lang="en-US" altLang="de-DE" sz="1200" baseline="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smtClean="0"/>
              <a:t>FS_EDGE_Ph2</a:t>
            </a:r>
            <a:r>
              <a:rPr lang="en-US" altLang="de-DE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smtClean="0"/>
              <a:t>status </a:t>
            </a:r>
            <a:r>
              <a:rPr lang="en-GB" altLang="zh-CN" sz="3600" b="1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 smtClean="0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smtClean="0"/>
              <a:t>EDGE Ph2 status </a:t>
            </a:r>
            <a:r>
              <a:rPr lang="en-US" altLang="zh-CN" sz="2800" b="1"/>
              <a:t>at </a:t>
            </a:r>
            <a:r>
              <a:rPr lang="en-US" altLang="zh-CN" sz="2800" b="1" smtClean="0"/>
              <a:t>SA#96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</a:t>
            </a:r>
            <a:r>
              <a:rPr lang="de-DE" altLang="de-DE" sz="1800" b="1">
                <a:ea typeface="+mn-ea"/>
                <a:cs typeface="+mn-cs"/>
              </a:rPr>
              <a:t>since </a:t>
            </a:r>
            <a:r>
              <a:rPr lang="de-DE" altLang="de-DE" sz="1800" b="1" smtClean="0">
                <a:ea typeface="+mn-ea"/>
                <a:cs typeface="+mn-cs"/>
              </a:rPr>
              <a:t>SA#95-e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</a:t>
            </a:r>
            <a:r>
              <a:rPr lang="en-US" altLang="ko-KR" sz="1400" smtClean="0"/>
              <a:t>is 7,25,4 </a:t>
            </a:r>
            <a:r>
              <a:rPr lang="en-US" altLang="ko-KR" sz="1400" dirty="0" smtClean="0"/>
              <a:t>TU </a:t>
            </a:r>
            <a:r>
              <a:rPr lang="en-US" altLang="ko-KR" sz="1400" smtClean="0"/>
              <a:t>used until SA2#151E and 3,25 </a:t>
            </a:r>
            <a:r>
              <a:rPr lang="en-US" altLang="ko-KR" sz="1400" dirty="0" smtClean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TBD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smtClean="0"/>
              <a:t>TBD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TBD.</a:t>
            </a:r>
            <a:endParaRPr lang="de-DE" altLang="zh-CN" sz="1400">
              <a:solidFill>
                <a:srgbClr val="00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513757"/>
              </p:ext>
            </p:extLst>
          </p:nvPr>
        </p:nvGraphicFramePr>
        <p:xfrm>
          <a:off x="179388" y="1277120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→55%?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SP-211638 →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smtClean="0"/>
              <a:t>EDGE Ph2 status </a:t>
            </a:r>
            <a:r>
              <a:rPr lang="en-GB" altLang="en-US" sz="2800" b="1"/>
              <a:t>after </a:t>
            </a:r>
            <a:r>
              <a:rPr lang="en-GB" altLang="en-US" sz="2800" b="1" smtClean="0"/>
              <a:t>SA2#150E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</a:t>
            </a:r>
            <a:r>
              <a:rPr lang="de-DE" altLang="de-DE" sz="1800" b="1">
                <a:ea typeface="+mn-ea"/>
                <a:cs typeface="+mn-cs"/>
              </a:rPr>
              <a:t>since </a:t>
            </a:r>
            <a:r>
              <a:rPr lang="de-DE" altLang="de-DE" sz="1800" b="1" smtClean="0">
                <a:ea typeface="+mn-ea"/>
                <a:cs typeface="+mn-cs"/>
              </a:rPr>
              <a:t>SA2#149-e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</a:t>
            </a:r>
            <a:r>
              <a:rPr lang="en-US" altLang="ko-KR" sz="1400" smtClean="0"/>
              <a:t>is 7,25, 2 TUs used until SA2#150E and 5,25 </a:t>
            </a:r>
            <a:r>
              <a:rPr lang="en-US" altLang="ko-KR" sz="1400" dirty="0" smtClean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TBD.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smtClean="0"/>
              <a:t>TBD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Capture new solutions for all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9304966"/>
              </p:ext>
            </p:extLst>
          </p:nvPr>
        </p:nvGraphicFramePr>
        <p:xfrm>
          <a:off x="179388" y="1277120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13% 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28%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SP-211638 →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1957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58475" cy="787400"/>
          </a:xfrm>
        </p:spPr>
        <p:txBody>
          <a:bodyPr/>
          <a:lstStyle/>
          <a:p>
            <a:r>
              <a:rPr lang="en-GB" altLang="en-US" sz="2800" b="1"/>
              <a:t>EDGE Ph2 status after </a:t>
            </a:r>
            <a:r>
              <a:rPr lang="en-GB" altLang="en-US" sz="2800" b="1" smtClean="0"/>
              <a:t>SA2#150E — 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881598"/>
          </a:xfrm>
        </p:spPr>
        <p:txBody>
          <a:bodyPr/>
          <a:lstStyle/>
          <a:p>
            <a:r>
              <a:rPr lang="en-US" altLang="en-US" sz="2400" b="1" dirty="0"/>
              <a:t>  Study phase</a:t>
            </a:r>
          </a:p>
          <a:p>
            <a:pPr lvl="1"/>
            <a:r>
              <a:rPr lang="en-US" altLang="en-US" sz="1600" i="1" dirty="0"/>
              <a:t>SA2#149e, Feb (1TU</a:t>
            </a:r>
            <a:r>
              <a:rPr lang="en-US" altLang="en-US" sz="1600" i="1"/>
              <a:t>): Agreement on scenarios/use cases and assumptions for all KIs</a:t>
            </a:r>
            <a:endParaRPr lang="en-US" altLang="en-US" sz="1600" i="1" dirty="0"/>
          </a:p>
          <a:p>
            <a:pPr lvl="1"/>
            <a:r>
              <a:rPr lang="en-US" altLang="en-US" sz="1600" b="1" dirty="0"/>
              <a:t>SA2#150e, Apr (1TU</a:t>
            </a:r>
            <a:r>
              <a:rPr lang="en-US" altLang="en-US" sz="1600" b="1"/>
              <a:t>): </a:t>
            </a:r>
            <a:r>
              <a:rPr lang="en-US" altLang="en-US" sz="1600" b="1" smtClean="0"/>
              <a:t>Updates to </a:t>
            </a:r>
            <a:r>
              <a:rPr lang="en-US" altLang="en-US" sz="1600" b="1"/>
              <a:t>KI definition. Solutions</a:t>
            </a:r>
            <a:endParaRPr lang="en-US" altLang="en-US" sz="1600" b="1" dirty="0"/>
          </a:p>
          <a:p>
            <a:pPr lvl="1"/>
            <a:r>
              <a:rPr lang="en-US" altLang="en-US" sz="1600" smtClean="0"/>
              <a:t>SA2#151e</a:t>
            </a:r>
            <a:r>
              <a:rPr lang="en-US" altLang="en-US" sz="1600" dirty="0"/>
              <a:t>, May </a:t>
            </a:r>
            <a:r>
              <a:rPr lang="en-US" altLang="en-US" sz="1600"/>
              <a:t>(</a:t>
            </a:r>
            <a:r>
              <a:rPr lang="en-US" altLang="en-US" sz="1600" smtClean="0"/>
              <a:t>2TU): </a:t>
            </a:r>
            <a:r>
              <a:rPr lang="en-US" altLang="en-US" sz="1600" dirty="0"/>
              <a:t>Solutions</a:t>
            </a:r>
          </a:p>
          <a:p>
            <a:pPr lvl="1"/>
            <a:r>
              <a:rPr lang="en-US" altLang="en-US" sz="1600" dirty="0"/>
              <a:t>SA2#152e, Aug </a:t>
            </a:r>
            <a:r>
              <a:rPr lang="en-US" altLang="en-US" sz="1600"/>
              <a:t>(</a:t>
            </a:r>
            <a:r>
              <a:rPr lang="en-US" altLang="en-US" sz="1600" smtClean="0"/>
              <a:t>2TU): </a:t>
            </a:r>
            <a:r>
              <a:rPr lang="en-US" altLang="en-US" sz="1600" dirty="0"/>
              <a:t>Solutions, evaluations</a:t>
            </a:r>
            <a:r>
              <a:rPr lang="en-US" altLang="en-US" sz="1600"/>
              <a:t>, </a:t>
            </a:r>
            <a:r>
              <a:rPr lang="en-US" altLang="en-US" sz="1600" smtClean="0"/>
              <a:t>conclusions</a:t>
            </a:r>
          </a:p>
          <a:p>
            <a:pPr lvl="2"/>
            <a:r>
              <a:rPr lang="en-US" altLang="en-US" sz="1400" smtClean="0"/>
              <a:t>Approval </a:t>
            </a:r>
            <a:r>
              <a:rPr lang="en-US" altLang="en-US" sz="1400"/>
              <a:t>of </a:t>
            </a:r>
            <a:r>
              <a:rPr lang="en-US" altLang="en-US" sz="1400" smtClean="0"/>
              <a:t>Edge </a:t>
            </a:r>
            <a:r>
              <a:rPr lang="en-US" altLang="en-US" sz="1400"/>
              <a:t>ph2 </a:t>
            </a:r>
            <a:r>
              <a:rPr lang="en-US" altLang="en-US" sz="1400" smtClean="0"/>
              <a:t>WID based on first conclusions, TR sent for information</a:t>
            </a:r>
            <a:endParaRPr lang="en-US" altLang="en-US" sz="1800" dirty="0"/>
          </a:p>
          <a:p>
            <a:pPr lvl="1"/>
            <a:r>
              <a:rPr lang="en-US" altLang="en-US" sz="1600" dirty="0" smtClean="0"/>
              <a:t>SA2#153e</a:t>
            </a:r>
            <a:r>
              <a:rPr lang="en-US" altLang="en-US" sz="1600" dirty="0"/>
              <a:t>, Oct (1TU): evaluations, </a:t>
            </a:r>
            <a:r>
              <a:rPr lang="en-US" altLang="en-US" sz="1600" dirty="0" smtClean="0"/>
              <a:t>conclusions</a:t>
            </a:r>
          </a:p>
          <a:p>
            <a:pPr lvl="2"/>
            <a:r>
              <a:rPr lang="en-US" altLang="en-US" sz="1400" smtClean="0"/>
              <a:t>Update of </a:t>
            </a:r>
            <a:r>
              <a:rPr lang="en-US" altLang="en-US" sz="1400"/>
              <a:t>Edge ph2 WID based on remaining conclusions</a:t>
            </a:r>
          </a:p>
          <a:p>
            <a:pPr lvl="1"/>
            <a:r>
              <a:rPr lang="en-US" altLang="en-US" sz="1600" smtClean="0"/>
              <a:t>SA2#154e</a:t>
            </a:r>
            <a:r>
              <a:rPr lang="en-US" altLang="en-US" sz="1600" dirty="0"/>
              <a:t>, Nov </a:t>
            </a:r>
            <a:r>
              <a:rPr lang="en-US" altLang="en-US" sz="1600"/>
              <a:t>(</a:t>
            </a:r>
            <a:r>
              <a:rPr lang="en-US" altLang="en-US" sz="1600" smtClean="0"/>
              <a:t>0,25 </a:t>
            </a:r>
            <a:r>
              <a:rPr lang="en-US" altLang="en-US" sz="1600" dirty="0"/>
              <a:t>TU): final conclusions</a:t>
            </a:r>
          </a:p>
          <a:p>
            <a:pPr lvl="2"/>
            <a:r>
              <a:rPr lang="en-US" altLang="en-US" sz="1400" smtClean="0"/>
              <a:t>TR sent for approval</a:t>
            </a:r>
            <a:endParaRPr lang="en-US" altLang="en-US" sz="14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14161"/>
              </p:ext>
            </p:extLst>
          </p:nvPr>
        </p:nvGraphicFramePr>
        <p:xfrm>
          <a:off x="1058259" y="1441646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FS_EDGE_Ph2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0,75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15956</TotalTime>
  <Words>311</Words>
  <Application>Microsoft Office PowerPoint</Application>
  <PresentationFormat>On-screen Show (4:3)</PresentationFormat>
  <Paragraphs>90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宋体</vt:lpstr>
      <vt:lpstr>Arial</vt:lpstr>
      <vt:lpstr>Calibri</vt:lpstr>
      <vt:lpstr>Times New Roman</vt:lpstr>
      <vt:lpstr>Office Theme</vt:lpstr>
      <vt:lpstr>FS_EDGE_Ph2 status report</vt:lpstr>
      <vt:lpstr>EDGE Ph2 status at SA#96</vt:lpstr>
      <vt:lpstr>EDGE Ph2 status after SA2#150E</vt:lpstr>
      <vt:lpstr>EDGE Ph2 status after SA2#150E — work plan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keywords/>
  <dc:description/>
  <cp:lastModifiedBy>Editor (Patrice Hédé)</cp:lastModifiedBy>
  <cp:revision>1788</cp:revision>
  <dcterms:created xsi:type="dcterms:W3CDTF">2008-08-30T09:32:10Z</dcterms:created>
  <dcterms:modified xsi:type="dcterms:W3CDTF">2022-03-29T12:29:49Z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1648450921</vt:lpwstr>
  </property>
</Properties>
</file>