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1106" r:id="rId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82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9F813-E844-42E5-9BD9-5B518991FF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03937D-8F87-4D7F-9D4F-80F25D3B4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9298F-74DC-4184-B1A8-4454360D1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94E291-CC46-4526-97B3-3EA62A878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76211-116E-4DD3-AC88-3F85F1D6C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CC530B0C-1CF7-446F-9C5E-EDA27782E5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6 – 12 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718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D3646-48EF-4644-AE3F-A6AF43CA9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113BA8-95EA-4A5F-91CE-160463A44D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736AB-5DFF-4B40-9E28-0E1C9C2AE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EBE4A-E458-4714-926F-751C8F1E6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B39F9-43FE-458A-AD4F-FB37CB73F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44857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005F8A-9CF2-45C5-A840-39773CC569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8C8589-7FFD-42D6-8AAE-FABBD37A32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DB6D58-E4F3-45A6-8335-1B2E03613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F42EE-50A5-4C23-94D2-04C7AFB68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6E0A05-EC9A-4D1D-8126-E55D652C5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1265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80" y="1037352"/>
            <a:ext cx="8454169" cy="5679021"/>
          </a:xfrm>
          <a:prstGeom prst="rect">
            <a:avLst/>
          </a:prstGeom>
        </p:spPr>
        <p:txBody>
          <a:bodyPr/>
          <a:lstStyle>
            <a:lvl2pPr marL="418201" indent="-139400">
              <a:defRPr lang="zh-CN" altLang="en-US" sz="122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697001" indent="-139400">
              <a:defRPr lang="zh-CN" altLang="en-US" sz="1098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418201" lvl="1" indent="-139400" algn="l" defTabSz="557601" rtl="0" eaLnBrk="1" latinLnBrk="0" hangingPunct="1">
              <a:lnSpc>
                <a:spcPct val="120000"/>
              </a:lnSpc>
              <a:spcBef>
                <a:spcPts val="30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697001" lvl="2" indent="-139400" algn="l" defTabSz="557601" rtl="0" eaLnBrk="1" latinLnBrk="0" hangingPunct="1">
              <a:lnSpc>
                <a:spcPct val="120000"/>
              </a:lnSpc>
              <a:spcBef>
                <a:spcPts val="30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03" y="67825"/>
            <a:ext cx="7351812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17183" y="6422612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5939" y="6422612"/>
            <a:ext cx="20574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607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CF58D-9FDE-429B-91F6-7B619DBD3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CFBCB-33B3-4DE2-81E5-9F0ED671A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76936-51F6-419E-BA20-5C2798F15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441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39592-4C5B-40D6-AC66-1A508D7D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0C1AD-B862-4794-998D-98A4DCADC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E17B57-554C-42B4-8EA8-52DEE0D04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F08D2-EAF0-4666-AAF2-26E154104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ACF23-63BC-487C-ABDB-7B78E70AC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86450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E2360-1620-4064-923D-7D11214F0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2C736-FD1C-4677-B6BD-1DA79B1088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D7E35A-7BCF-4729-AD62-4BD6C2048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D05E12-08ED-4F70-A36A-28AFE3FCB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A5573D-D405-4C55-96B7-E49E0BCF9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68FB4C-D666-4BDF-A325-4972DAB6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4153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1DC29-8301-4D7C-BC68-A5C43C9CD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CF203A-A4BB-4D63-ABD5-7BCFB3DE7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3CE9C-C5B7-458B-A801-C90A818FD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1FCE4C-8BB6-4DEA-9E20-AAC89C794E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EF9D05-3655-456A-BAF6-304033C7ED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F0056C-306E-48DB-8407-FB47A792D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B62686-4975-486D-9F27-65766DD8D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364545-166C-400A-8135-0C9DC352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0610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09E85-AE8B-4494-8E93-6FF7D2D5F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231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B1C49-2DB5-460D-B2C8-8FE73FD27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80FE59-8C69-483A-9029-72C431DEE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EE311A-9A6B-4ECA-A4A9-9DCCA012A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3841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B032B-E4D2-4510-BDF5-82EA867A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A5E9B-264A-4920-AC49-13FB7E7BA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A20AC-C454-4B2D-903E-86664603D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F248C4-9850-47F6-B02B-BE318C1E3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0C9B4C-B03F-4033-8950-146CE8E3E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95104-86EF-40EE-B813-B949BD1B7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195969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67B3C-F386-42F9-902E-C6259EAA7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B989D9-9DA3-4F2A-BB6C-81A65AE2A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987639-3834-4E4D-A2B3-4E71BDC7D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9D1048-440C-4514-A459-C2657B3CB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CAC1B1-34C8-47A5-90A3-7FD28FB1A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640FE8-53DE-43F8-A8F9-5D10027DD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97163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E61050-417F-4534-99C7-AFEFFC332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A2A6F-3AF5-495A-B4F1-C940D60C4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C6216-9B9F-43E9-968E-B4E52EDB32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83F11-BFE4-4066-A810-36C04D5883C2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0A4A8-735F-4793-AC1B-04638E56C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8CE32-C91B-46A0-B580-E5515C359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4DEA0607-4791-4A2E-985D-B2D038E4785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A76C94-0189-4017-9A39-F1FEDA9B7E90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3305CE5-5FA1-44EB-A5C5-B80E1A704C82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41D7CC13-C16D-4334-8357-282D43D7F17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A47496C6-EBC3-43A8-9A6C-8E78DAC221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2" name="Picture 10" descr="3GPP_TM_RD.jpg">
            <a:extLst>
              <a:ext uri="{FF2B5EF4-FFF2-40B4-BE49-F238E27FC236}">
                <a16:creationId xmlns:a16="http://schemas.microsoft.com/office/drawing/2014/main" id="{D8A08C68-3755-4C9E-9E0E-3A61988F448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9254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85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US" altLang="de-DE" sz="3100" b="1" dirty="0" err="1">
                <a:solidFill>
                  <a:srgbClr val="080808"/>
                </a:solidFill>
              </a:rPr>
              <a:t>FS_</a:t>
            </a:r>
            <a:r>
              <a:rPr lang="en-US" altLang="zh-CN" sz="3100" b="1" dirty="0" err="1">
                <a:solidFill>
                  <a:srgbClr val="080808"/>
                </a:solidFill>
              </a:rPr>
              <a:t>eUEPO</a:t>
            </a:r>
            <a:r>
              <a:rPr lang="en-US" altLang="de-DE" sz="3100" b="1" dirty="0">
                <a:solidFill>
                  <a:srgbClr val="080808"/>
                </a:solidFill>
              </a:rPr>
              <a:t> Status </a:t>
            </a:r>
            <a:r>
              <a:rPr lang="en-GB" altLang="zh-CN" sz="3100" b="1" dirty="0">
                <a:solidFill>
                  <a:srgbClr val="080808"/>
                </a:solidFill>
              </a:rPr>
              <a:t>Report</a:t>
            </a:r>
            <a:endParaRPr lang="en-GB" sz="3100" baseline="30000" dirty="0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noFill/>
        </p:spPr>
        <p:txBody>
          <a:bodyPr>
            <a:normAutofit/>
          </a:bodyPr>
          <a:lstStyle/>
          <a:p>
            <a:br>
              <a:rPr lang="en-US" altLang="en-US" sz="1700" dirty="0">
                <a:solidFill>
                  <a:srgbClr val="080808"/>
                </a:solidFill>
              </a:rPr>
            </a:br>
            <a:r>
              <a:rPr lang="en-US" altLang="en-US" sz="2800" dirty="0">
                <a:solidFill>
                  <a:srgbClr val="080808"/>
                </a:solidFill>
                <a:latin typeface="Arial" panose="020B0604020202020204" pitchFamily="34" charset="0"/>
              </a:rPr>
              <a:t>Intel</a:t>
            </a:r>
          </a:p>
          <a:p>
            <a:pPr>
              <a:defRPr/>
            </a:pPr>
            <a:endParaRPr lang="en-GB" altLang="en-US" sz="1700" dirty="0">
              <a:solidFill>
                <a:srgbClr val="080808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61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>
            <a:normAutofit/>
          </a:bodyPr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23.700-85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4.25 TUs, and 3.75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xx papers are submitted, </a:t>
            </a:r>
            <a:r>
              <a:rPr lang="en-US" altLang="de-DE" sz="1200" kern="0" dirty="0" err="1"/>
              <a:t>yy</a:t>
            </a:r>
            <a:r>
              <a:rPr lang="en-US" altLang="de-DE" sz="1200" kern="0" dirty="0"/>
              <a:t> papers are approved, </a:t>
            </a:r>
            <a:r>
              <a:rPr lang="en-US" altLang="de-DE" sz="1200" kern="0" dirty="0" err="1"/>
              <a:t>zz</a:t>
            </a:r>
            <a:r>
              <a:rPr lang="en-US" altLang="de-DE" sz="1200" kern="0" dirty="0"/>
              <a:t> papers are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209182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672" y="347906"/>
            <a:ext cx="6827838" cy="813391"/>
          </a:xfrm>
        </p:spPr>
        <p:txBody>
          <a:bodyPr>
            <a:normAutofit/>
          </a:bodyPr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154" y="3045041"/>
            <a:ext cx="8537074" cy="232429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(SA2#151E)</a:t>
            </a:r>
            <a:r>
              <a:rPr lang="de-DE" sz="1600" dirty="0"/>
              <a:t>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50" dirty="0"/>
              <a:t>Stabilize solution. Last e-meeting for new solution. Potential TR for information.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D618E28-6996-4474-978B-7350EDD88804}"/>
              </a:ext>
            </a:extLst>
          </p:cNvPr>
          <p:cNvSpPr txBox="1">
            <a:spLocks/>
          </p:cNvSpPr>
          <p:nvPr/>
        </p:nvSpPr>
        <p:spPr>
          <a:xfrm>
            <a:off x="224154" y="1388516"/>
            <a:ext cx="8695692" cy="142930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KI#4: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89503" y="67825"/>
            <a:ext cx="6781309" cy="912881"/>
          </a:xfrm>
        </p:spPr>
        <p:txBody>
          <a:bodyPr/>
          <a:lstStyle/>
          <a:p>
            <a:r>
              <a:rPr lang="en-US" altLang="zh-CN" sz="2195" dirty="0">
                <a:solidFill>
                  <a:srgbClr val="002C98"/>
                </a:solidFill>
                <a:latin typeface="Calibri" pitchFamily="34" charset="0"/>
              </a:rPr>
              <a:t>Rel-18 </a:t>
            </a:r>
            <a:r>
              <a:rPr lang="en-US" altLang="zh-CN" sz="2195" dirty="0" err="1">
                <a:solidFill>
                  <a:srgbClr val="002C98"/>
                </a:solidFill>
                <a:latin typeface="Calibri" pitchFamily="34" charset="0"/>
              </a:rPr>
              <a:t>FS_eUEPO</a:t>
            </a:r>
            <a:r>
              <a:rPr lang="en-US" altLang="zh-CN" sz="2195" dirty="0">
                <a:solidFill>
                  <a:srgbClr val="002C98"/>
                </a:solidFill>
                <a:latin typeface="Calibri" pitchFamily="34" charset="0"/>
              </a:rPr>
              <a:t> Overall Work Plan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703783"/>
              </p:ext>
            </p:extLst>
          </p:nvPr>
        </p:nvGraphicFramePr>
        <p:xfrm>
          <a:off x="887570" y="1468613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May,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Aug,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Oct,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Nov,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#149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#150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#151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#152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#153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#154AH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71475" y="2183296"/>
            <a:ext cx="7800975" cy="2189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SA2#149e, 0.5 TU assigned, 15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TR Skeleton, TR Scope, Architectural Assumption, Key Issues.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SA2#150e,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Key issue update and new solutions. Last e-meeting for new Key Issue.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SA2#151e,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solution. Last e-meeting for new solution. Potential TR for information.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SA2#152(e),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 and conclusion, TR for approval, potential WID discussion and approval.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SA2#153(e), 0.75 TU assigned, 23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Potential update on solution and conclusions, WID approval and update.</a:t>
            </a:r>
          </a:p>
        </p:txBody>
      </p:sp>
      <p:sp>
        <p:nvSpPr>
          <p:cNvPr id="11" name="矩形 10"/>
          <p:cNvSpPr/>
          <p:nvPr/>
        </p:nvSpPr>
        <p:spPr>
          <a:xfrm>
            <a:off x="773130" y="5333151"/>
            <a:ext cx="4347665" cy="242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76" dirty="0">
                <a:solidFill>
                  <a:srgbClr val="FF0000"/>
                </a:solidFill>
              </a:rPr>
              <a:t>*The Work Plan will be updated and reflected in status report after each meeting.</a:t>
            </a:r>
            <a:endParaRPr lang="zh-CN" altLang="en-US" sz="976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DBC123B0-7741-4A6A-B443-C8665F030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68013"/>
              </p:ext>
            </p:extLst>
          </p:nvPr>
        </p:nvGraphicFramePr>
        <p:xfrm>
          <a:off x="886378" y="175519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FS_eUEPO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939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09cef1fd-e61b-4dbf-b745-21988b13f978"/>
    <ds:schemaRef ds:uri="dcc30912-d230-4cc2-b11f-bb5ca2a6b6f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43173</TotalTime>
  <Words>368</Words>
  <Application>Microsoft Office PowerPoint</Application>
  <PresentationFormat>On-screen Show (4:3)</PresentationFormat>
  <Paragraphs>82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</vt:lpstr>
      <vt:lpstr>等线</vt:lpstr>
      <vt:lpstr>微软雅黑</vt:lpstr>
      <vt:lpstr>Arial</vt:lpstr>
      <vt:lpstr>Calibri</vt:lpstr>
      <vt:lpstr>Calibri Light</vt:lpstr>
      <vt:lpstr>Times New Roman</vt:lpstr>
      <vt:lpstr>Office Theme</vt:lpstr>
      <vt:lpstr>FS_eUEPO Status Report</vt:lpstr>
      <vt:lpstr>FS_eUEPO status after SA2#150E (1/2)</vt:lpstr>
      <vt:lpstr>FS_eUEPO status after SA2#150E (2/2)</vt:lpstr>
      <vt:lpstr>Rel-18 FS_eUEPO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</cp:lastModifiedBy>
  <cp:revision>1859</cp:revision>
  <dcterms:created xsi:type="dcterms:W3CDTF">2008-08-30T09:32:10Z</dcterms:created>
  <dcterms:modified xsi:type="dcterms:W3CDTF">2022-03-29T08:47:40Z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