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89" r:id="rId6"/>
    <p:sldId id="791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=""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3BFC62-AEC6-4937-AF12-362AD02283E4}" v="2" dt="2022-01-17T17:01:11.7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110" d="100"/>
          <a:sy n="110" d="100"/>
        </p:scale>
        <p:origin x="-1896" y="-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3/29/2022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3/29/2022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150E</a:t>
            </a:r>
            <a:endParaRPr lang="de-DE" altLang="ko-KR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6 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– 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12 April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S2-2202327</a:t>
            </a:r>
            <a:endParaRPr lang="de-DE" sz="1400" b="1" dirty="0" smtClean="0">
              <a:effectLst/>
            </a:endParaRPr>
          </a:p>
          <a:p>
            <a:pPr algn="r" eaLnBrk="1" hangingPunct="1">
              <a:spcBef>
                <a:spcPct val="50000"/>
              </a:spcBef>
              <a:defRPr/>
            </a:pPr>
            <a:r>
              <a:rPr lang="de-DE" altLang="en-US" sz="1400" b="1" dirty="0" smtClean="0">
                <a:solidFill>
                  <a:schemeClr val="tx1"/>
                </a:solidFill>
                <a:effectLst/>
              </a:rPr>
              <a:t>(was S2-220xxxx)</a:t>
            </a:r>
            <a:endParaRPr lang="en-GB" altLang="en-US" sz="1400" b="1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WG2#150E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meeting,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6 </a:t>
            </a:r>
            <a:r>
              <a:rPr lang="en-GB" altLang="de-DE" sz="1200" baseline="0" dirty="0">
                <a:solidFill>
                  <a:schemeClr val="bg1"/>
                </a:solidFill>
              </a:rPr>
              <a:t>–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12 April, </a:t>
            </a:r>
            <a:r>
              <a:rPr lang="en-GB" altLang="de-DE" sz="1200" baseline="0" dirty="0">
                <a:solidFill>
                  <a:schemeClr val="bg1"/>
                </a:solidFill>
              </a:rPr>
              <a:t>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smtClean="0"/>
              <a:t>FS_5G_ProSe_Ph2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en-US" sz="1800" dirty="0" smtClean="0">
                <a:latin typeface="Arial" panose="020B0604020202020204" pitchFamily="34" charset="0"/>
              </a:rPr>
              <a:t>CATT, OPPO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smtClean="0"/>
              <a:t>FS_5G_ProSe_Ph2 </a:t>
            </a:r>
            <a:r>
              <a:rPr lang="en-US" altLang="de-DE" sz="2800" b="1" dirty="0"/>
              <a:t>status after SA2#149E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</a:t>
            </a:r>
            <a:r>
              <a:rPr lang="en-US" altLang="de-DE" sz="1200" kern="0" dirty="0" smtClean="0"/>
              <a:t>23.700-33 </a:t>
            </a:r>
            <a:r>
              <a:rPr lang="en-US" altLang="de-DE" sz="1200" kern="0" dirty="0"/>
              <a:t>v.0.1.0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10 </a:t>
            </a:r>
            <a:r>
              <a:rPr lang="en-US" altLang="de-DE" sz="1200" kern="0" dirty="0"/>
              <a:t>contributions agreed (including TR skeleton, scope, architecture assumptions and requirements, and key issues).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All solution papers were postponed to next meeting. 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1 </a:t>
            </a:r>
            <a:r>
              <a:rPr lang="en-US" altLang="de-DE" sz="1200" kern="0" dirty="0"/>
              <a:t>TU used and </a:t>
            </a:r>
            <a:r>
              <a:rPr lang="en-US" altLang="de-DE" sz="1200" kern="0" dirty="0" smtClean="0"/>
              <a:t>5 </a:t>
            </a:r>
            <a:r>
              <a:rPr lang="en-US" altLang="de-DE" sz="1200" kern="0" dirty="0"/>
              <a:t>TU left for the Study Phase.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6 Key Issues agreed for the study: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KI#1:</a:t>
            </a:r>
            <a:r>
              <a:rPr lang="en-GB" altLang="zh-CN" sz="1200" dirty="0"/>
              <a:t> Support of UE-to-UE Relay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KI#2: </a:t>
            </a:r>
            <a:r>
              <a:rPr lang="en-GB" altLang="zh-CN" sz="1200" dirty="0"/>
              <a:t>Support of path switching between two indirect network communication paths for UE-to-Network Relaying with service continuity consideration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KI#3: </a:t>
            </a:r>
            <a:r>
              <a:rPr lang="en-GB" altLang="zh-CN" sz="1200" dirty="0"/>
              <a:t>Support direct communication path switching between PC5 and </a:t>
            </a:r>
            <a:r>
              <a:rPr lang="en-GB" altLang="zh-CN" sz="1200" dirty="0" err="1"/>
              <a:t>Uu</a:t>
            </a:r>
            <a:r>
              <a:rPr lang="en-GB" altLang="zh-CN" sz="1200" dirty="0"/>
              <a:t> (i.e. non-relay case</a:t>
            </a:r>
            <a:r>
              <a:rPr lang="en-GB" altLang="zh-CN" sz="1200" dirty="0" smtClean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 smtClean="0"/>
              <a:t>KI#4</a:t>
            </a:r>
            <a:r>
              <a:rPr lang="en-US" altLang="zh-CN" sz="1200" kern="0" dirty="0"/>
              <a:t>: </a:t>
            </a:r>
            <a:r>
              <a:rPr lang="en-GB" altLang="zh-CN" sz="1200" dirty="0"/>
              <a:t>Support of path switching between direct network communication path and indirect network communication path for Layer-2 UE-to-Network Relay with session continuity </a:t>
            </a:r>
            <a:r>
              <a:rPr lang="en-GB" altLang="zh-CN" sz="1200" dirty="0" smtClean="0"/>
              <a:t>consideration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 smtClean="0"/>
              <a:t>KI#5</a:t>
            </a:r>
            <a:r>
              <a:rPr lang="en-US" altLang="zh-CN" sz="1200" kern="0" dirty="0"/>
              <a:t>: </a:t>
            </a:r>
            <a:r>
              <a:rPr lang="en-GB" altLang="zh-CN" sz="1200" dirty="0"/>
              <a:t>Support of multi-path transmission for </a:t>
            </a:r>
            <a:r>
              <a:rPr lang="en-GB" altLang="zh-CN" sz="1200" dirty="0" smtClean="0"/>
              <a:t>UE-to-Network Relay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KI#6: </a:t>
            </a:r>
            <a:r>
              <a:rPr lang="en-US" altLang="zh-CN" sz="1200" dirty="0"/>
              <a:t>Support of PC5 Service Authorization and Policy/Parameter Provisioning</a:t>
            </a:r>
            <a:endParaRPr lang="en-US" altLang="zh-CN" sz="12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/>
              <a:t>RAN impacts 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RAN impacts or dependencies identified for Key </a:t>
            </a:r>
            <a:r>
              <a:rPr lang="en-US" altLang="zh-CN" sz="1200" dirty="0" smtClean="0"/>
              <a:t>Issue #1, #2, #4, #5.</a:t>
            </a:r>
            <a:endParaRPr lang="en-US" altLang="zh-CN" sz="12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Other WG</a:t>
            </a:r>
            <a:r>
              <a:rPr lang="de-DE" altLang="zh-CN" sz="1600" b="1" dirty="0" smtClean="0"/>
              <a:t> </a:t>
            </a:r>
            <a:r>
              <a:rPr lang="de-DE" altLang="zh-CN" sz="1600" b="1" dirty="0"/>
              <a:t>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Charging support is expected to be handled by </a:t>
            </a:r>
            <a:r>
              <a:rPr lang="en-US" altLang="zh-CN" sz="1200" dirty="0" smtClean="0"/>
              <a:t>SA5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and Security support is expected to be handled by SA3,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cooperation with SA5 and SA3 </a:t>
            </a:r>
            <a:r>
              <a:rPr lang="en-US" altLang="zh-CN" sz="1200" dirty="0"/>
              <a:t>may be </a:t>
            </a:r>
            <a:r>
              <a:rPr lang="en-US" altLang="zh-CN" sz="1200" dirty="0" smtClean="0"/>
              <a:t>required.</a:t>
            </a:r>
            <a:endParaRPr lang="en-US" altLang="zh-CN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=""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29972334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Proximity-based Services in 5GS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20%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 rot="19520218">
            <a:off x="6416195" y="4765749"/>
            <a:ext cx="2019025" cy="33855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/>
              <a:t>To be updated</a:t>
            </a:r>
            <a:endParaRPr lang="zh-CN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 smtClean="0"/>
              <a:t>FS_5G_ProSe_Ph2 </a:t>
            </a:r>
            <a:r>
              <a:rPr lang="en-US" altLang="de-DE" sz="2800" b="1" dirty="0"/>
              <a:t>status after SA2#149E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=""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1302589"/>
            <a:ext cx="8644418" cy="5034415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None.</a:t>
            </a:r>
            <a:endParaRPr lang="en-US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(SA2#150E)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Handle new Key Issues, and last </a:t>
            </a:r>
            <a:r>
              <a:rPr lang="en-US" sz="1200" dirty="0"/>
              <a:t>e-meeting for any new Key </a:t>
            </a:r>
            <a:r>
              <a:rPr lang="en-US" sz="1200" dirty="0" smtClean="0"/>
              <a:t>Issue.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Handle solutions </a:t>
            </a:r>
            <a:r>
              <a:rPr lang="en-US" sz="1200" dirty="0"/>
              <a:t>for all Key </a:t>
            </a:r>
            <a:r>
              <a:rPr lang="en-US" sz="1200" dirty="0" smtClean="0"/>
              <a:t>Issues.</a:t>
            </a: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 smtClean="0"/>
              <a:t>: (study phase)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lnSpc>
                <a:spcPct val="110000"/>
              </a:lnSpc>
              <a:defRPr/>
            </a:pPr>
            <a:r>
              <a:rPr lang="en-US" sz="1200" dirty="0"/>
              <a:t>SA2#149-E, 1 TU assigned, </a:t>
            </a:r>
            <a:r>
              <a:rPr lang="en-US" sz="1200" dirty="0" smtClean="0"/>
              <a:t>TR </a:t>
            </a:r>
            <a:r>
              <a:rPr lang="en-US" sz="1200" dirty="0"/>
              <a:t>Skeleton, TR Scope, Architectural Assumption, Key Issues, solutions if quota allowed.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200" dirty="0"/>
              <a:t>SA2#150-E, 1 TU assigned, </a:t>
            </a:r>
            <a:r>
              <a:rPr lang="en-US" sz="1200" dirty="0" smtClean="0"/>
              <a:t>Last </a:t>
            </a:r>
            <a:r>
              <a:rPr lang="en-US" sz="1200" dirty="0"/>
              <a:t>e-meeting for any new Key Issue, solutions.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200" dirty="0"/>
              <a:t>SA2#151-E, 1 TU assigned, </a:t>
            </a:r>
            <a:r>
              <a:rPr lang="en-US" sz="1200" dirty="0" smtClean="0"/>
              <a:t>Last </a:t>
            </a:r>
            <a:r>
              <a:rPr lang="en-US" sz="1200" dirty="0"/>
              <a:t>e-meeting for any new solution, start the initial evaluation.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200" dirty="0"/>
              <a:t>SA2#152-E, 1 TU assigned, </a:t>
            </a:r>
            <a:r>
              <a:rPr lang="en-US" sz="1200" dirty="0" smtClean="0"/>
              <a:t>Solution </a:t>
            </a:r>
            <a:r>
              <a:rPr lang="en-US" sz="1200" dirty="0"/>
              <a:t>evaluation and conclusion, normative WID creation.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200" dirty="0"/>
              <a:t>SA2#153-E, 2 TU assigned, </a:t>
            </a:r>
            <a:r>
              <a:rPr lang="en-US" sz="1200" dirty="0" smtClean="0"/>
              <a:t>Finalize </a:t>
            </a:r>
            <a:r>
              <a:rPr lang="en-US" sz="1200" dirty="0"/>
              <a:t>conclusions, update of normative WID if needed, TR for approval.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None.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818" y="2990673"/>
            <a:ext cx="8712200" cy="5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 rot="19520218">
            <a:off x="6416195" y="4765749"/>
            <a:ext cx="2019025" cy="33855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/>
              <a:t>To be updated</a:t>
            </a:r>
            <a:endParaRPr lang="zh-CN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purl.org/dc/terms/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dcmitype/"/>
    <ds:schemaRef ds:uri="dcc30912-d230-4cc2-b11f-bb5ca2a6b6f5"/>
    <ds:schemaRef ds:uri="http://schemas.microsoft.com/office/infopath/2007/PartnerControls"/>
    <ds:schemaRef ds:uri="09cef1fd-e61b-4dbf-b745-21988b13f978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43095</TotalTime>
  <Words>391</Words>
  <Application>Microsoft Office PowerPoint</Application>
  <PresentationFormat>全屏显示(4:3)</PresentationFormat>
  <Paragraphs>51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FS_5G_ProSe_Ph2 Status Report</vt:lpstr>
      <vt:lpstr>FS_5G_ProSe_Ph2 status after SA2#149E (1/2)</vt:lpstr>
      <vt:lpstr>FS_5G_ProSe_Ph2 status after SA2#149E (2/2)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CATT-dq</cp:lastModifiedBy>
  <cp:revision>1857</cp:revision>
  <dcterms:created xsi:type="dcterms:W3CDTF">2008-08-30T09:32:10Z</dcterms:created>
  <dcterms:modified xsi:type="dcterms:W3CDTF">2022-03-29T06:02:35Z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