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10"/>
  </p:notesMasterIdLst>
  <p:handoutMasterIdLst>
    <p:handoutMasterId r:id="rId11"/>
  </p:handoutMasterIdLst>
  <p:sldIdLst>
    <p:sldId id="303" r:id="rId5"/>
    <p:sldId id="789" r:id="rId6"/>
    <p:sldId id="795" r:id="rId7"/>
    <p:sldId id="791" r:id="rId8"/>
    <p:sldId id="794" r:id="rId9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FF33CC"/>
    <a:srgbClr val="FF6699"/>
    <a:srgbClr val="FF99FF"/>
    <a:srgbClr val="62A14D"/>
    <a:srgbClr val="000000"/>
    <a:srgbClr val="C6D254"/>
    <a:srgbClr val="B1D254"/>
    <a:srgbClr val="72AF2F"/>
    <a:srgbClr val="5C88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502" autoAdjust="0"/>
    <p:restoredTop sz="94625" autoAdjust="0"/>
  </p:normalViewPr>
  <p:slideViewPr>
    <p:cSldViewPr snapToGrid="0">
      <p:cViewPr varScale="1">
        <p:scale>
          <a:sx n="110" d="100"/>
          <a:sy n="110" d="100"/>
        </p:scale>
        <p:origin x="1296" y="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4" d="100"/>
          <a:sy n="54" d="100"/>
        </p:scale>
        <p:origin x="2530" y="5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commentAuthors" Target="commentAuthors.xml"/><Relationship Id="rId17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Peter Hedman" userId="9d7636b6-4faa-495a-bb5d-794ad338fcd7" providerId="ADAL" clId="{CA2340EE-983B-4964-93C3-DD896921F34E}"/>
    <pc:docChg chg="custSel modSld modMainMaster">
      <pc:chgData name="Peter Hedman" userId="9d7636b6-4faa-495a-bb5d-794ad338fcd7" providerId="ADAL" clId="{CA2340EE-983B-4964-93C3-DD896921F34E}" dt="2022-03-29T15:13:59.499" v="269" actId="20577"/>
      <pc:docMkLst>
        <pc:docMk/>
      </pc:docMkLst>
      <pc:sldChg chg="modSp mod">
        <pc:chgData name="Peter Hedman" userId="9d7636b6-4faa-495a-bb5d-794ad338fcd7" providerId="ADAL" clId="{CA2340EE-983B-4964-93C3-DD896921F34E}" dt="2022-03-29T15:12:46.647" v="218" actId="6549"/>
        <pc:sldMkLst>
          <pc:docMk/>
          <pc:sldMk cId="2355700947" sldId="789"/>
        </pc:sldMkLst>
        <pc:spChg chg="mod">
          <ac:chgData name="Peter Hedman" userId="9d7636b6-4faa-495a-bb5d-794ad338fcd7" providerId="ADAL" clId="{CA2340EE-983B-4964-93C3-DD896921F34E}" dt="2022-03-29T15:07:19.867" v="54" actId="6549"/>
          <ac:spMkLst>
            <pc:docMk/>
            <pc:sldMk cId="2355700947" sldId="789"/>
            <ac:spMk id="2" creationId="{E6ED52C4-5430-4D56-8D2A-947A8B15DB3C}"/>
          </ac:spMkLst>
        </pc:spChg>
        <pc:spChg chg="mod">
          <ac:chgData name="Peter Hedman" userId="9d7636b6-4faa-495a-bb5d-794ad338fcd7" providerId="ADAL" clId="{CA2340EE-983B-4964-93C3-DD896921F34E}" dt="2022-03-29T15:09:44.150" v="113" actId="20577"/>
          <ac:spMkLst>
            <pc:docMk/>
            <pc:sldMk cId="2355700947" sldId="789"/>
            <ac:spMk id="5" creationId="{15D28A3F-B4FD-414F-9637-F7C890005039}"/>
          </ac:spMkLst>
        </pc:spChg>
        <pc:graphicFrameChg chg="modGraphic">
          <ac:chgData name="Peter Hedman" userId="9d7636b6-4faa-495a-bb5d-794ad338fcd7" providerId="ADAL" clId="{CA2340EE-983B-4964-93C3-DD896921F34E}" dt="2022-03-29T15:12:46.647" v="218" actId="6549"/>
          <ac:graphicFrameMkLst>
            <pc:docMk/>
            <pc:sldMk cId="2355700947" sldId="789"/>
            <ac:graphicFrameMk id="7" creationId="{8E7B86D5-0B56-4201-87AC-24C0DDEF5E75}"/>
          </ac:graphicFrameMkLst>
        </pc:graphicFrameChg>
      </pc:sldChg>
      <pc:sldChg chg="modSp mod">
        <pc:chgData name="Peter Hedman" userId="9d7636b6-4faa-495a-bb5d-794ad338fcd7" providerId="ADAL" clId="{CA2340EE-983B-4964-93C3-DD896921F34E}" dt="2022-03-29T15:12:08.646" v="210" actId="20577"/>
        <pc:sldMkLst>
          <pc:docMk/>
          <pc:sldMk cId="1304530617" sldId="791"/>
        </pc:sldMkLst>
        <pc:spChg chg="mod">
          <ac:chgData name="Peter Hedman" userId="9d7636b6-4faa-495a-bb5d-794ad338fcd7" providerId="ADAL" clId="{CA2340EE-983B-4964-93C3-DD896921F34E}" dt="2022-03-29T15:07:33.341" v="62" actId="6549"/>
          <ac:spMkLst>
            <pc:docMk/>
            <pc:sldMk cId="1304530617" sldId="791"/>
            <ac:spMk id="2" creationId="{7004E1B6-7C10-4462-B5DD-BB275803E4D3}"/>
          </ac:spMkLst>
        </pc:spChg>
        <pc:spChg chg="mod">
          <ac:chgData name="Peter Hedman" userId="9d7636b6-4faa-495a-bb5d-794ad338fcd7" providerId="ADAL" clId="{CA2340EE-983B-4964-93C3-DD896921F34E}" dt="2022-03-29T15:12:08.646" v="210" actId="20577"/>
          <ac:spMkLst>
            <pc:docMk/>
            <pc:sldMk cId="1304530617" sldId="791"/>
            <ac:spMk id="4" creationId="{07639B51-7A60-40FF-963D-02AC48416E72}"/>
          </ac:spMkLst>
        </pc:spChg>
      </pc:sldChg>
      <pc:sldChg chg="modSp mod">
        <pc:chgData name="Peter Hedman" userId="9d7636b6-4faa-495a-bb5d-794ad338fcd7" providerId="ADAL" clId="{CA2340EE-983B-4964-93C3-DD896921F34E}" dt="2022-03-29T15:13:59.499" v="269" actId="20577"/>
        <pc:sldMkLst>
          <pc:docMk/>
          <pc:sldMk cId="1346523741" sldId="794"/>
        </pc:sldMkLst>
        <pc:spChg chg="mod">
          <ac:chgData name="Peter Hedman" userId="9d7636b6-4faa-495a-bb5d-794ad338fcd7" providerId="ADAL" clId="{CA2340EE-983B-4964-93C3-DD896921F34E}" dt="2022-03-29T15:12:34.775" v="212" actId="6549"/>
          <ac:spMkLst>
            <pc:docMk/>
            <pc:sldMk cId="1346523741" sldId="794"/>
            <ac:spMk id="2" creationId="{7004E1B6-7C10-4462-B5DD-BB275803E4D3}"/>
          </ac:spMkLst>
        </pc:spChg>
        <pc:spChg chg="mod">
          <ac:chgData name="Peter Hedman" userId="9d7636b6-4faa-495a-bb5d-794ad338fcd7" providerId="ADAL" clId="{CA2340EE-983B-4964-93C3-DD896921F34E}" dt="2022-03-29T15:13:59.499" v="269" actId="20577"/>
          <ac:spMkLst>
            <pc:docMk/>
            <pc:sldMk cId="1346523741" sldId="794"/>
            <ac:spMk id="5" creationId="{88DB0DF5-3773-4C51-A7A1-AB98B0519144}"/>
          </ac:spMkLst>
        </pc:spChg>
        <pc:graphicFrameChg chg="modGraphic">
          <ac:chgData name="Peter Hedman" userId="9d7636b6-4faa-495a-bb5d-794ad338fcd7" providerId="ADAL" clId="{CA2340EE-983B-4964-93C3-DD896921F34E}" dt="2022-03-29T15:12:54.901" v="222" actId="6549"/>
          <ac:graphicFrameMkLst>
            <pc:docMk/>
            <pc:sldMk cId="1346523741" sldId="794"/>
            <ac:graphicFrameMk id="6" creationId="{B10A562C-532A-4352-8C11-1D756D997BE5}"/>
          </ac:graphicFrameMkLst>
        </pc:graphicFrameChg>
      </pc:sldChg>
      <pc:sldChg chg="modSp mod">
        <pc:chgData name="Peter Hedman" userId="9d7636b6-4faa-495a-bb5d-794ad338fcd7" providerId="ADAL" clId="{CA2340EE-983B-4964-93C3-DD896921F34E}" dt="2022-03-29T15:10:39.630" v="140" actId="6549"/>
        <pc:sldMkLst>
          <pc:docMk/>
          <pc:sldMk cId="3760258717" sldId="795"/>
        </pc:sldMkLst>
        <pc:spChg chg="mod">
          <ac:chgData name="Peter Hedman" userId="9d7636b6-4faa-495a-bb5d-794ad338fcd7" providerId="ADAL" clId="{CA2340EE-983B-4964-93C3-DD896921F34E}" dt="2022-03-29T15:07:28.006" v="58" actId="6549"/>
          <ac:spMkLst>
            <pc:docMk/>
            <pc:sldMk cId="3760258717" sldId="795"/>
            <ac:spMk id="2" creationId="{E6ED52C4-5430-4D56-8D2A-947A8B15DB3C}"/>
          </ac:spMkLst>
        </pc:spChg>
        <pc:spChg chg="mod">
          <ac:chgData name="Peter Hedman" userId="9d7636b6-4faa-495a-bb5d-794ad338fcd7" providerId="ADAL" clId="{CA2340EE-983B-4964-93C3-DD896921F34E}" dt="2022-03-29T15:10:39.630" v="140" actId="6549"/>
          <ac:spMkLst>
            <pc:docMk/>
            <pc:sldMk cId="3760258717" sldId="795"/>
            <ac:spMk id="5" creationId="{15D28A3F-B4FD-414F-9637-F7C890005039}"/>
          </ac:spMkLst>
        </pc:spChg>
      </pc:sldChg>
      <pc:sldMasterChg chg="modSp mod modSldLayout">
        <pc:chgData name="Peter Hedman" userId="9d7636b6-4faa-495a-bb5d-794ad338fcd7" providerId="ADAL" clId="{CA2340EE-983B-4964-93C3-DD896921F34E}" dt="2022-03-29T15:05:42.573" v="50" actId="6549"/>
        <pc:sldMasterMkLst>
          <pc:docMk/>
          <pc:sldMasterMk cId="0" sldId="2147483729"/>
        </pc:sldMasterMkLst>
        <pc:spChg chg="mod">
          <ac:chgData name="Peter Hedman" userId="9d7636b6-4faa-495a-bb5d-794ad338fcd7" providerId="ADAL" clId="{CA2340EE-983B-4964-93C3-DD896921F34E}" dt="2022-03-29T15:05:42.573" v="50" actId="6549"/>
          <ac:spMkLst>
            <pc:docMk/>
            <pc:sldMasterMk cId="0" sldId="2147483729"/>
            <ac:spMk id="14" creationId="{00000000-0000-0000-0000-000000000000}"/>
          </ac:spMkLst>
        </pc:spChg>
        <pc:sldLayoutChg chg="modSp mod">
          <pc:chgData name="Peter Hedman" userId="9d7636b6-4faa-495a-bb5d-794ad338fcd7" providerId="ADAL" clId="{CA2340EE-983B-4964-93C3-DD896921F34E}" dt="2022-03-29T15:05:21.184" v="25" actId="6549"/>
          <pc:sldLayoutMkLst>
            <pc:docMk/>
            <pc:sldMasterMk cId="0" sldId="2147483729"/>
            <pc:sldLayoutMk cId="719417900" sldId="2147483770"/>
          </pc:sldLayoutMkLst>
          <pc:spChg chg="mod">
            <ac:chgData name="Peter Hedman" userId="9d7636b6-4faa-495a-bb5d-794ad338fcd7" providerId="ADAL" clId="{CA2340EE-983B-4964-93C3-DD896921F34E}" dt="2022-03-29T15:05:21.184" v="25" actId="6549"/>
            <ac:spMkLst>
              <pc:docMk/>
              <pc:sldMasterMk cId="0" sldId="2147483729"/>
              <pc:sldLayoutMk cId="719417900" sldId="2147483770"/>
              <ac:spMk id="4" creationId="{00000000-0000-0000-0000-000000000000}"/>
            </ac:spMkLst>
          </pc:spChg>
          <pc:spChg chg="mod">
            <ac:chgData name="Peter Hedman" userId="9d7636b6-4faa-495a-bb5d-794ad338fcd7" providerId="ADAL" clId="{CA2340EE-983B-4964-93C3-DD896921F34E}" dt="2022-03-29T15:05:03.902" v="0"/>
            <ac:spMkLst>
              <pc:docMk/>
              <pc:sldMasterMk cId="0" sldId="2147483729"/>
              <pc:sldLayoutMk cId="719417900" sldId="2147483770"/>
              <ac:spMk id="5" creationId="{00000000-0000-0000-0000-000000000000}"/>
            </ac:spMkLst>
          </pc:spChg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3/29/2022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3/29/2022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WG2 Meeting #150E</a:t>
            </a:r>
          </a:p>
          <a:p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Electronic meeting, 06 – 12 April</a:t>
            </a:r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 2022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566042" y="334106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S2-2202222</a:t>
            </a:r>
            <a:endParaRPr lang="en-GB" altLang="en-US" sz="1400" b="1" dirty="0">
              <a:solidFill>
                <a:schemeClr val="bg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WG2#150E</a:t>
            </a:r>
            <a:r>
              <a:rPr lang="en-GB" altLang="de-DE" sz="1200" baseline="0" dirty="0">
                <a:solidFill>
                  <a:schemeClr val="bg1"/>
                </a:solidFill>
              </a:rPr>
              <a:t> Electronic meeting, 06 – 12 April, 2022</a:t>
            </a:r>
            <a:endParaRPr lang="en-GB" altLang="ko-KR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2021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Specs/archive/23_series/23.700-08/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Specs/archive/23_series/23.700-08/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76518" y="2194370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altLang="de-DE" sz="3600" b="1" dirty="0"/>
              <a:t>FS_eNPN_Ph2 Status </a:t>
            </a:r>
            <a:r>
              <a:rPr lang="en-GB" altLang="zh-CN" sz="3600" b="1" dirty="0"/>
              <a:t>Report</a:t>
            </a:r>
            <a:endParaRPr lang="en-GB" sz="24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1800" dirty="0"/>
            </a:br>
            <a:r>
              <a:rPr lang="en-US" altLang="en-US" sz="1800" dirty="0"/>
              <a:t>Peter Hedman</a:t>
            </a:r>
          </a:p>
          <a:p>
            <a:pPr>
              <a:lnSpc>
                <a:spcPct val="80000"/>
              </a:lnSpc>
            </a:pPr>
            <a:r>
              <a:rPr lang="en-US" altLang="en-US" sz="1800" dirty="0">
                <a:latin typeface="Arial" panose="020B0604020202020204" pitchFamily="34" charset="0"/>
              </a:rPr>
              <a:t>Ericsson (Rapporteur)</a:t>
            </a: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675167"/>
          </a:xfrm>
        </p:spPr>
        <p:txBody>
          <a:bodyPr/>
          <a:lstStyle/>
          <a:p>
            <a:r>
              <a:rPr lang="en-US" altLang="de-DE" sz="2800" b="1" dirty="0"/>
              <a:t>FS_eNPN_Ph2 status after SA2#150E (1/3)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15D28A3F-B4FD-414F-9637-F7C890005039}"/>
              </a:ext>
            </a:extLst>
          </p:cNvPr>
          <p:cNvSpPr txBox="1">
            <a:spLocks/>
          </p:cNvSpPr>
          <p:nvPr/>
        </p:nvSpPr>
        <p:spPr>
          <a:xfrm>
            <a:off x="230594" y="2217758"/>
            <a:ext cx="8695692" cy="4034996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….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x P-CRs agreed, and the latest TR 23.700-08 is available </a:t>
            </a:r>
            <a:r>
              <a:rPr lang="en-US" altLang="de-DE" sz="1200" kern="0" dirty="0">
                <a:hlinkClick r:id="rId3"/>
              </a:rPr>
              <a:t>here</a:t>
            </a:r>
            <a:r>
              <a:rPr lang="en-US" altLang="de-DE" sz="1200" kern="0" dirty="0"/>
              <a:t>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Total TUs requested for Study Phase is 5.5 TUs, and 3.5 TUs are remaining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Related to Key Issue 1: </a:t>
            </a:r>
            <a:r>
              <a:rPr lang="en-US" altLang="de-DE" sz="1600" b="1" kern="0" dirty="0"/>
              <a:t>Enabling support for idle and connected mode mobility between SNPNs without new network selection</a:t>
            </a:r>
            <a:endParaRPr lang="de-DE" altLang="de-DE" sz="1600" b="1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…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de-DE" sz="12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kern="0" dirty="0"/>
              <a:t>Next Steps</a:t>
            </a:r>
            <a:r>
              <a:rPr lang="en-US" altLang="zh-CN" sz="1200" kern="0" dirty="0"/>
              <a:t>: 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/>
              <a:t>Continue the work 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n-US" altLang="zh-CN" sz="1600" kern="0" dirty="0"/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:a16="http://schemas.microsoft.com/office/drawing/2014/main" id="{8E7B86D5-0B56-4201-87AC-24C0DDEF5E7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83651388"/>
              </p:ext>
            </p:extLst>
          </p:nvPr>
        </p:nvGraphicFramePr>
        <p:xfrm>
          <a:off x="218574" y="1377122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FS_eNPN_Ph2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Enhanced support of Non-Public Networks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10% &gt; x%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Sept, 22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SP-211656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55700947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675167"/>
          </a:xfrm>
        </p:spPr>
        <p:txBody>
          <a:bodyPr/>
          <a:lstStyle/>
          <a:p>
            <a:r>
              <a:rPr lang="en-US" altLang="de-DE" sz="2800" b="1" dirty="0"/>
              <a:t>FS_eNPN_Ph2 status after SA2#150E (2/3)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15D28A3F-B4FD-414F-9637-F7C890005039}"/>
              </a:ext>
            </a:extLst>
          </p:cNvPr>
          <p:cNvSpPr txBox="1">
            <a:spLocks/>
          </p:cNvSpPr>
          <p:nvPr/>
        </p:nvSpPr>
        <p:spPr>
          <a:xfrm>
            <a:off x="230594" y="1288869"/>
            <a:ext cx="8695692" cy="5033553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Related to Key Issue 2: </a:t>
            </a:r>
            <a:r>
              <a:rPr lang="en-US" altLang="de-DE" sz="1600" b="1" kern="0" dirty="0"/>
              <a:t>Support of Non-3GPP access for SNPN</a:t>
            </a:r>
            <a:endParaRPr lang="de-DE" altLang="de-DE" sz="1600" b="1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…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kern="0" dirty="0"/>
              <a:t>Next Steps</a:t>
            </a:r>
            <a:r>
              <a:rPr lang="en-US" altLang="zh-CN" sz="1200" kern="0" dirty="0"/>
              <a:t>: 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/>
              <a:t>Continue the work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Related to Key Issue 3: </a:t>
            </a:r>
            <a:r>
              <a:rPr lang="en-US" altLang="de-DE" sz="1600" b="1" kern="0" dirty="0"/>
              <a:t>Enabling NPN as hosting network for providing access to localized services</a:t>
            </a:r>
            <a:endParaRPr lang="de-DE" altLang="de-DE" sz="1600" b="1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…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kern="0" dirty="0"/>
              <a:t>Next Steps</a:t>
            </a:r>
            <a:r>
              <a:rPr lang="en-US" altLang="zh-CN" sz="1200" kern="0" dirty="0"/>
              <a:t>: 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/>
              <a:t>Continue the work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endParaRPr lang="en-US" altLang="zh-CN" sz="8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Related to Key Issue 4: </a:t>
            </a:r>
            <a:r>
              <a:rPr lang="en-US" altLang="de-DE" sz="1600" b="1" kern="0" dirty="0"/>
              <a:t>Enabling UE to discover, select and access NPN as hosting network and receive localized services</a:t>
            </a:r>
            <a:endParaRPr lang="de-DE" altLang="de-DE" sz="1600" b="1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…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kern="0" dirty="0"/>
              <a:t>Next Steps</a:t>
            </a:r>
            <a:r>
              <a:rPr lang="en-US" altLang="zh-CN" sz="1200" kern="0" dirty="0"/>
              <a:t>: 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/>
              <a:t>Continue the work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endParaRPr lang="en-US" altLang="zh-CN" sz="8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Related to Key Issue 5: </a:t>
            </a:r>
            <a:r>
              <a:rPr lang="en-US" altLang="de-DE" sz="1600" b="1" kern="0" dirty="0"/>
              <a:t>Enabling access to localized services via a specific hosting network</a:t>
            </a:r>
            <a:endParaRPr lang="de-DE" altLang="de-DE" sz="1600" b="1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…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kern="0" dirty="0"/>
              <a:t>Next Steps</a:t>
            </a:r>
            <a:r>
              <a:rPr lang="en-US" altLang="zh-CN" sz="1200" kern="0" dirty="0"/>
              <a:t>: 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/>
              <a:t>Continue the work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Related to Key Issue 6: </a:t>
            </a:r>
            <a:r>
              <a:rPr lang="en-US" altLang="de-DE" sz="1600" b="1" kern="0" dirty="0"/>
              <a:t>Support for returning to home network</a:t>
            </a:r>
            <a:endParaRPr lang="de-DE" altLang="de-DE" sz="1600" b="1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…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kern="0" dirty="0"/>
              <a:t>Next Steps</a:t>
            </a:r>
            <a:r>
              <a:rPr lang="en-US" altLang="zh-CN" sz="1200" kern="0" dirty="0"/>
              <a:t>: 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/>
              <a:t>Continue the work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n-US" altLang="zh-CN" sz="20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n-US" altLang="zh-CN" sz="1600" kern="0" dirty="0"/>
          </a:p>
        </p:txBody>
      </p:sp>
    </p:spTree>
    <p:extLst>
      <p:ext uri="{BB962C8B-B14F-4D97-AF65-F5344CB8AC3E}">
        <p14:creationId xmlns:p14="http://schemas.microsoft.com/office/powerpoint/2010/main" val="3760258717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6810" y="0"/>
            <a:ext cx="6827838" cy="813391"/>
          </a:xfrm>
        </p:spPr>
        <p:txBody>
          <a:bodyPr/>
          <a:lstStyle/>
          <a:p>
            <a:r>
              <a:rPr lang="en-US" altLang="de-DE" sz="2800" b="1" dirty="0"/>
              <a:t>FS_eNPN_Ph2 status after SA2#150E (3/3)</a:t>
            </a:r>
            <a:endParaRPr lang="en-US" dirty="0"/>
          </a:p>
        </p:txBody>
      </p:sp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07639B51-7A60-40FF-963D-02AC48416E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6810" y="813391"/>
            <a:ext cx="8644418" cy="5523613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en-US" sz="1200" b="1" dirty="0"/>
              <a:t>RAN impacts and dependencies</a:t>
            </a:r>
            <a:r>
              <a:rPr lang="en-US" sz="1200" dirty="0"/>
              <a:t>:</a:t>
            </a:r>
            <a:endParaRPr lang="de-DE" sz="12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050" dirty="0"/>
              <a:t>Potential RAN impacts or dependencies identified for Key Issue 1 and 2.</a:t>
            </a:r>
            <a:endParaRPr lang="en-US" sz="1050" strike="sngStrike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200" b="1" dirty="0"/>
              <a:t>WG dependencies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050" dirty="0"/>
              <a:t>SA3 dependencies related to key issue 3, SA5 dependencies related to key issue 3 and 5</a:t>
            </a:r>
            <a:endParaRPr lang="de-DE" sz="1050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200" b="1" dirty="0"/>
              <a:t>Contentious Issue</a:t>
            </a:r>
            <a:r>
              <a:rPr lang="de-DE" sz="12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050" dirty="0"/>
              <a:t>none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200" b="1" dirty="0"/>
              <a:t>Focus for the Next Meeting (SA2#151E)</a:t>
            </a:r>
            <a:r>
              <a:rPr lang="de-DE" sz="12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050" dirty="0"/>
              <a:t>Progress solutions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050" dirty="0"/>
              <a:t>Initial evaluation, especially for KI#1 and KI#2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200" b="1" dirty="0"/>
              <a:t>Overall Plan</a:t>
            </a:r>
            <a:r>
              <a:rPr lang="en-US" altLang="zh-CN" sz="12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05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05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05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050" dirty="0"/>
          </a:p>
          <a:p>
            <a:pPr lvl="1">
              <a:lnSpc>
                <a:spcPct val="110000"/>
              </a:lnSpc>
              <a:defRPr/>
            </a:pPr>
            <a:r>
              <a:rPr lang="en-US" sz="1050" dirty="0"/>
              <a:t>SA2#149-E, 1 TU assigned, TR Skeleton, TR Scope, Architectural Assumption, Key Issues, allow solutions for KIs related to WT#1 and WT#2. 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050" dirty="0"/>
              <a:t>SA2#150-E, 1 TU assigned, last e-meeting for any new Key Issue, solutions for all Key Issues/WTs 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050" dirty="0"/>
              <a:t>SA2#151-E, 1,5 TU assigned, The</a:t>
            </a:r>
            <a:r>
              <a:rPr lang="en-US" sz="1050" u="sng" dirty="0"/>
              <a:t> </a:t>
            </a:r>
            <a:r>
              <a:rPr lang="en-US" sz="1050" dirty="0"/>
              <a:t>last e-meeting for any new solution </a:t>
            </a:r>
            <a:r>
              <a:rPr lang="en-US" sz="1050" dirty="0">
                <a:solidFill>
                  <a:srgbClr val="FF0000"/>
                </a:solidFill>
              </a:rPr>
              <a:t>related to KI#1 and KI#2</a:t>
            </a:r>
            <a:r>
              <a:rPr lang="en-US" sz="1050" dirty="0"/>
              <a:t>, start the initial evaluation, TR for information. 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050" dirty="0"/>
              <a:t>SA2#152-E, 1 TU assigned, </a:t>
            </a:r>
            <a:r>
              <a:rPr lang="en-US" sz="1050" dirty="0">
                <a:solidFill>
                  <a:srgbClr val="FF0000"/>
                </a:solidFill>
              </a:rPr>
              <a:t>last e-meeting for any new solution related to KI#3-6</a:t>
            </a:r>
            <a:r>
              <a:rPr lang="en-US" sz="1050" dirty="0"/>
              <a:t>, solution evaluation and conclusion, normative WID creation.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050" dirty="0"/>
              <a:t> SA2#153-E, 1 TU assigned, solution evaluation and conclusion, update of normative WID if needed, TR for approval (TBD if done at #152).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05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200" b="1" dirty="0"/>
              <a:t>Risks: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050" dirty="0"/>
              <a:t>-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050" dirty="0"/>
          </a:p>
          <a:p>
            <a:pPr marL="285750" lvl="1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105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3D82F37-8C31-4E85-AE52-51B5D0C1CA1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6810" y="2952358"/>
            <a:ext cx="8946228" cy="10448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4530617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3137" y="101010"/>
            <a:ext cx="6827838" cy="632637"/>
          </a:xfrm>
        </p:spPr>
        <p:txBody>
          <a:bodyPr/>
          <a:lstStyle/>
          <a:p>
            <a:r>
              <a:rPr lang="en-US" altLang="de-DE" b="1" dirty="0"/>
              <a:t>FS_eNPN_Ph2 status at SA#96e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88DB0DF5-3773-4C51-A7A1-AB98B0519144}"/>
              </a:ext>
            </a:extLst>
          </p:cNvPr>
          <p:cNvSpPr txBox="1">
            <a:spLocks/>
          </p:cNvSpPr>
          <p:nvPr/>
        </p:nvSpPr>
        <p:spPr>
          <a:xfrm>
            <a:off x="294759" y="2436155"/>
            <a:ext cx="8733881" cy="3834016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kern="0" dirty="0"/>
              <a:t>Progress since SA#95-e: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…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x P-CRs agreed, and the latest TR 23.700-08 is available </a:t>
            </a:r>
            <a:r>
              <a:rPr lang="en-US" altLang="de-DE" sz="1200" kern="0" dirty="0">
                <a:hlinkClick r:id="rId3"/>
              </a:rPr>
              <a:t>here</a:t>
            </a:r>
            <a:r>
              <a:rPr lang="en-US" altLang="de-DE" sz="1200" kern="0" dirty="0"/>
              <a:t>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sz="2200" kern="0" dirty="0">
                <a:ea typeface="+mn-ea"/>
                <a:cs typeface="+mn-cs"/>
              </a:rPr>
              <a:t>RAN impacts and dependencies:</a:t>
            </a:r>
            <a:endParaRPr lang="de-DE" sz="2200" kern="0" dirty="0">
              <a:ea typeface="+mn-ea"/>
              <a:cs typeface="+mn-cs"/>
            </a:endParaRP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US" sz="1100" kern="0" dirty="0"/>
              <a:t>…</a:t>
            </a:r>
            <a:endParaRPr lang="en-US" sz="1100" strike="sngStrike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800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kern="0" dirty="0"/>
              <a:t>Finalize evaluations and conclusions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sz="1200" kern="0" dirty="0"/>
          </a:p>
          <a:p>
            <a:pPr marL="457200" lvl="1" indent="0">
              <a:buFont typeface="Arial" panose="020B0604020202020204" pitchFamily="34" charset="0"/>
              <a:buNone/>
            </a:pPr>
            <a:r>
              <a:rPr lang="en-US" altLang="zh-CN" sz="1200" kern="0" dirty="0"/>
              <a:t> </a:t>
            </a:r>
          </a:p>
        </p:txBody>
      </p:sp>
      <p:graphicFrame>
        <p:nvGraphicFramePr>
          <p:cNvPr id="6" name="Content Placeholder 8">
            <a:extLst>
              <a:ext uri="{FF2B5EF4-FFF2-40B4-BE49-F238E27FC236}">
                <a16:creationId xmlns:a16="http://schemas.microsoft.com/office/drawing/2014/main" id="{B10A562C-532A-4352-8C11-1D756D997BE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257171613"/>
              </p:ext>
            </p:extLst>
          </p:nvPr>
        </p:nvGraphicFramePr>
        <p:xfrm>
          <a:off x="170675" y="1398888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FS_eNPN_Ph2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Enhanced support of Non-Public Networks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10% &gt; x%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Sept, 22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SP-211656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46523741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08C6E7E0CB5C40B3C0F55B9E8294C3" ma:contentTypeVersion="6" ma:contentTypeDescription="Create a new document." ma:contentTypeScope="" ma:versionID="08e23bae4a5af0d7c7e055733b027c37">
  <xsd:schema xmlns:xsd="http://www.w3.org/2001/XMLSchema" xmlns:xs="http://www.w3.org/2001/XMLSchema" xmlns:p="http://schemas.microsoft.com/office/2006/metadata/properties" xmlns:ns2="dcc30912-d230-4cc2-b11f-bb5ca2a6b6f5" xmlns:ns3="09cef1fd-e61b-4dbf-b745-21988b13f978" targetNamespace="http://schemas.microsoft.com/office/2006/metadata/properties" ma:root="true" ma:fieldsID="612b51cb82d05804ae60e054f989111e" ns2:_="" ns3:_="">
    <xsd:import namespace="dcc30912-d230-4cc2-b11f-bb5ca2a6b6f5"/>
    <xsd:import namespace="09cef1fd-e61b-4dbf-b745-21988b13f97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c30912-d230-4cc2-b11f-bb5ca2a6b6f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cef1fd-e61b-4dbf-b745-21988b13f97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FB06B07D-423A-4012-A7AA-33F90EA5F8B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cc30912-d230-4cc2-b11f-bb5ca2a6b6f5"/>
    <ds:schemaRef ds:uri="09cef1fd-e61b-4dbf-b745-21988b13f97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3FB747E2-E6AD-4495-A381-6244FA11EF86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982E10A3-DB35-414F-83C1-BF5FB8647349}">
  <ds:schemaRefs>
    <ds:schemaRef ds:uri="db33437f-65a5-48c5-b537-19efd290f967"/>
    <ds:schemaRef ds:uri="http://purl.org/dc/terms/"/>
    <ds:schemaRef ds:uri="6f846979-0e6f-42ff-8b87-e1893efeda99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http://schemas.openxmlformats.org/package/2006/metadata/core-properties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47059</TotalTime>
  <Words>532</Words>
  <Application>Microsoft Office PowerPoint</Application>
  <PresentationFormat>On-screen Show (4:3)</PresentationFormat>
  <Paragraphs>90</Paragraphs>
  <Slides>5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Arial</vt:lpstr>
      <vt:lpstr>Arial </vt:lpstr>
      <vt:lpstr>Calibri</vt:lpstr>
      <vt:lpstr>Times New Roman</vt:lpstr>
      <vt:lpstr>Office Theme</vt:lpstr>
      <vt:lpstr>FS_eNPN_Ph2 Status Report</vt:lpstr>
      <vt:lpstr>FS_eNPN_Ph2 status after SA2#150E (1/3)</vt:lpstr>
      <vt:lpstr>FS_eNPN_Ph2 status after SA2#150E (2/3)</vt:lpstr>
      <vt:lpstr>FS_eNPN_Ph2 status after SA2#150E (3/3)</vt:lpstr>
      <vt:lpstr>FS_eNPN_Ph2 status at SA#96e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Ericsson User</cp:lastModifiedBy>
  <cp:revision>1836</cp:revision>
  <dcterms:created xsi:type="dcterms:W3CDTF">2008-08-30T09:32:10Z</dcterms:created>
  <dcterms:modified xsi:type="dcterms:W3CDTF">2022-03-29T15:14:04Z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0x0101003A08C6E7E0CB5C40B3C0F55B9E8294C3</vt:lpwstr>
  </property>
</Properties>
</file>