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21" r:id="rId3"/>
    <p:sldId id="822" r:id="rId4"/>
    <p:sldId id="823" r:id="rId5"/>
    <p:sldId id="820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5" d="100"/>
          <a:sy n="135" d="100"/>
        </p:scale>
        <p:origin x="138" y="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8214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0428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November 15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 smtClean="0"/>
              <a:t>IoT_SAT_ARCH_EPS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>Guillaume </a:t>
            </a:r>
            <a:r>
              <a:rPr lang="en-US" altLang="en-US" sz="2000" b="1" dirty="0" err="1" smtClean="0"/>
              <a:t>Sébire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MediaTek Inc.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 smtClean="0"/>
              <a:t>SA </a:t>
            </a:r>
            <a:r>
              <a:rPr lang="en-GB" altLang="zh-CN" sz="1200" b="1" dirty="0"/>
              <a:t>WG2 Meeting #</a:t>
            </a:r>
            <a:r>
              <a:rPr lang="en-GB" altLang="zh-CN" sz="1200" b="1" dirty="0" smtClean="0"/>
              <a:t>149E </a:t>
            </a:r>
            <a:r>
              <a:rPr lang="en-GB" altLang="zh-CN" sz="1200" b="1" dirty="0"/>
              <a:t>(</a:t>
            </a:r>
            <a:r>
              <a:rPr lang="en-GB" altLang="zh-CN" sz="1200" b="1" dirty="0" smtClean="0"/>
              <a:t>e-meeting)	</a:t>
            </a:r>
            <a:r>
              <a:rPr lang="en-GB" altLang="zh-CN" sz="1200" b="1" dirty="0" smtClean="0"/>
              <a:t>S2-2201914</a:t>
            </a:r>
            <a:endParaRPr lang="en-GB" altLang="zh-CN" sz="1200" b="1" dirty="0" smtClean="0">
              <a:solidFill>
                <a:srgbClr val="FF0000"/>
              </a:solidFill>
            </a:endParaRPr>
          </a:p>
          <a:p>
            <a:r>
              <a:rPr lang="de-DE" sz="1200" b="1" dirty="0" smtClean="0"/>
              <a:t>February 14 – 25, 2022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SA2#149E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Progress </a:t>
            </a:r>
            <a:r>
              <a:rPr lang="de-DE" altLang="de-DE" sz="1400" dirty="0" smtClean="0"/>
              <a:t>at SA2#149E: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 smtClean="0"/>
              <a:t>Alignment with 5GSAT_ARCH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 smtClean="0"/>
              <a:t>TA Handling for moving cells: S2-2201332 </a:t>
            </a:r>
            <a:r>
              <a:rPr lang="en-GB" altLang="ko-KR" sz="1100" dirty="0" smtClean="0">
                <a:solidFill>
                  <a:srgbClr val="00B050"/>
                </a:solidFill>
              </a:rPr>
              <a:t>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 smtClean="0"/>
              <a:t>PLMN selection in Limited service state: S2-2201004 </a:t>
            </a:r>
            <a:r>
              <a:rPr lang="en-GB" altLang="ko-KR" sz="1100" dirty="0" smtClean="0">
                <a:solidFill>
                  <a:srgbClr val="00B050"/>
                </a:solidFill>
              </a:rPr>
              <a:t>approved</a:t>
            </a:r>
            <a:endParaRPr lang="en-GB" altLang="ko-KR" sz="700" dirty="0" smtClean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 smtClean="0"/>
              <a:t>Indicated country of UE location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 smtClean="0"/>
              <a:t>Whether or not to remove the “Indicated country of UE location” from NAS Reject messages: </a:t>
            </a:r>
            <a:r>
              <a:rPr lang="en-GB" altLang="ko-KR" sz="1100" dirty="0" smtClean="0">
                <a:solidFill>
                  <a:srgbClr val="0070C0"/>
                </a:solidFill>
              </a:rPr>
              <a:t>postponed</a:t>
            </a:r>
            <a:r>
              <a:rPr lang="en-GB" altLang="ko-KR" sz="1100" dirty="0" smtClean="0"/>
              <a:t/>
            </a:r>
            <a:br>
              <a:rPr lang="en-GB" altLang="ko-KR" sz="1100" dirty="0" smtClean="0"/>
            </a:br>
            <a:r>
              <a:rPr lang="en-GB" altLang="ko-KR" sz="1100" dirty="0" smtClean="0"/>
              <a:t>[Reply] LS OUT: S2-2201844</a:t>
            </a:r>
            <a:r>
              <a:rPr lang="en-GB" altLang="ko-KR" sz="1100" dirty="0" smtClean="0">
                <a:solidFill>
                  <a:srgbClr val="FF0000"/>
                </a:solidFill>
              </a:rPr>
              <a:t> </a:t>
            </a:r>
            <a:r>
              <a:rPr lang="en-GB" altLang="ko-KR" sz="1100" dirty="0" smtClean="0">
                <a:solidFill>
                  <a:srgbClr val="00B050"/>
                </a:solidFill>
              </a:rPr>
              <a:t>approved </a:t>
            </a:r>
            <a:r>
              <a:rPr lang="en-GB" altLang="ko-KR" sz="1100" dirty="0" smtClean="0"/>
              <a:t>(</a:t>
            </a:r>
            <a:r>
              <a:rPr lang="en-GB" altLang="ko-KR" sz="1100" dirty="0" err="1" smtClean="0"/>
              <a:t>IoT_SAT_ARCH_EPS</a:t>
            </a:r>
            <a:r>
              <a:rPr lang="en-GB" altLang="ko-KR" sz="1100" dirty="0" smtClean="0"/>
              <a:t> and 5GSAT_ARCH)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 smtClean="0"/>
              <a:t>UE indication of its location (RAN2 LS IN S2-2200412)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 smtClean="0"/>
              <a:t>No serious issues identified by SA2 if no indication to </a:t>
            </a:r>
            <a:r>
              <a:rPr lang="en-GB" altLang="ko-KR" sz="1100" dirty="0" err="1" smtClean="0"/>
              <a:t>eNB</a:t>
            </a:r>
            <a:r>
              <a:rPr lang="en-GB" altLang="ko-KR" sz="1100" dirty="0" smtClean="0"/>
              <a:t>. No NAS indication to MME in Rel-17.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 smtClean="0"/>
              <a:t>[Reply] LS OUT to RAN2: S2-2201333 </a:t>
            </a:r>
            <a:r>
              <a:rPr lang="en-GB" altLang="ko-KR" sz="1100" dirty="0" smtClean="0">
                <a:solidFill>
                  <a:srgbClr val="00B050"/>
                </a:solidFill>
              </a:rPr>
              <a:t>approved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 smtClean="0"/>
              <a:t>Estimated completion: </a:t>
            </a:r>
            <a:r>
              <a:rPr lang="en-US" altLang="ko-KR" sz="1100" dirty="0" smtClean="0">
                <a:solidFill>
                  <a:srgbClr val="00B050"/>
                </a:solidFill>
              </a:rPr>
              <a:t>100%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 smtClean="0"/>
              <a:t>RAN </a:t>
            </a:r>
            <a:r>
              <a:rPr lang="de-DE" altLang="de-DE" sz="14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 smtClean="0"/>
              <a:t>Dependencies: Discontinuous coverage, WUS [depending on Q1’22 progress in RAN WGs]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100" dirty="0" smtClean="0"/>
              <a:t>Indicated country of UE location (ongoing CT1, SA1, SA2 discussion)</a:t>
            </a:r>
            <a:endParaRPr lang="en-US" altLang="zh-CN" sz="700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 smtClean="0"/>
              <a:t>Focus </a:t>
            </a:r>
            <a:r>
              <a:rPr lang="de-DE" altLang="ko-KR" sz="1400" dirty="0"/>
              <a:t>for the Next </a:t>
            </a:r>
            <a:r>
              <a:rPr lang="de-DE" altLang="ko-KR" sz="1400" dirty="0" smtClean="0"/>
              <a:t>Meeting</a:t>
            </a:r>
            <a:r>
              <a:rPr lang="de-DE" altLang="de-DE" sz="14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 smtClean="0"/>
              <a:t>Conclude on Indicated country of UE location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 smtClean="0"/>
              <a:t>Alignment with RAN and CT WGs as necessary (Cat-F CRs)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100" dirty="0" smtClean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4224583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altLang="zh-CN" sz="10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0268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081" y="2857500"/>
            <a:ext cx="6827838" cy="1143000"/>
          </a:xfrm>
        </p:spPr>
        <p:txBody>
          <a:bodyPr/>
          <a:lstStyle/>
          <a:p>
            <a:r>
              <a:rPr lang="en-US" b="1" dirty="0" smtClean="0"/>
              <a:t>Progress in previous meeting(s)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7167349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SA2#148E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SA2#148E: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coverage: </a:t>
            </a:r>
            <a:r>
              <a:rPr lang="en-GB" altLang="ko-KR" sz="1200" dirty="0" smtClean="0">
                <a:solidFill>
                  <a:srgbClr val="00B050"/>
                </a:solidFill>
              </a:rPr>
              <a:t>agreed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S2-2109198 </a:t>
            </a:r>
            <a:r>
              <a:rPr lang="en-GB" altLang="ko-KR" sz="1200" dirty="0" smtClean="0">
                <a:solidFill>
                  <a:srgbClr val="00B050"/>
                </a:solidFill>
              </a:rPr>
              <a:t>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LS OUT: S2-2109344 </a:t>
            </a:r>
            <a:r>
              <a:rPr lang="en-GB" altLang="ko-KR" sz="1200" dirty="0" smtClean="0">
                <a:solidFill>
                  <a:srgbClr val="00B050"/>
                </a:solidFill>
              </a:rPr>
              <a:t>approved</a:t>
            </a:r>
            <a:r>
              <a:rPr lang="en-GB" altLang="ko-KR" sz="1200" dirty="0" smtClean="0"/>
              <a:t> (Reply to RP-212617, follow-up to SA2#147E LS OUT S2-2108176)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[SA2#147e]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/>
              <a:t>in 23.401, 23.271, 23.203, </a:t>
            </a:r>
            <a:r>
              <a:rPr lang="en-US" altLang="ko-KR" sz="1200" dirty="0" smtClean="0"/>
              <a:t>23.682: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Rev from CRs approved at SA2#147e: S2-2109197, S2-2109195, S2-2108784, S2-2109196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Rev from CR postponed at SA2#147e: S2-2109199 (discontinuous coverage)</a:t>
            </a:r>
            <a:endParaRPr lang="en-US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95%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 smtClean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None</a:t>
            </a:r>
            <a:r>
              <a:rPr lang="en-US" altLang="zh-CN" sz="800" dirty="0" smtClean="0">
                <a:solidFill>
                  <a:srgbClr val="FF0000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Alignment with 5GSAT_ARCH progress at SA2#148E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Alignment with RAN and CT WGs as necessary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08799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14761" y="5845561"/>
            <a:ext cx="11895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 smtClean="0">
                <a:latin typeface="+mn-lt"/>
              </a:rPr>
              <a:t>Remaining 5%</a:t>
            </a:r>
            <a:endParaRPr lang="en-US" sz="1200" dirty="0">
              <a:latin typeface="+mn-lt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814761" y="5785805"/>
            <a:ext cx="0" cy="396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124525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SA2#147E: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LSs from RAN and RAN2 received </a:t>
            </a:r>
            <a:r>
              <a:rPr lang="en-GB" sz="1200" dirty="0" smtClean="0"/>
              <a:t>S2-2107017, S2-2107047 – Discontinuous coverage, WUS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sz="1200" dirty="0" smtClean="0"/>
              <a:t>Reply LS OUT from SA2 in S2-2108176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coverage: Attempting to resolve the issue. No  conclusion yet. (S2-2107723 postponed)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not agreed yet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 smtClean="0"/>
              <a:t>in 23.401, 23.271, 23.203, 23.682: S2-2108025/8027, S2-2108026</a:t>
            </a:r>
            <a:r>
              <a:rPr lang="en-US" altLang="ko-KR" sz="1200" dirty="0"/>
              <a:t>, </a:t>
            </a:r>
            <a:r>
              <a:rPr lang="en-US" altLang="ko-KR" sz="1200" dirty="0" smtClean="0"/>
              <a:t>S2-2108028, S2-2107624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70%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</a:t>
            </a:r>
            <a:r>
              <a:rPr lang="de-DE" altLang="ko-KR" sz="1600" dirty="0" smtClean="0"/>
              <a:t>Issues: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 smtClean="0"/>
              <a:t>Solution for discontinuous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New EPS functionality for LTE-M identification (RRC Conn. Est. + Initial UE message) (S2-2107534) – </a:t>
            </a:r>
            <a:r>
              <a:rPr lang="de-DE" altLang="de-DE" sz="1200" i="1" dirty="0" smtClean="0"/>
              <a:t>no agreement</a:t>
            </a:r>
            <a:endParaRPr lang="de-DE" altLang="de-DE" sz="1600" i="1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Clean-up. Alignment with 5GSAT_ARCH progress at SA2#147E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Attempt to conclude on discontinuous coverage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RAN alignment as necessary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5331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70%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10047</TotalTime>
  <Words>459</Words>
  <Application>Microsoft Office PowerPoint</Application>
  <PresentationFormat>On-screen Show (4:3)</PresentationFormat>
  <Paragraphs>97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IoT_SAT_ARCH_EPS Status Report</vt:lpstr>
      <vt:lpstr>IoT_SAT_ARCH_EPS Status after SA2#149E</vt:lpstr>
      <vt:lpstr>Progress in previous meeting(s)</vt:lpstr>
      <vt:lpstr>IoT_SAT_ARCH_EPS Status after SA2#148E</vt:lpstr>
      <vt:lpstr>IoT_SAT_ARCH_EPS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Rev MediaTek Inc.</cp:lastModifiedBy>
  <cp:revision>1622</cp:revision>
  <dcterms:created xsi:type="dcterms:W3CDTF">2008-08-30T09:32:10Z</dcterms:created>
  <dcterms:modified xsi:type="dcterms:W3CDTF">2022-02-28T11:59:19Z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