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2"/>
  </p:notesMasterIdLst>
  <p:handoutMasterIdLst>
    <p:handoutMasterId r:id="rId23"/>
  </p:handoutMasterIdLst>
  <p:sldIdLst>
    <p:sldId id="303" r:id="rId2"/>
    <p:sldId id="834" r:id="rId3"/>
    <p:sldId id="835" r:id="rId4"/>
    <p:sldId id="836" r:id="rId5"/>
    <p:sldId id="799" r:id="rId6"/>
    <p:sldId id="817" r:id="rId7"/>
    <p:sldId id="818" r:id="rId8"/>
    <p:sldId id="815" r:id="rId9"/>
    <p:sldId id="816" r:id="rId10"/>
    <p:sldId id="822" r:id="rId11"/>
    <p:sldId id="819" r:id="rId12"/>
    <p:sldId id="820" r:id="rId13"/>
    <p:sldId id="826" r:id="rId14"/>
    <p:sldId id="827" r:id="rId15"/>
    <p:sldId id="828" r:id="rId16"/>
    <p:sldId id="831" r:id="rId17"/>
    <p:sldId id="832" r:id="rId18"/>
    <p:sldId id="837" r:id="rId19"/>
    <p:sldId id="838" r:id="rId20"/>
    <p:sldId id="839" r:id="rId2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6" d="100"/>
          <a:sy n="166" d="100"/>
        </p:scale>
        <p:origin x="1960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2/26/2022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2/26/2022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16667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780447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13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889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947084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312880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122635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98605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18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5317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138929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7504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907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306844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452516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032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01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96939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0631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141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77549" y="106218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149E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GB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14–25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</a:t>
            </a:r>
            <a:r>
              <a:rPr lang="en-GB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2022</a:t>
            </a:r>
            <a:endParaRPr lang="en-US" altLang="zh-CN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S2-2201902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706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4500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59225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WG2#149E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meeting, </a:t>
            </a:r>
            <a:r>
              <a:rPr lang="en-US" altLang="zh-CN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14-25 Feb</a:t>
            </a:r>
            <a:r>
              <a:rPr lang="en-GB" altLang="de-DE" sz="1200" kern="1200" baseline="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2022</a:t>
            </a:r>
            <a:endParaRPr lang="en-GB" altLang="de-DE" sz="1200" kern="1200" baseline="0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  <p:sldLayoutId id="2147483775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30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110.zi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1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548-020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 smtClean="0"/>
              <a:t>eEdge_5GC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Hui Ni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3257465"/>
              </p:ext>
            </p:extLst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</a:t>
                      </a: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SA#91-e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TS 23.548 v0.3.0 is </a:t>
            </a:r>
            <a:r>
              <a:rPr lang="en-US" altLang="zh-CN" sz="1400" dirty="0" smtClean="0"/>
              <a:t>sent </a:t>
            </a:r>
            <a:r>
              <a:rPr lang="en-US" altLang="zh-CN" sz="1400" dirty="0"/>
              <a:t>to SA #</a:t>
            </a:r>
            <a:r>
              <a:rPr lang="en-US" altLang="zh-CN" sz="1400" dirty="0" smtClean="0"/>
              <a:t>92-e </a:t>
            </a:r>
            <a:r>
              <a:rPr lang="en-US" altLang="zh-CN" sz="1400" dirty="0"/>
              <a:t>for information</a:t>
            </a:r>
            <a:r>
              <a:rPr lang="en-US" altLang="zh-CN" sz="1400" dirty="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64 </a:t>
            </a:r>
            <a:r>
              <a:rPr lang="en-US" altLang="zh-CN" sz="1400" dirty="0"/>
              <a:t>pCRs for TS 23.548 </a:t>
            </a:r>
            <a:r>
              <a:rPr lang="en-US" altLang="zh-CN" sz="1400" dirty="0" smtClean="0"/>
              <a:t>and 33 </a:t>
            </a:r>
            <a:r>
              <a:rPr lang="en-US" altLang="zh-CN" sz="1400" dirty="0"/>
              <a:t>CRs for TS 23.501/23.502/23.503 </a:t>
            </a:r>
            <a:r>
              <a:rPr lang="en-US" altLang="zh-CN" sz="1400" dirty="0" smtClean="0"/>
              <a:t>were approved. All solutions concluded in study phase were addressed in the TS.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 smtClean="0"/>
              <a:t>1 </a:t>
            </a:r>
            <a:r>
              <a:rPr lang="en-US" altLang="zh-CN" sz="1400" dirty="0"/>
              <a:t>LS response </a:t>
            </a:r>
            <a:r>
              <a:rPr lang="en-US" altLang="zh-CN" sz="1400" dirty="0" smtClean="0"/>
              <a:t>was sent </a:t>
            </a:r>
            <a:r>
              <a:rPr lang="en-US" altLang="zh-CN" sz="1400" dirty="0"/>
              <a:t>to </a:t>
            </a:r>
            <a:r>
              <a:rPr lang="en-US" altLang="zh-CN" sz="1400" dirty="0" smtClean="0"/>
              <a:t>SA.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Finalize normative </a:t>
            </a:r>
            <a:r>
              <a:rPr lang="en-US" sz="1400" dirty="0" smtClean="0"/>
              <a:t>work if WI exception is approved.</a:t>
            </a:r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23633824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1953085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554481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TS 23.548 v0.3.0 (available </a:t>
            </a:r>
            <a:r>
              <a:rPr lang="de-DE" altLang="de-DE" sz="1400" dirty="0"/>
              <a:t>at </a:t>
            </a:r>
            <a:r>
              <a:rPr lang="en-US" altLang="zh-CN" sz="1400" dirty="0" smtClean="0">
                <a:hlinkClick r:id="rId3"/>
              </a:rPr>
              <a:t>link</a:t>
            </a:r>
            <a:r>
              <a:rPr lang="en-US" altLang="zh-CN" sz="1400" dirty="0" smtClean="0"/>
              <a:t>) is sent to SA #92E for information</a:t>
            </a:r>
            <a:r>
              <a:rPr lang="de-DE" altLang="de-DE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38 pCRs for TS 23.548 and 29 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LS reply to SA on GSMA 3GPP Edge Computing </a:t>
            </a:r>
            <a:r>
              <a:rPr lang="en-US" altLang="zh-CN" sz="1400" dirty="0" smtClean="0"/>
              <a:t>coordination is sent out</a:t>
            </a:r>
            <a:r>
              <a:rPr lang="de-DE" altLang="de-DE" sz="14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following solutions are updated: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For Session breakout case: EAS </a:t>
            </a:r>
            <a:r>
              <a:rPr lang="en-US" altLang="zh-CN" sz="1000" dirty="0"/>
              <a:t>discovery </a:t>
            </a:r>
            <a:r>
              <a:rPr lang="en-US" altLang="zh-CN" sz="1000" dirty="0" smtClean="0"/>
              <a:t>procedure, </a:t>
            </a:r>
            <a:r>
              <a:rPr lang="en-GB" altLang="zh-CN" sz="1000" dirty="0"/>
              <a:t>EAS Re-discovery Procedure at Edge </a:t>
            </a:r>
            <a:r>
              <a:rPr lang="en-GB" altLang="zh-CN" sz="1000" dirty="0" smtClean="0"/>
              <a:t>Relocation, EPS </a:t>
            </a:r>
            <a:r>
              <a:rPr lang="en-GB" altLang="zh-CN" sz="1000" dirty="0"/>
              <a:t>Interworking </a:t>
            </a:r>
            <a:r>
              <a:rPr lang="en-GB" altLang="zh-CN" sz="1000" dirty="0" smtClean="0"/>
              <a:t>Considerations.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/>
              <a:t>For Distributed anchor case: </a:t>
            </a:r>
            <a:r>
              <a:rPr lang="en-GB" altLang="zh-CN" sz="1000" dirty="0"/>
              <a:t>EAS Re-discovery Procedure at Edge Relocation</a:t>
            </a:r>
            <a:r>
              <a:rPr lang="en-GB" altLang="zh-CN" sz="1000" dirty="0" smtClean="0"/>
              <a:t>, </a:t>
            </a:r>
            <a:r>
              <a:rPr lang="en-GB" altLang="zh-CN" sz="1000" dirty="0"/>
              <a:t>EAS Discovery with Dynamic PSA </a:t>
            </a:r>
            <a:r>
              <a:rPr lang="en-GB" altLang="zh-CN" sz="1000" dirty="0" smtClean="0"/>
              <a:t>Distribution.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AF guidance to </a:t>
            </a:r>
            <a:r>
              <a:rPr lang="en-GB" altLang="zh-CN" sz="1000" dirty="0" smtClean="0"/>
              <a:t>URSP: Support for Service Specific Authorization, Notification to AF on the outcome.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Added considerations for split-UE case.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</a:t>
            </a:r>
            <a:r>
              <a:rPr lang="en-US" altLang="zh-CN" sz="1400" dirty="0" smtClean="0"/>
              <a:t>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Target PSA buffering,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latency,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replacement, AF relocation.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ea typeface="+mn-ea"/>
                <a:cs typeface="+mn-cs"/>
              </a:rPr>
              <a:t>Topic 3: Network Exposure to Edge Application </a:t>
            </a:r>
            <a:r>
              <a:rPr lang="en-US" altLang="zh-CN" sz="1600" b="1" dirty="0" smtClean="0">
                <a:ea typeface="+mn-ea"/>
                <a:cs typeface="+mn-cs"/>
              </a:rPr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UPF </a:t>
            </a:r>
            <a:r>
              <a:rPr lang="en-US" altLang="zh-CN" sz="1400" dirty="0" smtClean="0"/>
              <a:t>service </a:t>
            </a:r>
            <a:r>
              <a:rPr lang="en-US" altLang="zh-CN" sz="1400" dirty="0"/>
              <a:t>is </a:t>
            </a:r>
            <a:r>
              <a:rPr lang="en-US" altLang="zh-CN" sz="1400" dirty="0" smtClean="0"/>
              <a:t>added. Local </a:t>
            </a:r>
            <a:r>
              <a:rPr lang="en-US" altLang="zh-CN" sz="1400" dirty="0"/>
              <a:t>NEF selection is updated.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Procedure for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is updated. Interworking scenario is addressed.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5: DNAI based (I-)SMF selection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SMF/I-SMF selection procedures are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11988788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SA2#145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Contentious </a:t>
            </a:r>
            <a:r>
              <a:rPr lang="de-DE" sz="2000" b="1" dirty="0"/>
              <a:t>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How to handle DNS messages in case UE does not use the network DNS resolver sent by the SMF in EASDF based EAS discovery procedure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SA2#146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 listed in WI exception.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Finalize normative work </a:t>
            </a:r>
            <a:r>
              <a:rPr lang="en-US" altLang="zh-CN" sz="1600" dirty="0" smtClean="0"/>
              <a:t>after SA2 #146E.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Send TS 23.548 to SA#93-e for approval.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705871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TS 23.548 </a:t>
            </a:r>
            <a:r>
              <a:rPr lang="en-US" altLang="zh-CN" sz="1400" dirty="0" smtClean="0"/>
              <a:t>v1.1.0 </a:t>
            </a:r>
            <a:r>
              <a:rPr lang="en-US" altLang="zh-CN" sz="1400" dirty="0"/>
              <a:t>is sent to SA #</a:t>
            </a:r>
            <a:r>
              <a:rPr lang="en-US" altLang="zh-CN" sz="1400" dirty="0" smtClean="0"/>
              <a:t>93-e </a:t>
            </a:r>
            <a:r>
              <a:rPr lang="en-US" altLang="zh-CN" sz="1400" dirty="0"/>
              <a:t>for </a:t>
            </a:r>
            <a:r>
              <a:rPr lang="en-US" altLang="zh-CN" sz="1400" dirty="0" smtClean="0"/>
              <a:t>approva</a:t>
            </a:r>
            <a:r>
              <a:rPr lang="en-US" altLang="zh-CN" sz="1400" dirty="0"/>
              <a:t>l</a:t>
            </a:r>
            <a:r>
              <a:rPr lang="en-US" altLang="zh-CN" sz="1400" dirty="0" smtClean="0"/>
              <a:t>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28 </a:t>
            </a:r>
            <a:r>
              <a:rPr lang="en-US" altLang="zh-CN" sz="1400" dirty="0" err="1"/>
              <a:t>pCRs</a:t>
            </a:r>
            <a:r>
              <a:rPr lang="en-US" altLang="zh-CN" sz="1400" dirty="0"/>
              <a:t> for TS 23.548 and </a:t>
            </a:r>
            <a:r>
              <a:rPr lang="en-US" altLang="zh-CN" sz="1400" dirty="0" smtClean="0"/>
              <a:t>21 </a:t>
            </a:r>
            <a:r>
              <a:rPr lang="en-US" altLang="zh-CN" sz="1400" dirty="0"/>
              <a:t>CRs for TS 23.501/23.502/23.503 were approved. 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All exceptions were resolved except for a contentious issue listed in the TS cover page.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 smtClean="0"/>
              <a:t>RAN </a:t>
            </a:r>
            <a:r>
              <a:rPr lang="en-US" sz="2000" dirty="0"/>
              <a:t>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Resolve the contentious issue based on SA plenary outputs.</a:t>
            </a:r>
          </a:p>
          <a:p>
            <a:pPr lvl="1"/>
            <a:endParaRPr lang="en-US" sz="1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17836355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757307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TS 23.548 </a:t>
            </a:r>
            <a:r>
              <a:rPr lang="de-DE" altLang="de-DE" sz="1400" dirty="0" smtClean="0"/>
              <a:t>v1.1.0 </a:t>
            </a:r>
            <a:r>
              <a:rPr lang="de-DE" altLang="de-DE" sz="1400" dirty="0"/>
              <a:t>(available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en-US" altLang="zh-CN" sz="1400" dirty="0"/>
              <a:t>) is sent to SA #</a:t>
            </a:r>
            <a:r>
              <a:rPr lang="en-US" altLang="zh-CN" sz="1400" dirty="0" smtClean="0"/>
              <a:t>93E </a:t>
            </a:r>
            <a:r>
              <a:rPr lang="en-US" altLang="zh-CN" sz="1400" dirty="0"/>
              <a:t>for </a:t>
            </a:r>
            <a:r>
              <a:rPr lang="en-US" altLang="zh-CN" sz="1400" dirty="0" smtClean="0"/>
              <a:t>approval</a:t>
            </a:r>
            <a:r>
              <a:rPr lang="de-DE" altLang="de-DE" sz="1400" dirty="0" smtClean="0"/>
              <a:t>. 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28 </a:t>
            </a:r>
            <a:r>
              <a:rPr lang="de-DE" altLang="de-DE" sz="1400" dirty="0"/>
              <a:t>pCRs for TS 23.548 and </a:t>
            </a:r>
            <a:r>
              <a:rPr lang="de-DE" altLang="de-DE" sz="1400" dirty="0" smtClean="0"/>
              <a:t>21 </a:t>
            </a:r>
            <a:r>
              <a:rPr lang="de-DE" altLang="de-DE" sz="1400" dirty="0"/>
              <a:t>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Supporting for SNPN is clarified</a:t>
            </a:r>
            <a:r>
              <a:rPr lang="de-DE" altLang="de-DE" sz="1400" dirty="0" smtClean="0"/>
              <a:t>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1: (Re-)Discovery of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For Session breakout case: Support of node level EAS deployment info, </a:t>
            </a:r>
            <a:r>
              <a:rPr lang="en-GB" altLang="zh-CN" sz="1000" dirty="0"/>
              <a:t>EASDF registration, Multiple candidate DNAI </a:t>
            </a:r>
            <a:r>
              <a:rPr lang="en-GB" altLang="zh-CN" sz="1000" dirty="0" smtClean="0"/>
              <a:t>issues, </a:t>
            </a:r>
            <a:r>
              <a:rPr lang="en-GB" altLang="zh-CN" sz="1000" dirty="0"/>
              <a:t>EAS (Re-)discovery.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For Distributed anchor case: EAS Re-discovery, Dynamic PSA distribution.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AF guidance to URSP: </a:t>
            </a:r>
            <a:r>
              <a:rPr lang="en-GB" sz="1000" dirty="0"/>
              <a:t>Support of group of UE, Service specific authorization</a:t>
            </a:r>
            <a:r>
              <a:rPr lang="en-GB" altLang="zh-CN" sz="10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000" dirty="0"/>
              <a:t>Simultaneous connectivity at Edge relocation, </a:t>
            </a:r>
            <a:r>
              <a:rPr lang="en-GB" altLang="zh-CN" sz="1000" dirty="0"/>
              <a:t>Edge relocation considering User Plane latency, </a:t>
            </a:r>
            <a:r>
              <a:rPr lang="en-GB" sz="1000" dirty="0"/>
              <a:t>AF triggered EAS relocation, Edge relocation Involving AF change</a:t>
            </a:r>
            <a:endParaRPr lang="en-GB" altLang="zh-CN" sz="1000" dirty="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/>
              <a:t>Topic 3: Network Exposure to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NEF related services and registration are updated.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4: Support of 3GPP Application Layer 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Several Editor’s notes for support ECS address provisioning are resolved.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5: DNAI based (I-)SMF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I-SMF removal procedure is added.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23744841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/>
              <a:t>RAN impacts and dependencies:</a:t>
            </a:r>
            <a:endParaRPr 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How to guarantee that the UE uses the DNS setting provided by operator for the subsequent DNS Query.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(SA2#146</a:t>
            </a:r>
            <a:r>
              <a:rPr lang="en-US" altLang="zh-CN" sz="2000" b="1" dirty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</a:t>
            </a:r>
            <a:r>
              <a:rPr lang="en-US" altLang="zh-CN" sz="1600" dirty="0"/>
              <a:t>the </a:t>
            </a:r>
            <a:r>
              <a:rPr lang="en-US" altLang="zh-CN" sz="1600" dirty="0" smtClean="0"/>
              <a:t>contentious issue based on SA plenary outputs.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Resolve the contentious </a:t>
            </a:r>
            <a:r>
              <a:rPr lang="en-US" altLang="zh-CN" sz="1600" dirty="0" smtClean="0"/>
              <a:t>issue </a:t>
            </a:r>
            <a:r>
              <a:rPr lang="en-US" altLang="zh-CN" sz="1600" dirty="0"/>
              <a:t>based on SA plenary </a:t>
            </a:r>
            <a:r>
              <a:rPr lang="en-US" altLang="zh-CN" sz="1600" dirty="0" smtClean="0"/>
              <a:t>outputs.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5830842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SA2#147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96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1130"/>
            <a:ext cx="8757307" cy="4246795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6 CRs </a:t>
            </a:r>
            <a:r>
              <a:rPr lang="de-DE" altLang="de-DE" sz="1400" dirty="0"/>
              <a:t>for TS 23.548 and </a:t>
            </a:r>
            <a:r>
              <a:rPr lang="de-DE" altLang="de-DE" sz="1400" dirty="0" smtClean="0"/>
              <a:t>10 </a:t>
            </a:r>
            <a:r>
              <a:rPr lang="de-DE" altLang="de-DE" sz="1400" dirty="0"/>
              <a:t>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</a:t>
            </a:r>
            <a:r>
              <a:rPr lang="en-US" altLang="zh-CN" sz="1400" dirty="0" smtClean="0"/>
              <a:t>CRs for TS 23.548 are endorsed as baseline for further discussion</a:t>
            </a:r>
            <a:r>
              <a:rPr lang="de-DE" altLang="de-DE" sz="1400" dirty="0" smtClean="0"/>
              <a:t>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1: (Re-)Discovery of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contentious issue is discussed, and a CR is endorsed as baseline for further revision to resolve the issue.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</a:t>
            </a:r>
            <a:r>
              <a:rPr lang="en-US" altLang="zh-CN" sz="1400" dirty="0"/>
              <a:t>following solutions are updated: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For Session breakout case: Support of node level EAS deployment </a:t>
            </a:r>
            <a:r>
              <a:rPr lang="en-US" altLang="zh-CN" sz="1000" dirty="0" smtClean="0"/>
              <a:t>info, corrections on EASDF based EAS discovery procedure.</a:t>
            </a:r>
            <a:endParaRPr lang="en-GB" altLang="zh-CN" sz="1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For Distributed anchor case: Dynamic PSA Distribution</a:t>
            </a:r>
            <a:r>
              <a:rPr lang="en-GB" altLang="zh-CN" sz="1000" dirty="0" smtClean="0"/>
              <a:t>.</a:t>
            </a:r>
            <a:endParaRPr lang="en-GB" altLang="zh-CN" sz="1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/>
              <a:t>AF guidance to URSP: Correction of UE Policies delivery notification</a:t>
            </a:r>
            <a:r>
              <a:rPr lang="en-GB" altLang="zh-CN" sz="1000" dirty="0" smtClean="0"/>
              <a:t>.</a:t>
            </a:r>
            <a:endParaRPr lang="en-GB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updated: 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000" dirty="0"/>
              <a:t>Support of </a:t>
            </a:r>
            <a:r>
              <a:rPr lang="en-GB" sz="1000" dirty="0" smtClean="0"/>
              <a:t>transferring AF </a:t>
            </a:r>
            <a:r>
              <a:rPr lang="en-GB" sz="1000" dirty="0"/>
              <a:t>Coordination </a:t>
            </a:r>
            <a:r>
              <a:rPr lang="en-GB" sz="1000" dirty="0" smtClean="0"/>
              <a:t>Information between SMFs. </a:t>
            </a:r>
            <a:endParaRPr lang="en-GB" altLang="zh-CN" sz="1000" dirty="0" smtClean="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 dirty="0" smtClean="0"/>
              <a:t>Topic 3: Network Exposure to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Clarify </a:t>
            </a:r>
            <a:r>
              <a:rPr lang="en-US" altLang="zh-CN" sz="1400" dirty="0"/>
              <a:t>the local AF subscription for the </a:t>
            </a:r>
            <a:r>
              <a:rPr lang="en-US" altLang="zh-CN" sz="1400" dirty="0" err="1"/>
              <a:t>QoS</a:t>
            </a:r>
            <a:r>
              <a:rPr lang="en-US" altLang="zh-CN" sz="1400" dirty="0"/>
              <a:t> Monitoring during UE mobility.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4: Support of 3GPP Application Layer 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Corrections </a:t>
            </a:r>
            <a:r>
              <a:rPr lang="en-US" altLang="zh-CN" sz="1400" dirty="0"/>
              <a:t>on </a:t>
            </a:r>
            <a:r>
              <a:rPr lang="en-US" altLang="zh-CN" sz="1400" dirty="0" smtClean="0"/>
              <a:t>provisioning of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Configuration 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5: DNAI based (I-)SMF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Corrections on DNAI based I-SMF selection.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9444629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SA2#147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/>
              <a:t>RAN impacts and dependencies:</a:t>
            </a:r>
            <a:endParaRPr 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How to guarantee that the UE uses the DNS setting provided by operator for the subsequent DNS Query.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SA2#148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</a:t>
            </a:r>
            <a:r>
              <a:rPr lang="en-US" altLang="zh-CN" sz="1600" dirty="0"/>
              <a:t>the </a:t>
            </a:r>
            <a:r>
              <a:rPr lang="en-US" altLang="zh-CN" sz="1600" dirty="0" smtClean="0"/>
              <a:t>contentious issue by taking S2-2108177 as baseline.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Resolve the contentious issue by taking S2-2108177 as baseline.</a:t>
            </a:r>
          </a:p>
        </p:txBody>
      </p:sp>
    </p:spTree>
    <p:extLst>
      <p:ext uri="{BB962C8B-B14F-4D97-AF65-F5344CB8AC3E}">
        <p14:creationId xmlns:p14="http://schemas.microsoft.com/office/powerpoint/2010/main" val="9932982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Progress since SA#93-e: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16 CRs </a:t>
            </a:r>
            <a:r>
              <a:rPr lang="en-US" altLang="zh-CN" sz="1400" dirty="0"/>
              <a:t>for TS 23.548 and </a:t>
            </a:r>
            <a:r>
              <a:rPr lang="en-US" altLang="zh-CN" sz="1400" dirty="0" smtClean="0"/>
              <a:t>12 </a:t>
            </a:r>
            <a:r>
              <a:rPr lang="en-US" altLang="zh-CN" sz="1400" dirty="0"/>
              <a:t>CRs for TS 23.501/23.502/23.503 were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contentious issue related to the following EN was resolved.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A LS </a:t>
            </a:r>
            <a:r>
              <a:rPr lang="en-US" altLang="zh-CN" sz="1400" dirty="0" smtClean="0"/>
              <a:t>was </a:t>
            </a:r>
            <a:r>
              <a:rPr lang="en-US" altLang="zh-CN" sz="1400" dirty="0"/>
              <a:t>sent to RAN5 </a:t>
            </a:r>
            <a:r>
              <a:rPr lang="en-US" altLang="zh-CN" sz="1400" dirty="0" smtClean="0"/>
              <a:t>about </a:t>
            </a:r>
            <a:r>
              <a:rPr lang="en-US" altLang="zh-CN" sz="1400" dirty="0"/>
              <a:t>the requirement for defining </a:t>
            </a:r>
            <a:r>
              <a:rPr lang="en-US" altLang="zh-CN" sz="1400" dirty="0" smtClean="0"/>
              <a:t>test cases related to the EAS discovery.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 smtClean="0"/>
              <a:t>RAN </a:t>
            </a:r>
            <a:r>
              <a:rPr lang="en-US" altLang="zh-CN" sz="2000" dirty="0"/>
              <a:t>impacts and dependencies:</a:t>
            </a:r>
            <a:endParaRPr lang="de-DE" altLang="zh-CN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TS </a:t>
            </a:r>
            <a:r>
              <a:rPr lang="en-US" altLang="zh-CN" sz="1400" dirty="0" smtClean="0"/>
              <a:t>maintenance.</a:t>
            </a:r>
            <a:endParaRPr lang="en-US" altLang="zh-CN" sz="1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  <p:sp>
        <p:nvSpPr>
          <p:cNvPr id="3" name="Rectangle 2"/>
          <p:cNvSpPr/>
          <p:nvPr/>
        </p:nvSpPr>
        <p:spPr>
          <a:xfrm>
            <a:off x="996656" y="3837268"/>
            <a:ext cx="698043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90600" indent="-810260">
              <a:spcAft>
                <a:spcPts val="900"/>
              </a:spcAft>
            </a:pPr>
            <a:r>
              <a:rPr lang="en-GB" altLang="zh-CN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Editor's note:	How to guarantee that the UE uses the EASDF's IP address for the subsequent DSN Query in step 8 is FFS.</a:t>
            </a:r>
            <a:endParaRPr lang="zh-CN" altLang="zh-CN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694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SA2#148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96%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437125"/>
            <a:ext cx="8757307" cy="4070800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12 CRs </a:t>
            </a:r>
            <a:r>
              <a:rPr lang="de-DE" altLang="de-DE" sz="1200" dirty="0"/>
              <a:t>for TS 23.548 and </a:t>
            </a:r>
            <a:r>
              <a:rPr lang="de-DE" altLang="de-DE" sz="1200" dirty="0" smtClean="0"/>
              <a:t>6 </a:t>
            </a:r>
            <a:r>
              <a:rPr lang="de-DE" altLang="de-DE" sz="1200" dirty="0"/>
              <a:t>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 contentious issue on usage of MNO DNS is resolved.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 LS </a:t>
            </a:r>
            <a:r>
              <a:rPr lang="en-US" altLang="zh-CN" sz="1200" dirty="0" smtClean="0"/>
              <a:t>is sent </a:t>
            </a:r>
            <a:r>
              <a:rPr lang="en-US" altLang="zh-CN" sz="1200" dirty="0"/>
              <a:t>to RAN5 about the requirement for defining test cases related to the EAS discovery.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 smtClean="0"/>
              <a:t>Topic 1: (Re-)Discovery of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Resolve the contentious issue by introducing EDC functionality.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Correction related to EASDF, e.g. service operations/procedures for supporting EAS deployment info, UE authorization for usage of EASDF, </a:t>
            </a:r>
            <a:r>
              <a:rPr lang="en-GB" altLang="zh-CN" sz="1200" dirty="0" smtClean="0"/>
              <a:t>uniqueness of buffered DNS message in EASDF</a:t>
            </a:r>
            <a:r>
              <a:rPr lang="en-US" altLang="zh-CN" sz="12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Corrections to annex 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Correction of UE Policies delivery notification.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 smtClean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/>
              <a:t>Correction on e</a:t>
            </a:r>
            <a:r>
              <a:rPr lang="en-US" sz="1300" dirty="0" err="1" smtClean="0"/>
              <a:t>nabling</a:t>
            </a:r>
            <a:r>
              <a:rPr lang="en-US" sz="1300" dirty="0" smtClean="0"/>
              <a:t> EAS IP Replacement procedure.</a:t>
            </a:r>
            <a:r>
              <a:rPr lang="en-GB" sz="1300" dirty="0" smtClean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Correction on </a:t>
            </a:r>
            <a:r>
              <a:rPr lang="en-GB" altLang="zh-CN" sz="1300" dirty="0" smtClean="0"/>
              <a:t>Packet Buffering procedure to clarify AF may be changed.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b="1" dirty="0" smtClean="0"/>
              <a:t>Topic 3: Network Exposure to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Correction on Local NEF selection.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 smtClean="0"/>
              <a:t>Topic 4: Support of 3GPP Application Layer 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Correction of ECS Address Configuration Information</a:t>
            </a:r>
            <a:r>
              <a:rPr lang="en-US" altLang="zh-CN" sz="12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 smtClean="0"/>
              <a:t>Topic 5: DNAI based (I-)SMF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Correction on DNAI caused I-SMF removal.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37405323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59034948"/>
              </p:ext>
            </p:extLst>
          </p:nvPr>
        </p:nvGraphicFramePr>
        <p:xfrm>
          <a:off x="179388" y="1376363"/>
          <a:ext cx="8810067" cy="144303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2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200" dirty="0"/>
                        <a:t> </a:t>
                      </a:r>
                      <a:r>
                        <a:rPr lang="en-US" altLang="zh-CN" sz="1200" b="1" dirty="0"/>
                        <a:t>eEdge_5GC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r>
                        <a:rPr lang="en-US" altLang="zh-CN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100%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kumimoji="0" lang="en-US" altLang="zh-CN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344341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50697"/>
            <a:ext cx="8554480" cy="31773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Progress since </a:t>
            </a:r>
            <a:r>
              <a:rPr lang="de-DE" altLang="de-DE" sz="2000" dirty="0" smtClean="0"/>
              <a:t>SA#94-e</a:t>
            </a:r>
            <a:r>
              <a:rPr lang="de-DE" altLang="de-DE" sz="20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15 </a:t>
            </a:r>
            <a:r>
              <a:rPr lang="en-US" altLang="zh-CN" sz="1400" dirty="0" smtClean="0"/>
              <a:t>CRs </a:t>
            </a:r>
            <a:r>
              <a:rPr lang="en-US" altLang="zh-CN" sz="1400" dirty="0"/>
              <a:t>for TS </a:t>
            </a:r>
            <a:r>
              <a:rPr lang="en-US" altLang="zh-CN" sz="1400" dirty="0" smtClean="0"/>
              <a:t>23.548/TS </a:t>
            </a:r>
            <a:r>
              <a:rPr lang="en-US" altLang="zh-CN" sz="1400" dirty="0"/>
              <a:t>23.501/23.502/23.503 were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A LS is sent to SA plenary for providing SA2 inputs on LS from GSMA OPAG.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 smtClean="0"/>
              <a:t>RAN </a:t>
            </a:r>
            <a:r>
              <a:rPr lang="en-US" altLang="zh-CN" sz="2000" dirty="0"/>
              <a:t>impacts and dependencies:</a:t>
            </a:r>
            <a:endParaRPr lang="de-DE" altLang="zh-CN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TS </a:t>
            </a:r>
            <a:r>
              <a:rPr lang="en-US" altLang="zh-CN" sz="1400" dirty="0" smtClean="0"/>
              <a:t>maintenance.</a:t>
            </a:r>
            <a:endParaRPr lang="en-US" altLang="zh-CN" sz="1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(2/16)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11613254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SA2#148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/>
              <a:t>RAN impacts and dependencies:</a:t>
            </a:r>
            <a:endParaRPr 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None.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SA2#149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TS </a:t>
            </a:r>
            <a:r>
              <a:rPr lang="en-US" altLang="zh-CN" sz="1600" dirty="0" smtClean="0"/>
              <a:t>maintenance.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8924042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SA2#149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0390119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kumimoji="0" lang="en-US" altLang="zh-CN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437125"/>
            <a:ext cx="8757307" cy="4070800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15 </a:t>
            </a:r>
            <a:r>
              <a:rPr lang="de-DE" altLang="de-DE" sz="1200" dirty="0" smtClean="0"/>
              <a:t>CRs </a:t>
            </a:r>
            <a:r>
              <a:rPr lang="de-DE" altLang="de-DE" sz="1200" dirty="0"/>
              <a:t>for TS </a:t>
            </a:r>
            <a:r>
              <a:rPr lang="de-DE" altLang="de-DE" sz="1200" dirty="0" smtClean="0"/>
              <a:t>23.548</a:t>
            </a:r>
            <a:r>
              <a:rPr lang="en-US" altLang="de-DE" sz="1200" dirty="0"/>
              <a:t>/</a:t>
            </a:r>
            <a:r>
              <a:rPr lang="de-DE" altLang="de-DE" sz="1200" dirty="0" smtClean="0"/>
              <a:t>23.501/23.502/23.503 </a:t>
            </a:r>
            <a:r>
              <a:rPr lang="de-DE" altLang="de-DE" sz="1200" dirty="0"/>
              <a:t>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Corrections on usage of “Local DN” and EHE.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Add missing EASDF descriptions</a:t>
            </a:r>
            <a:endParaRPr lang="en-US" altLang="zh-CN" sz="12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Topic 1: (Re-)Discovery of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Clarify FQDN in Traffic </a:t>
            </a:r>
            <a:r>
              <a:rPr lang="en-US" altLang="zh-CN" sz="1200" dirty="0" smtClean="0"/>
              <a:t>Influence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Correction related to </a:t>
            </a:r>
            <a:r>
              <a:rPr lang="en-US" altLang="zh-CN" sz="1200" dirty="0" smtClean="0"/>
              <a:t>EDI and how SMF obtains EDI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Corrections of EDC functionality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Correction on enabling EAS IP Replacement procedure.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/>
              <a:t>Corrections on notification of user plane management event procedure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Topic </a:t>
            </a:r>
            <a:r>
              <a:rPr lang="en-US" altLang="zh-CN" sz="1400" b="1" dirty="0"/>
              <a:t>3: Network Exposure to Edge Application 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Add UPF capability that supports </a:t>
            </a:r>
            <a:r>
              <a:rPr lang="en-US" altLang="zh-CN" sz="1200" dirty="0" err="1"/>
              <a:t>QoS</a:t>
            </a:r>
            <a:r>
              <a:rPr lang="en-US" altLang="zh-CN" sz="1200" dirty="0"/>
              <a:t> monitoring event exposure.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Topic 4: Support of 3GPP Application Layer 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Add UE capability to SMF decision for ECS address delivery.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Topic 5: DNAI </a:t>
            </a:r>
            <a:r>
              <a:rPr lang="en-US" altLang="zh-CN" sz="1400" b="1" dirty="0"/>
              <a:t>based (I-)SMF selection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Topic </a:t>
            </a:r>
            <a:r>
              <a:rPr lang="en-US" altLang="zh-CN" sz="1400" b="1" dirty="0"/>
              <a:t>6: Support </a:t>
            </a:r>
            <a:r>
              <a:rPr lang="en-US" altLang="zh-CN" sz="1400" b="1" dirty="0"/>
              <a:t>of AF Guidance to PCF Determination of Proper URSP </a:t>
            </a:r>
            <a:r>
              <a:rPr lang="en-US" altLang="zh-CN" sz="1400" b="1" dirty="0"/>
              <a:t>Rules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Corrections </a:t>
            </a:r>
            <a:r>
              <a:rPr lang="en-US" altLang="zh-CN" sz="1200" dirty="0"/>
              <a:t>on notification on the outcome of UE Policies </a:t>
            </a:r>
            <a:r>
              <a:rPr lang="en-US" altLang="zh-CN" sz="1200" dirty="0" smtClean="0"/>
              <a:t>delivery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Clarification on AF </a:t>
            </a:r>
            <a:r>
              <a:rPr lang="en-GB" altLang="zh-CN" sz="1200" dirty="0"/>
              <a:t>guides URSP policy determination via </a:t>
            </a:r>
            <a:r>
              <a:rPr lang="en-GB" altLang="zh-CN" sz="1200" dirty="0" err="1"/>
              <a:t>Npcf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774862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SA2#148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/>
              <a:t>RAN impacts and dependencies:</a:t>
            </a:r>
            <a:endParaRPr 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None.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SA2#149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TS maintenance.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TS </a:t>
            </a:r>
            <a:r>
              <a:rPr lang="en-US" altLang="zh-CN" sz="1600" dirty="0" smtClean="0"/>
              <a:t>maintenance.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8728241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 smtClean="0"/>
              <a:t>Backup</a:t>
            </a:r>
            <a:br>
              <a:rPr lang="en-US" altLang="zh-CN" dirty="0" smtClean="0"/>
            </a:br>
            <a:r>
              <a:rPr lang="en-US" altLang="zh-CN" dirty="0" smtClean="0"/>
              <a:t>(Status reports of past meetings for information)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SA2#143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First meeting for </a:t>
            </a:r>
            <a:r>
              <a:rPr lang="de-DE" altLang="de-DE" sz="1400" dirty="0" smtClean="0"/>
              <a:t>eEdge_5GC WI. TS 23.548 v0.1.0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15 pCRs for TS 23.548 (incl. TS skeleton) and 13 CRs for TS 23.501/23.502/23.503 are approved. Most of concluded solutions in study phase are agreed with identified FFS.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LS replies are sent out to GSMA and SA6.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EAS </a:t>
            </a:r>
            <a:r>
              <a:rPr lang="en-US" altLang="zh-CN" sz="1000" dirty="0"/>
              <a:t>discovery </a:t>
            </a:r>
            <a:r>
              <a:rPr lang="en-US" altLang="zh-CN" sz="1000" dirty="0" smtClean="0"/>
              <a:t>procedures for </a:t>
            </a:r>
            <a:r>
              <a:rPr lang="en-US" altLang="zh-CN" sz="1000" dirty="0"/>
              <a:t>Distributed </a:t>
            </a:r>
            <a:r>
              <a:rPr lang="en-US" altLang="zh-CN" sz="1000" dirty="0" smtClean="0"/>
              <a:t>Anchor and Session breakout; </a:t>
            </a:r>
            <a:r>
              <a:rPr lang="en-US" altLang="zh-CN" sz="1000" dirty="0"/>
              <a:t>EAS re-discovery for Session </a:t>
            </a:r>
            <a:r>
              <a:rPr lang="en-US" altLang="zh-CN" sz="1000" dirty="0" smtClean="0"/>
              <a:t>Breakout; </a:t>
            </a:r>
            <a:r>
              <a:rPr lang="en-GB" altLang="zh-CN" sz="1000" dirty="0" smtClean="0"/>
              <a:t>UE </a:t>
            </a:r>
            <a:r>
              <a:rPr lang="en-GB" altLang="zh-CN" sz="1000" dirty="0"/>
              <a:t>Considerations for EAS rediscovery; Application layer based EAS (</a:t>
            </a:r>
            <a:r>
              <a:rPr lang="en-US" altLang="zh-CN" sz="1000" dirty="0"/>
              <a:t>r</a:t>
            </a:r>
            <a:r>
              <a:rPr lang="en-GB" altLang="zh-CN" sz="1000" dirty="0"/>
              <a:t>e-)direction; </a:t>
            </a:r>
            <a:r>
              <a:rPr lang="en-US" altLang="zh-CN" sz="1000" dirty="0"/>
              <a:t>EAS discovery using 3rd party mechanisms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2: </a:t>
            </a:r>
            <a:r>
              <a:rPr lang="en-US" altLang="zh-CN" sz="1600" b="1" dirty="0"/>
              <a:t>Edge </a:t>
            </a:r>
            <a:r>
              <a:rPr lang="en-US" altLang="zh-CN" sz="1600" b="1" dirty="0" smtClean="0"/>
              <a:t>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Target PSA buffering;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latency;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3: </a:t>
            </a:r>
            <a:r>
              <a:rPr lang="en-US" altLang="zh-CN" sz="1600" b="1" dirty="0"/>
              <a:t>Network Exposure to Edge Application </a:t>
            </a:r>
            <a:r>
              <a:rPr lang="en-US" altLang="zh-CN" sz="1600" b="1" dirty="0" smtClean="0"/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following solutions are </a:t>
            </a:r>
            <a:r>
              <a:rPr lang="en-US" altLang="zh-CN" sz="1400" dirty="0" smtClean="0"/>
              <a:t>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Network </a:t>
            </a:r>
            <a:r>
              <a:rPr lang="en-US" altLang="zh-CN" sz="1000" dirty="0"/>
              <a:t>exposure via local </a:t>
            </a:r>
            <a:r>
              <a:rPr lang="en-US" altLang="zh-CN" sz="1000" dirty="0" smtClean="0"/>
              <a:t>NEF; Parameter </a:t>
            </a:r>
            <a:r>
              <a:rPr lang="en-US" altLang="zh-CN" sz="1000" dirty="0"/>
              <a:t>for local NEF </a:t>
            </a:r>
            <a:r>
              <a:rPr lang="en-US" altLang="zh-CN" sz="1000" dirty="0" smtClean="0"/>
              <a:t>selection;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pCR/CRs for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5: DNAI based SMF/I-SMF selection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CRs for SMF/I-SMF selections are approved.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39836576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SA2#143</a:t>
            </a:r>
            <a:r>
              <a:rPr lang="en-US" altLang="zh-CN" sz="2800" b="1" dirty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Whether/how to address the issue on “cooperation </a:t>
            </a:r>
            <a:r>
              <a:rPr lang="en-US" altLang="zh-CN" sz="1600" dirty="0"/>
              <a:t>among the applications, the 5GC and the UE to ensure no conflict on selecting the appropriate DNS </a:t>
            </a:r>
            <a:r>
              <a:rPr lang="en-US" altLang="zh-CN" sz="1600" dirty="0" smtClean="0"/>
              <a:t>server”.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</a:t>
            </a:r>
            <a:r>
              <a:rPr lang="de-DE" sz="2000" b="1" dirty="0" smtClean="0"/>
              <a:t>SA2#144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60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SA2#144e.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1646074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888979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dirty="0" smtClean="0"/>
                        <a:t> </a:t>
                      </a:r>
                      <a:r>
                        <a:rPr lang="en-US" altLang="zh-CN" sz="1400" b="1" dirty="0" smtClean="0"/>
                        <a:t>eEdge_5GC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TS 23.548 v0.2.0 </a:t>
            </a:r>
            <a:r>
              <a:rPr lang="de-DE" altLang="de-DE" sz="1400" dirty="0"/>
              <a:t>is available at </a:t>
            </a:r>
            <a:r>
              <a:rPr lang="en-US" altLang="zh-CN" sz="1400" dirty="0">
                <a:hlinkClick r:id="rId3"/>
              </a:rPr>
              <a:t>link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26 pCRs for TS 23.548 and 14 CRs for TS 23.501/23.502/23.503 are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General aspects for EC in both 23.501 and 23.548 are updated/addressed.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Topic 1: (Re-)Discovery </a:t>
            </a:r>
            <a:r>
              <a:rPr lang="en-US" altLang="zh-CN" sz="1600" b="1" dirty="0"/>
              <a:t>of Edge Application </a:t>
            </a:r>
            <a:r>
              <a:rPr lang="en-US" altLang="zh-CN" sz="1600" b="1" dirty="0" smtClean="0"/>
              <a:t>Server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New: EASDF discovery and selection, EASDF functional description, EASDF services, EAS deployment information from AF; EAS </a:t>
            </a:r>
            <a:r>
              <a:rPr lang="en-US" altLang="zh-CN" sz="1000" dirty="0"/>
              <a:t>Re-discovery Procedure at Edge Relocation, EAS Discovery with dynamic PSA Distribution(sol#12).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EAS discovery procedure for session breakout, EAS rediscovery for session </a:t>
            </a:r>
            <a:r>
              <a:rPr lang="en-US" altLang="zh-CN" sz="1000" dirty="0"/>
              <a:t>breakout, </a:t>
            </a:r>
            <a:r>
              <a:rPr lang="en-US" altLang="zh-CN" sz="1000" dirty="0" smtClean="0"/>
              <a:t>UE </a:t>
            </a:r>
            <a:r>
              <a:rPr lang="en-US" altLang="zh-CN" sz="1000" dirty="0"/>
              <a:t>Considerations for EAS (</a:t>
            </a:r>
            <a:r>
              <a:rPr lang="en-US" altLang="zh-CN" sz="1000" dirty="0" smtClean="0"/>
              <a:t>re)Discovery, </a:t>
            </a:r>
            <a:r>
              <a:rPr lang="en-GB" altLang="zh-CN" sz="1000" dirty="0"/>
              <a:t>AF guidance to PCF determination of proper URSP </a:t>
            </a:r>
            <a:r>
              <a:rPr lang="en-GB" altLang="zh-CN" sz="1000" dirty="0" smtClean="0"/>
              <a:t>rules.</a:t>
            </a:r>
            <a:endParaRPr lang="en-US" altLang="zh-CN" sz="10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2: Edge Relocation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New: General part for Edge relocation</a:t>
            </a:r>
            <a:r>
              <a:rPr lang="en-GB" altLang="zh-CN" sz="1000" dirty="0" smtClean="0"/>
              <a:t>, </a:t>
            </a:r>
            <a:r>
              <a:rPr lang="en-US" altLang="zh-CN" sz="1000" dirty="0"/>
              <a:t>Edge Relocation with Multiple </a:t>
            </a:r>
            <a:r>
              <a:rPr lang="en-US" altLang="zh-CN" sz="1000" dirty="0" smtClean="0"/>
              <a:t>AFs, </a:t>
            </a:r>
            <a:r>
              <a:rPr lang="en-GB" altLang="zh-CN" sz="1000" dirty="0"/>
              <a:t>EAS Relocation on Simultaneous connectivity over source and target PSA .</a:t>
            </a:r>
            <a:endParaRPr lang="en-US" altLang="zh-CN" sz="1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Target PSA buffering, </a:t>
            </a:r>
            <a:r>
              <a:rPr lang="en-GB" altLang="zh-CN" sz="1000" dirty="0" smtClean="0"/>
              <a:t>Edge </a:t>
            </a:r>
            <a:r>
              <a:rPr lang="en-GB" altLang="zh-CN" sz="1000" dirty="0"/>
              <a:t>Relocation considering User Plane </a:t>
            </a:r>
            <a:r>
              <a:rPr lang="en-GB" altLang="zh-CN" sz="1000" dirty="0" smtClean="0"/>
              <a:t>latency, EAS </a:t>
            </a:r>
            <a:r>
              <a:rPr lang="en-GB" altLang="zh-CN" sz="1000" dirty="0"/>
              <a:t>IP </a:t>
            </a:r>
            <a:r>
              <a:rPr lang="en-GB" altLang="zh-CN" sz="1000" dirty="0" smtClean="0"/>
              <a:t>replacement.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600" b="1" dirty="0">
                <a:ea typeface="+mn-ea"/>
                <a:cs typeface="+mn-cs"/>
              </a:rPr>
              <a:t>Topic 3: Network Exposure to Edge Application </a:t>
            </a:r>
            <a:r>
              <a:rPr lang="en-US" altLang="zh-CN" sz="1600" b="1" dirty="0" smtClean="0">
                <a:ea typeface="+mn-ea"/>
                <a:cs typeface="+mn-cs"/>
              </a:rPr>
              <a:t>Server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pCRs/CRs for the following solutions are approved: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Update: </a:t>
            </a:r>
            <a:r>
              <a:rPr lang="en-US" altLang="zh-CN" sz="1000" dirty="0"/>
              <a:t>Network exposure via local </a:t>
            </a:r>
            <a:r>
              <a:rPr lang="en-US" altLang="zh-CN" sz="1000" dirty="0" smtClean="0"/>
              <a:t>NEF, local </a:t>
            </a:r>
            <a:r>
              <a:rPr lang="en-US" altLang="zh-CN" sz="1000" dirty="0"/>
              <a:t>NEF </a:t>
            </a:r>
            <a:r>
              <a:rPr lang="en-US" altLang="zh-CN" sz="1000" dirty="0" smtClean="0"/>
              <a:t>selection.</a:t>
            </a:r>
            <a:endParaRPr lang="en-US" altLang="zh-CN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Topic </a:t>
            </a:r>
            <a:r>
              <a:rPr lang="en-US" altLang="zh-CN" sz="1600" b="1" dirty="0" smtClean="0"/>
              <a:t>4: </a:t>
            </a:r>
            <a:r>
              <a:rPr lang="en-US" altLang="zh-CN" sz="1600" b="1" dirty="0"/>
              <a:t>Support of 3GPP Application Layer </a:t>
            </a:r>
            <a:r>
              <a:rPr lang="en-US" altLang="zh-CN" sz="1600" b="1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pCR/CRs for updating ECS </a:t>
            </a:r>
            <a:r>
              <a:rPr lang="en-US" altLang="zh-CN" sz="1400" dirty="0"/>
              <a:t>Address </a:t>
            </a:r>
            <a:r>
              <a:rPr lang="en-US" altLang="zh-CN" sz="1400" dirty="0" smtClean="0"/>
              <a:t>Provisioning are approved.</a:t>
            </a:r>
            <a:endParaRPr lang="en-US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39399853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eEdge_5GC status after </a:t>
            </a:r>
            <a:r>
              <a:rPr lang="en-US" altLang="de-DE" sz="2800" b="1" dirty="0" smtClean="0"/>
              <a:t>SA2#144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501914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 identified.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Issues related to “whether/how to </a:t>
            </a:r>
            <a:r>
              <a:rPr lang="en-GB" altLang="zh-CN" sz="1600" dirty="0" smtClean="0"/>
              <a:t>guarantee </a:t>
            </a:r>
            <a:r>
              <a:rPr lang="en-GB" altLang="zh-CN" sz="1600" dirty="0"/>
              <a:t>that the UE uses the EASDF's IP </a:t>
            </a:r>
            <a:r>
              <a:rPr lang="en-GB" altLang="zh-CN" sz="1600" dirty="0" smtClean="0"/>
              <a:t>address</a:t>
            </a:r>
            <a:r>
              <a:rPr lang="en-US" altLang="zh-CN" sz="1600" dirty="0" smtClean="0"/>
              <a:t>”.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Issue related to “whether specify Local UPF-Local NEF interface”.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2000" b="1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Focus </a:t>
            </a:r>
            <a:r>
              <a:rPr lang="de-DE" sz="2000" b="1" dirty="0"/>
              <a:t>for the Next Meeting (</a:t>
            </a:r>
            <a:r>
              <a:rPr lang="de-DE" sz="2000" b="1" dirty="0" smtClean="0"/>
              <a:t>SA2#145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Continue to discuss the postponed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Resolve the open issues.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Achieve 80</a:t>
            </a:r>
            <a:r>
              <a:rPr lang="en-US" altLang="zh-CN" sz="1600" dirty="0"/>
              <a:t>% </a:t>
            </a:r>
            <a:r>
              <a:rPr lang="en-US" altLang="zh-CN" sz="1600" dirty="0" smtClean="0"/>
              <a:t>completion </a:t>
            </a:r>
            <a:r>
              <a:rPr lang="en-US" altLang="zh-CN" sz="1600" dirty="0"/>
              <a:t>after </a:t>
            </a:r>
            <a:r>
              <a:rPr lang="en-US" altLang="zh-CN" sz="1600" dirty="0" smtClean="0"/>
              <a:t>SA2 #145e.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Send TS 23.548 to SA#92-e for information/approval after SA2 #145e.</a:t>
            </a: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 smtClean="0"/>
              <a:t>Risk: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Depending on the progress on contentious issues, there may be a risk that the TS cannot be ready for approval before SA #92-e.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3562273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11369</TotalTime>
  <Words>2628</Words>
  <Application>Microsoft Office PowerPoint</Application>
  <PresentationFormat>On-screen Show (4:3)</PresentationFormat>
  <Paragraphs>424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 </vt:lpstr>
      <vt:lpstr>宋体</vt:lpstr>
      <vt:lpstr>Arial</vt:lpstr>
      <vt:lpstr>Calibri</vt:lpstr>
      <vt:lpstr>Times New Roman</vt:lpstr>
      <vt:lpstr>Office Theme</vt:lpstr>
      <vt:lpstr>   eEdge_5GC Status Report</vt:lpstr>
      <vt:lpstr>PowerPoint Presentation</vt:lpstr>
      <vt:lpstr> eEdge_5GC status after SA2#149e (1/2)</vt:lpstr>
      <vt:lpstr> eEdge_5GC status after SA2#148e (2/2)</vt:lpstr>
      <vt:lpstr>Backup (Status reports of past meetings for information)</vt:lpstr>
      <vt:lpstr> eEdge_5GC status after SA2#143e (1/2)</vt:lpstr>
      <vt:lpstr> eEdge_5GC status after SA2#143e (2/2)</vt:lpstr>
      <vt:lpstr> eEdge_5GC status after SA2#144e (1/2)</vt:lpstr>
      <vt:lpstr> eEdge_5GC status after SA2#144e (2/2)</vt:lpstr>
      <vt:lpstr>PowerPoint Presentation</vt:lpstr>
      <vt:lpstr> eEdge_5GC status after SA2#145e (1/2)</vt:lpstr>
      <vt:lpstr> eEdge_5GC status after SA2#145e (2/2)</vt:lpstr>
      <vt:lpstr>PowerPoint Presentation</vt:lpstr>
      <vt:lpstr> eEdge_5GC status after SA2#146e (1/2)</vt:lpstr>
      <vt:lpstr> eEdge_5GC status after SA2#146e (2/2)</vt:lpstr>
      <vt:lpstr> eEdge_5GC status after SA2#147e (1/2)</vt:lpstr>
      <vt:lpstr> eEdge_5GC status after SA2#147e (2/2)</vt:lpstr>
      <vt:lpstr>PowerPoint Presentation</vt:lpstr>
      <vt:lpstr> eEdge_5GC status after SA2#148e (1/2)</vt:lpstr>
      <vt:lpstr> eEdge_5GC status after SA2#148e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Huawei_Nihui_D9</cp:lastModifiedBy>
  <cp:revision>1464</cp:revision>
  <dcterms:created xsi:type="dcterms:W3CDTF">2008-08-30T09:32:10Z</dcterms:created>
  <dcterms:modified xsi:type="dcterms:W3CDTF">2022-02-26T07:55:44Z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(3)+fq3BRnyQIZdscViFgt5OSRrX1015m46BD7vntTlAPHLz76QKI+eruiQGrp85WHXxbM/Woe4
Uamts1CvGLBo2PThmEkKfpROh3h4pCHMINEVOiVwvvcrzjF92n5T7p6YwIolzKgWPWCnFW9I
laCv+mAf3/2Z7vHphpyoLi72YzIh9WD3y66wRPAgrjVZR67Z8crvTnZPXkuB8m7lsMMnGxIH
aLXJgxwGN65sjJT1oD</vt:lpwstr>
  </property>
  <property fmtid="{D5CDD505-2E9C-101B-9397-08002B2CF9AE}" pid="9" name="_2015_ms_pID_7253431">
    <vt:lpwstr>/xVi/PB1Es3hVQNZ+f7ArGCB1AoiIal1CrwwYVVW0GtWuaJw8THXak
/Z38G/cbEG/O/xw8rBMjbQrJtx7CDObLUFQQAcaroJ3OthGyMP8qmqA9qSvkN1YhcG1vJnF2
wJsQhLXZEdXN9hBE4ryAGU/kH3lGDRfsT6XrQZdOTfFDgKkLm7zXl6auwz0eMc8uKcBcXPoj
rXlQ6WH3F1RZkt5atMnjPeIyv1WIv++qZfQY</vt:lpwstr>
  </property>
  <property fmtid="{D5CDD505-2E9C-101B-9397-08002B2CF9AE}" pid="10" name="_2015_ms_pID_7253432">
    <vt:lpwstr>fw==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1630231243</vt:lpwstr>
  </property>
</Properties>
</file>