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9"/>
  </p:notesMasterIdLst>
  <p:handoutMasterIdLst>
    <p:handoutMasterId r:id="rId10"/>
  </p:handoutMasterIdLst>
  <p:sldIdLst>
    <p:sldId id="303" r:id="rId3"/>
    <p:sldId id="802" r:id="rId4"/>
    <p:sldId id="822" r:id="rId5"/>
    <p:sldId id="815" r:id="rId6"/>
    <p:sldId id="823" r:id="rId7"/>
    <p:sldId id="79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60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3/2/2022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3/2/2022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</a:t>
            </a:r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14 - 25 February,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S2-2201898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</a:t>
            </a:r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14 - 25 February, 2022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S2-2201898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WG2#14</a:t>
            </a:r>
            <a:r>
              <a:rPr lang="en-US" altLang="en-GB" sz="1200" dirty="0">
                <a:solidFill>
                  <a:schemeClr val="bg1"/>
                </a:solidFill>
                <a:latin typeface="+mn-lt"/>
              </a:rPr>
              <a:t>9</a:t>
            </a:r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E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14-25 February 2022</a:t>
            </a:r>
            <a:endParaRPr lang="nb-NO" altLang="ko-KR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WG2#14</a:t>
            </a:r>
            <a:r>
              <a:rPr lang="en-US" altLang="en-GB" sz="1200" dirty="0">
                <a:solidFill>
                  <a:schemeClr val="bg1"/>
                </a:solidFill>
                <a:latin typeface="+mn-lt"/>
              </a:rPr>
              <a:t>9</a:t>
            </a:r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E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14-25 February 2022</a:t>
            </a:r>
            <a:r>
              <a:rPr lang="nb-NO" altLang="ko-KR"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2_Arch/TSGS2_149E_Electronic_2022-02/INBOX/S2-2201622.zip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ww.3gpp.org/ftp/tsg_sa/WG2_Arch/TSGS2_149E_Electronic_2022-02/INBOX/S2-2201861.zip" TargetMode="External"/><Relationship Id="rId12" Type="http://schemas.openxmlformats.org/officeDocument/2006/relationships/hyperlink" Target="https://www.3gpp.org/ftp/tsg_sa/WG2_Arch/TSGS2_149E_Electronic_2022-02/INBOX/S2-2201625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3gpp.org/ftp/tsg_sa/WG2_Arch/TSGS2_149E_Electronic_2022-02/INBOX/S2-2201620.zip" TargetMode="External"/><Relationship Id="rId11" Type="http://schemas.openxmlformats.org/officeDocument/2006/relationships/hyperlink" Target="https://www.3gpp.org/ftp/tsg_sa/WG2_Arch/TSGS2_149E_Electronic_2022-02/INBOX/S2-2201624.zip" TargetMode="External"/><Relationship Id="rId5" Type="http://schemas.openxmlformats.org/officeDocument/2006/relationships/hyperlink" Target="https://www.3gpp.org/ftp/tsg_sa/WG2_Arch/TSGS2_149E_Electronic_2022-02/INBOX/S2-2201619.zip" TargetMode="External"/><Relationship Id="rId10" Type="http://schemas.openxmlformats.org/officeDocument/2006/relationships/hyperlink" Target="https://www.3gpp.org/ftp/tsg_sa/WG2_Arch/TSGS2_149E_Electronic_2022-02/INBOX/S2-2201623.zip" TargetMode="External"/><Relationship Id="rId4" Type="http://schemas.openxmlformats.org/officeDocument/2006/relationships/hyperlink" Target="https://www.3gpp.org/ftp/tsg_sa/WG2_Arch/TSGS2_149E_Electronic_2022-02/INBOX/S2-2201618.zip" TargetMode="External"/><Relationship Id="rId9" Type="http://schemas.openxmlformats.org/officeDocument/2006/relationships/hyperlink" Target="S2-2201632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FS_eNA_Ph3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r>
              <a:rPr lang="en-GB" sz="1800" b="1" dirty="0" smtClean="0">
                <a:latin typeface="Arial" panose="020B0604020202020204" pitchFamily="34" charset="0"/>
              </a:rPr>
              <a:t>, Xiaobo </a:t>
            </a:r>
            <a:r>
              <a:rPr lang="en-GB" sz="1800" b="1" dirty="0">
                <a:latin typeface="Arial" panose="020B0604020202020204" pitchFamily="34" charset="0"/>
              </a:rPr>
              <a:t>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>
                <a:sym typeface="+mn-ea"/>
              </a:rPr>
              <a:t>Progress since SA#94:</a:t>
            </a:r>
            <a:endParaRPr lang="de-DE" altLang="de-DE" sz="1600" dirty="0"/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</a:rPr>
              <a:t>TR Skeleton, TR Scope, Architectural Assumption and requirements are agreed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. </a:t>
            </a:r>
            <a:endParaRPr altLang="de-DE" sz="1200" kern="1200" dirty="0">
              <a:ea typeface="+mn-ea"/>
              <a:cs typeface="Arial" panose="020B0604020202020204" pitchFamily="34" charset="0"/>
            </a:endParaRP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9</a:t>
            </a:r>
            <a:r>
              <a:rPr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key issues are documented.</a:t>
            </a: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TR 23.700-</a:t>
            </a:r>
            <a:r>
              <a:rPr lang="en-US" sz="1200" kern="1200" dirty="0">
                <a:ea typeface="+mn-ea"/>
                <a:cs typeface="Arial" panose="020B0604020202020204" pitchFamily="34" charset="0"/>
                <a:sym typeface="+mn-ea"/>
              </a:rPr>
              <a:t>81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 v0.1.0 </a:t>
            </a:r>
            <a:r>
              <a:rPr lang="en-US"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is </a:t>
            </a:r>
            <a:r>
              <a:rPr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generated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based on the agreed </a:t>
            </a:r>
            <a:r>
              <a:rPr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contributions</a:t>
            </a:r>
            <a:r>
              <a:rPr lang="en-US" altLang="de-DE" sz="1200" kern="1200" dirty="0" smtClean="0"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altLang="de-DE" sz="1200" kern="1200" dirty="0">
              <a:ea typeface="+mn-ea"/>
              <a:cs typeface="Arial" panose="020B0604020202020204" pitchFamily="34" charset="0"/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sym typeface="+mn-ea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cs typeface="+mn-ea"/>
                <a:sym typeface="+mn-ea"/>
              </a:rPr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200" dirty="0">
              <a:cs typeface="+mn-ea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>
                <a:sym typeface="+mn-ea"/>
              </a:rPr>
              <a:t>Next steps: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cs typeface="+mn-ea"/>
                <a:sym typeface="+mn-ea"/>
              </a:rPr>
              <a:t>SA2#150E Apr (1.0 TU): Last meeting to finalize KIs, start of collecting new possible solutions, </a:t>
            </a:r>
            <a:r>
              <a:rPr lang="en-US" altLang="de-DE" sz="1200" dirty="0" smtClean="0">
                <a:cs typeface="+mn-ea"/>
                <a:sym typeface="+mn-ea"/>
              </a:rPr>
              <a:t>continue to </a:t>
            </a:r>
            <a:r>
              <a:rPr lang="en-US" altLang="de-DE" sz="1200" dirty="0">
                <a:cs typeface="+mn-ea"/>
                <a:sym typeface="+mn-ea"/>
              </a:rPr>
              <a:t>study the architecture requirements, assumptions, terminology.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FS_eNA_Ph3 status at SA#95-e</a:t>
            </a:r>
          </a:p>
        </p:txBody>
      </p:sp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&gt; 13 %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Study on 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&gt; 13 %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FS_eNA_Ph3 </a:t>
            </a:r>
            <a:r>
              <a:rPr lang="en-US" altLang="de-DE" b="1" dirty="0"/>
              <a:t>status after SA2#149E (1/2)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434974" y="2462306"/>
            <a:ext cx="8554481" cy="38857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altLang="de-DE" sz="1200" dirty="0">
                <a:sym typeface="+mn-ea"/>
              </a:rPr>
              <a:t>FS_eNA_Ph3</a:t>
            </a:r>
            <a:r>
              <a:rPr lang="en-US" altLang="de-DE" sz="1200" dirty="0">
                <a:sym typeface="+mn-ea"/>
              </a:rPr>
              <a:t> </a:t>
            </a:r>
            <a:r>
              <a:rPr lang="de-DE" altLang="de-DE" sz="1200" dirty="0">
                <a:sym typeface="+mn-ea"/>
              </a:rPr>
              <a:t>TR 23.700-8</a:t>
            </a:r>
            <a:r>
              <a:rPr lang="en-US" altLang="de-DE" sz="1200" dirty="0">
                <a:sym typeface="+mn-ea"/>
              </a:rPr>
              <a:t>1</a:t>
            </a:r>
            <a:r>
              <a:rPr lang="de-DE" altLang="de-DE" sz="1200" dirty="0">
                <a:sym typeface="+mn-ea"/>
              </a:rPr>
              <a:t> v0.1.0 is created based on approved contributions</a:t>
            </a:r>
            <a:r>
              <a:rPr lang="de-DE" altLang="de-DE" sz="1200" dirty="0" smtClean="0">
                <a:sym typeface="+mn-ea"/>
              </a:rPr>
              <a:t>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Total TUs requested for Study Phase is 8 TUs of which 1 has been used for SA2#149E and 7 TUs are remaining.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12 contributions agreed (including TR skeleton, scope, architecture </a:t>
            </a:r>
            <a:r>
              <a:rPr lang="en-US" altLang="de-DE" sz="1200" dirty="0" smtClean="0">
                <a:sym typeface="+mn-ea"/>
              </a:rPr>
              <a:t>assumptions, requirements and </a:t>
            </a:r>
            <a:r>
              <a:rPr lang="en-US" altLang="de-DE" sz="1200" dirty="0">
                <a:sym typeface="+mn-ea"/>
              </a:rPr>
              <a:t>key </a:t>
            </a:r>
            <a:r>
              <a:rPr lang="en-US" altLang="de-DE" sz="1200" dirty="0" smtClean="0">
                <a:sym typeface="+mn-ea"/>
              </a:rPr>
              <a:t>issues).</a:t>
            </a:r>
            <a:endParaRPr lang="en-US" altLang="de-DE" sz="12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 </a:t>
            </a:r>
            <a:r>
              <a:rPr lang="en-US" altLang="de-DE" sz="1200" dirty="0" smtClean="0">
                <a:sym typeface="+mn-ea"/>
              </a:rPr>
              <a:t>contributions </a:t>
            </a:r>
            <a:r>
              <a:rPr lang="en-US" altLang="de-DE" sz="1200" dirty="0">
                <a:sym typeface="+mn-ea"/>
              </a:rPr>
              <a:t>noted, and 1 LS In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24 contributions not handled.</a:t>
            </a:r>
            <a:endParaRPr lang="en-US" altLang="de-DE" sz="1200" dirty="0">
              <a:highlight>
                <a:srgbClr val="FF0000"/>
              </a:highlight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/>
              <a:t>9</a:t>
            </a:r>
            <a:r>
              <a:rPr altLang="de-DE" sz="1600" b="1" dirty="0"/>
              <a:t> Key Issues agreed for the study: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/>
              <a:t>KI#1: </a:t>
            </a:r>
            <a:r>
              <a:rPr lang="en-GB" altLang="zh-CN" sz="1200" dirty="0"/>
              <a:t>How to improve correctness of NWDAF analytics</a:t>
            </a:r>
            <a:r>
              <a:rPr lang="en-US" altLang="en-GB" sz="1200" dirty="0"/>
              <a:t> (</a:t>
            </a:r>
            <a:r>
              <a:rPr lang="en-US" altLang="en-GB" sz="1200" dirty="0">
                <a:hlinkClick r:id="rId4" action="ppaction://hlinkfile"/>
              </a:rPr>
              <a:t>S2-2201618</a:t>
            </a:r>
            <a:r>
              <a:rPr lang="en-US" altLang="en-GB" sz="1200" dirty="0"/>
              <a:t>)</a:t>
            </a:r>
            <a:endParaRPr lang="en-GB" sz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KI#2: </a:t>
            </a:r>
            <a:r>
              <a:rPr lang="en-US" altLang="zh-CN" sz="1200" dirty="0"/>
              <a:t>NWDAF-assisted application detection (</a:t>
            </a:r>
            <a:r>
              <a:rPr lang="en-US" altLang="zh-CN" sz="1200" dirty="0">
                <a:hlinkClick r:id="rId5" action="ppaction://hlinkfile"/>
              </a:rPr>
              <a:t>S2-2201619</a:t>
            </a:r>
            <a:r>
              <a:rPr lang="en-US" altLang="zh-CN" sz="1200" dirty="0"/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KI#3: </a:t>
            </a:r>
            <a:r>
              <a:rPr lang="en-GB" altLang="zh-CN" sz="1200" dirty="0"/>
              <a:t>Data and analytics exchange in roaming case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6" action="ppaction://hlinkfile"/>
              </a:rPr>
              <a:t>S2-2201620</a:t>
            </a:r>
            <a:r>
              <a:rPr lang="en-US" altLang="zh-CN" sz="1200" dirty="0">
                <a:sym typeface="+mn-ea"/>
              </a:rPr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KI#4: </a:t>
            </a:r>
            <a:r>
              <a:rPr lang="en-GB" altLang="zh-CN" sz="1200" dirty="0"/>
              <a:t>How to Enhance Data collection and Storage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7" action="ppaction://hlinkfile"/>
              </a:rPr>
              <a:t>S2-2201861</a:t>
            </a:r>
            <a:r>
              <a:rPr lang="en-US" altLang="zh-CN" sz="1200" dirty="0">
                <a:sym typeface="+mn-ea"/>
              </a:rPr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KI#5: </a:t>
            </a:r>
            <a:r>
              <a:rPr lang="en-GB" altLang="zh-CN" sz="1200" dirty="0"/>
              <a:t>Enhance trained ML Model sharing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8" action="ppaction://hlinkfile"/>
              </a:rPr>
              <a:t>S2-2201622</a:t>
            </a:r>
            <a:r>
              <a:rPr lang="en-US" altLang="zh-CN" sz="1200" dirty="0">
                <a:sym typeface="+mn-ea"/>
              </a:rPr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KI#6: </a:t>
            </a:r>
            <a:r>
              <a:rPr lang="en-US" sz="1200" dirty="0"/>
              <a:t>NWDAF-assisted URSP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9" action="ppaction://hlinkfile"/>
              </a:rPr>
              <a:t>S2-2201632</a:t>
            </a:r>
            <a:r>
              <a:rPr lang="en-US" altLang="zh-CN" sz="1200" dirty="0">
                <a:sym typeface="+mn-ea"/>
              </a:rPr>
              <a:t>)</a:t>
            </a:r>
            <a:endParaRPr lang="en-US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KI#7: </a:t>
            </a:r>
            <a:r>
              <a:rPr lang="en-GB" altLang="zh-CN" sz="1200" dirty="0"/>
              <a:t>Enhancements on QoS Sustainability analytics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10" action="ppaction://hlinkfile"/>
              </a:rPr>
              <a:t>S2-2201623</a:t>
            </a:r>
            <a:r>
              <a:rPr lang="en-US" altLang="zh-CN" sz="1200" dirty="0">
                <a:sym typeface="+mn-ea"/>
              </a:rPr>
              <a:t>)</a:t>
            </a:r>
            <a:endParaRPr lang="en-GB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KI#8: </a:t>
            </a:r>
            <a:r>
              <a:rPr lang="en-US" altLang="zh-CN" sz="1200" dirty="0"/>
              <a:t>Supporting Federated Learning in 5GC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11" action="ppaction://hlinkfile"/>
              </a:rPr>
              <a:t>S2-2201624</a:t>
            </a:r>
            <a:r>
              <a:rPr lang="en-US" altLang="zh-CN" sz="1200" dirty="0">
                <a:sym typeface="+mn-ea"/>
              </a:rPr>
              <a:t>)</a:t>
            </a:r>
            <a:endParaRPr lang="en-US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KI#9: </a:t>
            </a:r>
            <a:r>
              <a:rPr lang="en-US" sz="1200" dirty="0"/>
              <a:t>Enhancement of NWDAF with finer granularity of location information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12" action="ppaction://hlinkfile"/>
              </a:rPr>
              <a:t>S2-2201625</a:t>
            </a:r>
            <a:r>
              <a:rPr lang="en-US" altLang="zh-CN" sz="1200" dirty="0">
                <a:sym typeface="+mn-ea"/>
              </a:rPr>
              <a:t>)</a:t>
            </a:r>
            <a:endParaRPr lang="en-US" sz="12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RAN impact depends on the study outcomes of the solutions.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None</a:t>
            </a:r>
            <a:endParaRPr lang="en-US" altLang="zh-CN" sz="12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(SA2#150)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“Last” meeting to finalize KIs, start of collecting new possible solutions. </a:t>
            </a:r>
            <a:r>
              <a:rPr lang="en-US" altLang="zh-CN" sz="1200" dirty="0" smtClean="0">
                <a:cs typeface="+mn-ea"/>
                <a:sym typeface="+mn-ea"/>
              </a:rPr>
              <a:t>Continue to </a:t>
            </a:r>
            <a:r>
              <a:rPr lang="en-US" altLang="zh-CN" sz="1200" dirty="0">
                <a:cs typeface="+mn-ea"/>
                <a:sym typeface="+mn-ea"/>
              </a:rPr>
              <a:t>study the architecture requirements and assumptions discussions as well as  terminology. </a:t>
            </a:r>
            <a:endParaRPr lang="en-US" altLang="zh-CN" sz="1200" dirty="0"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1 </a:t>
            </a:r>
            <a:r>
              <a:rPr lang="en-US" altLang="de-DE" sz="1200" dirty="0" smtClean="0"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task </a:t>
            </a:r>
            <a:r>
              <a:rPr lang="en-US" altLang="de-DE" sz="1200" dirty="0" smtClean="0">
                <a:sym typeface="+mn-ea"/>
              </a:rPr>
              <a:t>(i.e. Study </a:t>
            </a:r>
            <a:r>
              <a:rPr lang="en-US" altLang="de-DE" sz="1200" dirty="0">
                <a:sym typeface="+mn-ea"/>
              </a:rPr>
              <a:t>whether and how interactions between NWDAF can leverage MDAS/MDAF functionality for data collection and analytics) </a:t>
            </a:r>
            <a:r>
              <a:rPr lang="en-US" altLang="de-DE" sz="1200" dirty="0" smtClean="0">
                <a:sym typeface="+mn-ea"/>
              </a:rPr>
              <a:t>has no corresponding KI</a:t>
            </a:r>
            <a:r>
              <a:rPr lang="en-US" altLang="de-DE" sz="1200" dirty="0">
                <a:sym typeface="+mn-ea"/>
              </a:rPr>
              <a:t> </a:t>
            </a:r>
            <a:r>
              <a:rPr lang="en-US" altLang="de-DE" sz="1200" dirty="0" smtClean="0">
                <a:sym typeface="+mn-ea"/>
              </a:rPr>
              <a:t>because there is no any </a:t>
            </a:r>
            <a:r>
              <a:rPr lang="en-US" altLang="de-DE" sz="1200" dirty="0" err="1" smtClean="0">
                <a:sym typeface="+mn-ea"/>
              </a:rPr>
              <a:t>pCR</a:t>
            </a:r>
            <a:r>
              <a:rPr lang="en-US" altLang="de-DE" sz="1200" dirty="0" smtClean="0">
                <a:sym typeface="+mn-ea"/>
              </a:rPr>
              <a:t> related this work task in SA2#149E meeting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smtClean="0"/>
              <a:t>FS_eNA_Ph3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SA2#149E </a:t>
            </a:r>
            <a:r>
              <a:rPr lang="en-US" altLang="de-DE" b="1" dirty="0"/>
              <a:t>(2/2)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647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FS_eNA_Ph3 Study Phase Work Plan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25" y="1806418"/>
            <a:ext cx="8328515" cy="9858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2319" y="2844869"/>
            <a:ext cx="8134526" cy="2353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#151 meeting: continue the solution discussions and start to evaluate solutions;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#152 meeting: solution updates (Last chance for new solution), and finalize the evaluation and make conclusion; send TR for approval; first draft of WID;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#153 meeting: finalize the conclusion; WID Approval; start normative work for concluded KIs;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 smtClean="0">
                <a:latin typeface="+mn-lt"/>
                <a:cs typeface="+mn-cs"/>
              </a:rPr>
              <a:t>#154, #154AH and #155 meeting: Finalize normative work.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589</Words>
  <Application>Microsoft Office PowerPoint</Application>
  <PresentationFormat>全屏显示(4:3)</PresentationFormat>
  <Paragraphs>76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1_Office Theme</vt:lpstr>
      <vt:lpstr>   FS_eNA_Ph3 Status Report</vt:lpstr>
      <vt:lpstr>FS_eNA_Ph3 status at SA#95-e</vt:lpstr>
      <vt:lpstr>FS_eNA_Ph3 status after SA2#149E (1/2)</vt:lpstr>
      <vt:lpstr>FS_eNA_Ph3 status after SA2#149E (2/2)</vt:lpstr>
      <vt:lpstr>PowerPoint 演示文稿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user2</cp:lastModifiedBy>
  <cp:revision>1845</cp:revision>
  <dcterms:created xsi:type="dcterms:W3CDTF">2008-08-30T09:32:00Z</dcterms:created>
  <dcterms:modified xsi:type="dcterms:W3CDTF">2022-03-02T02:25:22Z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814601DB5C98414095B93AFA00819BA4</vt:lpwstr>
  </property>
  <property fmtid="{D5CDD505-2E9C-101B-9397-08002B2CF9AE}" pid="13" name="KSOProductBuildVer">
    <vt:lpwstr>2052-11.1.0.10938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