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9" r:id="rId6"/>
    <p:sldId id="791" r:id="rId7"/>
    <p:sldId id="794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90" d="100"/>
          <a:sy n="90" d="100"/>
        </p:scale>
        <p:origin x="930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2/25/2022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2/25/2022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#149E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14 – 25 February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WG2#149E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14 – 25 February,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b="1" dirty="0" smtClean="0"/>
              <a:t>FS_5GSAT_Ph2</a:t>
            </a:r>
            <a:r>
              <a:rPr lang="en-US" altLang="de-DE" b="1" dirty="0" smtClean="0"/>
              <a:t> </a:t>
            </a:r>
            <a:r>
              <a:rPr lang="en-US" altLang="de-DE" b="1" dirty="0"/>
              <a:t>Status </a:t>
            </a:r>
            <a:r>
              <a:rPr lang="en-GB" altLang="zh-CN" b="1" dirty="0"/>
              <a:t>Report</a:t>
            </a:r>
            <a:endParaRPr lang="en-GB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en-US" sz="2000" b="1" dirty="0" smtClean="0"/>
              <a:t>Jean Yves Fine</a:t>
            </a:r>
            <a:endParaRPr lang="en-US" altLang="en-US" sz="2000" b="1" dirty="0" smtClean="0"/>
          </a:p>
          <a:p>
            <a:pPr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Thales </a:t>
            </a:r>
            <a:r>
              <a:rPr lang="en-US" altLang="en-US" sz="1800" dirty="0" smtClean="0">
                <a:latin typeface="Arial" panose="020B0604020202020204" pitchFamily="34" charset="0"/>
              </a:rPr>
              <a:t>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49288" y="382385"/>
            <a:ext cx="2074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/>
              <a:t>S2-2201892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FS_5GSAT_Ph2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SA2#149E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488950" y="2673075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 smtClean="0"/>
              <a:t>General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Total </a:t>
            </a:r>
            <a:r>
              <a:rPr lang="en-US" altLang="de-DE" sz="1200" kern="0" dirty="0"/>
              <a:t>TUs requested for Study Phase </a:t>
            </a:r>
            <a:r>
              <a:rPr lang="en-US" altLang="de-DE" sz="1200" kern="0" dirty="0" smtClean="0"/>
              <a:t>is 4 TUs</a:t>
            </a:r>
            <a:r>
              <a:rPr lang="en-US" altLang="de-DE" sz="1200" kern="0" dirty="0" smtClean="0"/>
              <a:t>. </a:t>
            </a:r>
            <a:endParaRPr lang="en-US" altLang="de-DE" sz="1200" kern="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0.5 </a:t>
            </a:r>
            <a:r>
              <a:rPr lang="en-US" altLang="de-DE" sz="1200" kern="0" dirty="0" smtClean="0"/>
              <a:t>TU is used, and </a:t>
            </a:r>
            <a:r>
              <a:rPr lang="en-US" altLang="de-DE" sz="1200" kern="0" dirty="0" smtClean="0"/>
              <a:t>3.5 </a:t>
            </a:r>
            <a:r>
              <a:rPr lang="en-US" altLang="de-DE" sz="1200" kern="0" dirty="0" smtClean="0"/>
              <a:t>TUs </a:t>
            </a:r>
            <a:r>
              <a:rPr lang="en-US" altLang="de-DE" sz="1200" kern="0" dirty="0"/>
              <a:t>are </a:t>
            </a:r>
            <a:r>
              <a:rPr lang="en-US" altLang="de-DE" sz="1200" kern="0" dirty="0" smtClean="0"/>
              <a:t>remaining for study Phase 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 </a:t>
            </a:r>
            <a:r>
              <a:rPr lang="en-US" altLang="de-DE" sz="1200" dirty="0"/>
              <a:t>, scope, Architecture Assumptions </a:t>
            </a:r>
            <a:r>
              <a:rPr lang="en-US" altLang="de-DE" sz="1200" dirty="0"/>
              <a:t>are </a:t>
            </a:r>
            <a:r>
              <a:rPr lang="en-US" altLang="de-DE" sz="1200" dirty="0" smtClean="0"/>
              <a:t>agreed 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 smtClean="0"/>
              <a:t>List </a:t>
            </a:r>
            <a:r>
              <a:rPr lang="de-DE" altLang="de-DE" sz="1600" b="1" kern="0" dirty="0" err="1" smtClean="0"/>
              <a:t>of</a:t>
            </a:r>
            <a:r>
              <a:rPr lang="de-DE" altLang="de-DE" sz="1600" b="1" kern="0" dirty="0" smtClean="0"/>
              <a:t> </a:t>
            </a:r>
            <a:r>
              <a:rPr lang="de-DE" altLang="de-DE" sz="1600" b="1" kern="0" dirty="0" smtClean="0"/>
              <a:t>2 </a:t>
            </a:r>
            <a:r>
              <a:rPr lang="de-DE" altLang="de-DE" sz="1600" b="1" kern="0" dirty="0" smtClean="0"/>
              <a:t>agreed </a:t>
            </a:r>
            <a:r>
              <a:rPr lang="de-DE" altLang="de-DE" sz="1600" b="1" kern="0" dirty="0"/>
              <a:t>Key </a:t>
            </a:r>
            <a:r>
              <a:rPr lang="de-DE" altLang="de-DE" sz="1600" b="1" kern="0" dirty="0" err="1" smtClean="0"/>
              <a:t>Issues</a:t>
            </a:r>
            <a:r>
              <a:rPr lang="de-DE" altLang="de-DE" sz="1600" b="1" kern="0" dirty="0" smtClean="0"/>
              <a:t>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200" kern="0" dirty="0" smtClean="0"/>
              <a:t>KI#1: </a:t>
            </a:r>
            <a:r>
              <a:rPr lang="en-GB" sz="1200" dirty="0"/>
              <a:t>Mobility Management enhancement with discontinuous satellite coverage </a:t>
            </a:r>
            <a:endParaRPr lang="en-GB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200" kern="0" dirty="0" smtClean="0"/>
              <a:t>KI#2</a:t>
            </a:r>
            <a:r>
              <a:rPr lang="en-GB" altLang="zh-CN" sz="1200" kern="0" dirty="0" smtClean="0"/>
              <a:t>: </a:t>
            </a:r>
            <a:r>
              <a:rPr lang="en-GB" sz="1200" dirty="0"/>
              <a:t>Power saving enhancement for UE in discontinuous </a:t>
            </a:r>
            <a:r>
              <a:rPr lang="en-GB" sz="1200" dirty="0" smtClean="0"/>
              <a:t>coverage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sz="12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List </a:t>
            </a:r>
            <a:r>
              <a:rPr lang="de-DE" altLang="de-DE" sz="1600" b="1" kern="0" dirty="0" err="1"/>
              <a:t>of</a:t>
            </a:r>
            <a:r>
              <a:rPr lang="de-DE" altLang="de-DE" sz="1600" b="1" kern="0" dirty="0"/>
              <a:t> </a:t>
            </a:r>
            <a:r>
              <a:rPr lang="de-DE" altLang="de-DE" sz="1600" b="1" kern="0" dirty="0" smtClean="0"/>
              <a:t>1 </a:t>
            </a:r>
            <a:r>
              <a:rPr lang="de-DE" altLang="de-DE" sz="1600" b="1" kern="0" dirty="0" err="1"/>
              <a:t>agreed</a:t>
            </a:r>
            <a:r>
              <a:rPr lang="de-DE" altLang="de-DE" sz="1600" b="1" kern="0" dirty="0"/>
              <a:t> </a:t>
            </a:r>
            <a:r>
              <a:rPr lang="de-DE" altLang="de-DE" sz="1600" b="1" kern="0" dirty="0" err="1" smtClean="0"/>
              <a:t>solution</a:t>
            </a:r>
            <a:r>
              <a:rPr lang="de-DE" altLang="de-DE" sz="1600" b="1" kern="0" dirty="0" smtClean="0"/>
              <a:t>: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200" kern="0" dirty="0" smtClean="0"/>
              <a:t>Solution#1</a:t>
            </a:r>
            <a:r>
              <a:rPr lang="en-GB" altLang="zh-CN" sz="1200" kern="0" dirty="0"/>
              <a:t>: </a:t>
            </a:r>
            <a:r>
              <a:rPr lang="en-GB" sz="1200" dirty="0"/>
              <a:t>Power Saving based on AMF awareness of coverage information</a:t>
            </a:r>
            <a:endParaRPr lang="en-GB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altLang="zh-CN" sz="12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8642591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FS_5GSAT_Ph2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</a:t>
                      </a: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satellite</a:t>
                      </a:r>
                      <a:r>
                        <a:rPr lang="en-GB" altLang="zh-CN" sz="1400" b="1" i="0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access, Phase2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12.5%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22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FS_5GSAT_Ph2 </a:t>
            </a:r>
            <a:r>
              <a:rPr lang="en-US" altLang="de-DE" sz="2800" b="1" dirty="0"/>
              <a:t>status after SA2#149E </a:t>
            </a:r>
            <a:r>
              <a:rPr lang="en-US" altLang="de-DE" sz="2800" b="1" dirty="0" smtClean="0"/>
              <a:t>(2/2</a:t>
            </a:r>
            <a:r>
              <a:rPr lang="en-US" altLang="de-DE" sz="2800" b="1" dirty="0"/>
              <a:t>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181" y="813391"/>
            <a:ext cx="8644418" cy="282243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800" b="1" dirty="0"/>
              <a:t>RAN impacts and dependencies</a:t>
            </a:r>
            <a:r>
              <a:rPr lang="en-US" sz="1800" dirty="0"/>
              <a:t>:</a:t>
            </a:r>
            <a:endParaRPr lang="de-DE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RAN impacts or dependencies identified for Key Issue </a:t>
            </a:r>
            <a:r>
              <a:rPr lang="en-US" sz="1400" dirty="0" smtClean="0"/>
              <a:t>#1 </a:t>
            </a:r>
            <a:r>
              <a:rPr lang="en-US" sz="1400" dirty="0" smtClean="0"/>
              <a:t>and </a:t>
            </a:r>
            <a:r>
              <a:rPr lang="en-US" sz="1400" dirty="0" smtClean="0"/>
              <a:t>#2</a:t>
            </a:r>
            <a:endParaRPr lang="en-US" sz="14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endParaRPr lang="de-DE" sz="1800" b="1" dirty="0" smtClean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err="1" smtClean="0"/>
              <a:t>Contentious</a:t>
            </a:r>
            <a:r>
              <a:rPr lang="de-DE" sz="1800" b="1" dirty="0" smtClean="0"/>
              <a:t>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 smtClean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 smtClean="0"/>
              <a:t>:</a:t>
            </a:r>
          </a:p>
          <a:p>
            <a:pPr lvl="1"/>
            <a:r>
              <a:rPr lang="en-US" sz="1400" dirty="0"/>
              <a:t>SA2#150 meeting: start solutions discussions. Finalize the KIs (last chance for new KIs).</a:t>
            </a:r>
            <a:endParaRPr lang="fr-FR" sz="1400" dirty="0"/>
          </a:p>
          <a:p>
            <a:pPr lvl="1"/>
            <a:r>
              <a:rPr lang="en-US" sz="1400" dirty="0"/>
              <a:t>SA2#151 meeting: continue the solution discussions and start to evaluate solutions.</a:t>
            </a:r>
            <a:endParaRPr lang="fr-FR" sz="1400" dirty="0"/>
          </a:p>
          <a:p>
            <a:pPr lvl="1"/>
            <a:r>
              <a:rPr lang="en-US" sz="1400" dirty="0"/>
              <a:t>SA2#152 meeting: solution updates and finalize the evaluation and conclusion; send TR for </a:t>
            </a:r>
            <a:r>
              <a:rPr lang="en-US" sz="1400" dirty="0" err="1"/>
              <a:t>infomation</a:t>
            </a:r>
            <a:r>
              <a:rPr lang="en-US" sz="1400" dirty="0"/>
              <a:t>; first draft of WID</a:t>
            </a:r>
            <a:endParaRPr lang="fr-FR" sz="1400" dirty="0"/>
          </a:p>
          <a:p>
            <a:pPr lvl="1"/>
            <a:r>
              <a:rPr lang="en-US" sz="1400" dirty="0"/>
              <a:t>SA2#153 meeting: continue the evaluation and conclusion for remaining TR KIs; WID Approval; start normative work for concluded KIs</a:t>
            </a:r>
            <a:endParaRPr lang="fr-FR" sz="1400" dirty="0"/>
          </a:p>
          <a:p>
            <a:pPr lvl="1"/>
            <a:r>
              <a:rPr lang="en-US" sz="1400" dirty="0"/>
              <a:t>SA2#154, #154AH and #155 meeting: normative work</a:t>
            </a:r>
            <a:endParaRPr lang="fr-FR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800" b="1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2845399"/>
              </p:ext>
            </p:extLst>
          </p:nvPr>
        </p:nvGraphicFramePr>
        <p:xfrm>
          <a:off x="601544" y="4826419"/>
          <a:ext cx="8388351" cy="10207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37196">
                  <a:extLst>
                    <a:ext uri="{9D8B030D-6E8A-4147-A177-3AD203B41FA5}">
                      <a16:colId xmlns:a16="http://schemas.microsoft.com/office/drawing/2014/main" val="1832330237"/>
                    </a:ext>
                  </a:extLst>
                </a:gridCol>
                <a:gridCol w="659067">
                  <a:extLst>
                    <a:ext uri="{9D8B030D-6E8A-4147-A177-3AD203B41FA5}">
                      <a16:colId xmlns:a16="http://schemas.microsoft.com/office/drawing/2014/main" val="3175414337"/>
                    </a:ext>
                  </a:extLst>
                </a:gridCol>
                <a:gridCol w="825203">
                  <a:extLst>
                    <a:ext uri="{9D8B030D-6E8A-4147-A177-3AD203B41FA5}">
                      <a16:colId xmlns:a16="http://schemas.microsoft.com/office/drawing/2014/main" val="1446454517"/>
                    </a:ext>
                  </a:extLst>
                </a:gridCol>
                <a:gridCol w="649939">
                  <a:extLst>
                    <a:ext uri="{9D8B030D-6E8A-4147-A177-3AD203B41FA5}">
                      <a16:colId xmlns:a16="http://schemas.microsoft.com/office/drawing/2014/main" val="4189054267"/>
                    </a:ext>
                  </a:extLst>
                </a:gridCol>
                <a:gridCol w="584215">
                  <a:extLst>
                    <a:ext uri="{9D8B030D-6E8A-4147-A177-3AD203B41FA5}">
                      <a16:colId xmlns:a16="http://schemas.microsoft.com/office/drawing/2014/main" val="722310543"/>
                    </a:ext>
                  </a:extLst>
                </a:gridCol>
                <a:gridCol w="584215">
                  <a:extLst>
                    <a:ext uri="{9D8B030D-6E8A-4147-A177-3AD203B41FA5}">
                      <a16:colId xmlns:a16="http://schemas.microsoft.com/office/drawing/2014/main" val="3767490162"/>
                    </a:ext>
                  </a:extLst>
                </a:gridCol>
                <a:gridCol w="584215">
                  <a:extLst>
                    <a:ext uri="{9D8B030D-6E8A-4147-A177-3AD203B41FA5}">
                      <a16:colId xmlns:a16="http://schemas.microsoft.com/office/drawing/2014/main" val="4292157863"/>
                    </a:ext>
                  </a:extLst>
                </a:gridCol>
                <a:gridCol w="584215">
                  <a:extLst>
                    <a:ext uri="{9D8B030D-6E8A-4147-A177-3AD203B41FA5}">
                      <a16:colId xmlns:a16="http://schemas.microsoft.com/office/drawing/2014/main" val="2913998726"/>
                    </a:ext>
                  </a:extLst>
                </a:gridCol>
                <a:gridCol w="584215">
                  <a:extLst>
                    <a:ext uri="{9D8B030D-6E8A-4147-A177-3AD203B41FA5}">
                      <a16:colId xmlns:a16="http://schemas.microsoft.com/office/drawing/2014/main" val="2896332500"/>
                    </a:ext>
                  </a:extLst>
                </a:gridCol>
                <a:gridCol w="584215">
                  <a:extLst>
                    <a:ext uri="{9D8B030D-6E8A-4147-A177-3AD203B41FA5}">
                      <a16:colId xmlns:a16="http://schemas.microsoft.com/office/drawing/2014/main" val="4170732541"/>
                    </a:ext>
                  </a:extLst>
                </a:gridCol>
                <a:gridCol w="584215">
                  <a:extLst>
                    <a:ext uri="{9D8B030D-6E8A-4147-A177-3AD203B41FA5}">
                      <a16:colId xmlns:a16="http://schemas.microsoft.com/office/drawing/2014/main" val="2166189036"/>
                    </a:ext>
                  </a:extLst>
                </a:gridCol>
                <a:gridCol w="584215">
                  <a:extLst>
                    <a:ext uri="{9D8B030D-6E8A-4147-A177-3AD203B41FA5}">
                      <a16:colId xmlns:a16="http://schemas.microsoft.com/office/drawing/2014/main" val="3646505297"/>
                    </a:ext>
                  </a:extLst>
                </a:gridCol>
                <a:gridCol w="343226">
                  <a:extLst>
                    <a:ext uri="{9D8B030D-6E8A-4147-A177-3AD203B41FA5}">
                      <a16:colId xmlns:a16="http://schemas.microsoft.com/office/drawing/2014/main" val="191112604"/>
                    </a:ext>
                  </a:extLst>
                </a:gridCol>
              </a:tblGrid>
              <a:tr h="200824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Available for Rel-18 SIDs/WIDs</a:t>
                      </a: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20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20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25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26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23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26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29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29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599" marR="42599" marT="0" marB="0" anchor="b"/>
                </a:tc>
                <a:extLst>
                  <a:ext uri="{0D108BD9-81ED-4DB2-BD59-A6C34878D82A}">
                    <a16:rowId xmlns:a16="http://schemas.microsoft.com/office/drawing/2014/main" val="4173550439"/>
                  </a:ext>
                </a:extLst>
              </a:tr>
              <a:tr h="182567">
                <a:tc>
                  <a:txBody>
                    <a:bodyPr/>
                    <a:lstStyle/>
                    <a:p>
                      <a:endParaRPr lang="fr-F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Feb, 22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Apr, 22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May, 22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Aug, 22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Oct, 22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Nov, 22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Jan, 23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Feb, 23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599" marR="42599" marT="0" marB="0" anchor="b"/>
                </a:tc>
                <a:extLst>
                  <a:ext uri="{0D108BD9-81ED-4DB2-BD59-A6C34878D82A}">
                    <a16:rowId xmlns:a16="http://schemas.microsoft.com/office/drawing/2014/main" val="3496525727"/>
                  </a:ext>
                </a:extLst>
              </a:tr>
              <a:tr h="2921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SID/WID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 err="1">
                          <a:effectLst/>
                        </a:rPr>
                        <a:t>Study</a:t>
                      </a:r>
                      <a:r>
                        <a:rPr lang="fr-FR" sz="1000" dirty="0">
                          <a:effectLst/>
                        </a:rPr>
                        <a:t>  TU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Normative TU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Total TU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#149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#150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#151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#152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#153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#154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#154AH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#155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Total TU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extLst>
                  <a:ext uri="{0D108BD9-81ED-4DB2-BD59-A6C34878D82A}">
                    <a16:rowId xmlns:a16="http://schemas.microsoft.com/office/drawing/2014/main" val="1043227388"/>
                  </a:ext>
                </a:extLst>
              </a:tr>
              <a:tr h="160659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FS_5GSAT_Ph2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4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5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0,5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0,5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1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0,5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0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0,5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5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extLst>
                  <a:ext uri="{0D108BD9-81ED-4DB2-BD59-A6C34878D82A}">
                    <a16:rowId xmlns:a16="http://schemas.microsoft.com/office/drawing/2014/main" val="679100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GB" altLang="zh-CN" b="1" dirty="0" smtClean="0"/>
              <a:t>FS_5GSAT_Ph2</a:t>
            </a:r>
            <a:r>
              <a:rPr lang="en-US" altLang="de-DE" b="1" dirty="0" smtClean="0"/>
              <a:t> </a:t>
            </a:r>
            <a:r>
              <a:rPr lang="en-US" altLang="de-DE" b="1" dirty="0"/>
              <a:t>status at SA#95e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SA#94-e: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 skeleton , scope, Architecture Assumptions are agreed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 smtClean="0"/>
              <a:t>2 KIs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1 Solution agreed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/>
              <a:t>RAN impacts </a:t>
            </a:r>
            <a:r>
              <a:rPr lang="en-US" sz="1800" kern="0" dirty="0" smtClean="0"/>
              <a:t>and </a:t>
            </a:r>
            <a:r>
              <a:rPr lang="en-US" sz="1800" kern="0" dirty="0"/>
              <a:t>dependencies: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RAN impacts identified on </a:t>
            </a:r>
            <a:r>
              <a:rPr lang="en-US" sz="1400" kern="0" dirty="0" smtClean="0"/>
              <a:t>KI#1 &amp; KI#2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4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/>
            <a:r>
              <a:rPr lang="en-US" altLang="zh-CN" sz="1400" kern="0" dirty="0"/>
              <a:t>SA2#150e (0.5 TU): </a:t>
            </a:r>
            <a:r>
              <a:rPr lang="en-US" sz="1400" dirty="0"/>
              <a:t>start solutions discussions. Finalize the KIs (last chance for new KIs).</a:t>
            </a:r>
            <a:endParaRPr lang="fr-F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 smtClean="0"/>
              <a:t>SA2#151e </a:t>
            </a:r>
            <a:r>
              <a:rPr lang="en-US" altLang="zh-CN" sz="1400" kern="0" dirty="0"/>
              <a:t>(1 TU): </a:t>
            </a:r>
            <a:r>
              <a:rPr lang="en-US" sz="1400" dirty="0"/>
              <a:t>continue the solution discussions and start to evaluate </a:t>
            </a:r>
            <a:r>
              <a:rPr lang="en-US" sz="1400" dirty="0" smtClean="0"/>
              <a:t>solutions.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34901910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FS_5GSAT_Ph2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</a:t>
                      </a: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satellite</a:t>
                      </a:r>
                      <a:r>
                        <a:rPr lang="en-GB" altLang="zh-CN" sz="1400" b="1" i="0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access, Phase2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12.5%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22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www.w3.org/XML/1998/namespace"/>
    <ds:schemaRef ds:uri="dcc30912-d230-4cc2-b11f-bb5ca2a6b6f5"/>
    <ds:schemaRef ds:uri="http://schemas.openxmlformats.org/package/2006/metadata/core-properties"/>
    <ds:schemaRef ds:uri="http://schemas.microsoft.com/office/2006/documentManagement/types"/>
    <ds:schemaRef ds:uri="http://purl.org/dc/terms/"/>
    <ds:schemaRef ds:uri="09cef1fd-e61b-4dbf-b745-21988b13f978"/>
    <ds:schemaRef ds:uri="http://purl.org/dc/dcmitype/"/>
    <ds:schemaRef ds:uri="http://schemas.microsoft.com/office/infopath/2007/PartnerControl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415</Words>
  <Application>Microsoft Office PowerPoint</Application>
  <PresentationFormat>On-screen Show (4:3)</PresentationFormat>
  <Paragraphs>113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맑은 고딕</vt:lpstr>
      <vt:lpstr>宋体</vt:lpstr>
      <vt:lpstr>Arial</vt:lpstr>
      <vt:lpstr>Arial </vt:lpstr>
      <vt:lpstr>Calibri</vt:lpstr>
      <vt:lpstr>Times New Roman</vt:lpstr>
      <vt:lpstr>Office Theme</vt:lpstr>
      <vt:lpstr>FS_5GSAT_Ph2 Status Report</vt:lpstr>
      <vt:lpstr>FS_5GSAT_Ph2 status after SA2#149E (1/2)</vt:lpstr>
      <vt:lpstr>FS_5GSAT_Ph2 status after SA2#149E (2/2)</vt:lpstr>
      <vt:lpstr>FS_5GSAT_Ph2 status at SA#95e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Thales</cp:lastModifiedBy>
  <cp:revision>1866</cp:revision>
  <dcterms:created xsi:type="dcterms:W3CDTF">2008-08-30T09:32:10Z</dcterms:created>
  <dcterms:modified xsi:type="dcterms:W3CDTF">2022-02-25T10:29:26Z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