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S2-2201884 was1107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</a:t>
            </a:r>
            <a:r>
              <a:rPr lang="en-US" altLang="zh-CN" sz="1200" kern="0">
                <a:hlinkClick r:id="rId3"/>
              </a:rPr>
              <a:t>://</a:t>
            </a:r>
            <a:r>
              <a:rPr lang="en-US" altLang="zh-CN" sz="1200" kern="0" smtClean="0">
                <a:hlinkClick r:id="rId3"/>
              </a:rPr>
              <a:t>www.3gpp.org/ftp/Specs/archive/23_series</a:t>
            </a:r>
            <a:r>
              <a:rPr lang="en-US" altLang="de-DE" sz="1200" kern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TUs. 0.5 TU is used, and 3 TUs </a:t>
            </a:r>
            <a:r>
              <a:rPr lang="en-US" altLang="de-DE" sz="1200" kern="0" dirty="0"/>
              <a:t>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and scope are agreed. </a:t>
            </a:r>
            <a:r>
              <a:rPr lang="en-US" altLang="de-DE" sz="1200" dirty="0" smtClean="0"/>
              <a:t>5 </a:t>
            </a:r>
            <a:r>
              <a:rPr lang="en-US" altLang="de-DE" sz="1200" dirty="0"/>
              <a:t>Architecture Assumptions and </a:t>
            </a:r>
            <a:r>
              <a:rPr lang="en-US" altLang="de-DE" sz="1200" dirty="0" smtClean="0"/>
              <a:t>12 </a:t>
            </a:r>
            <a:r>
              <a:rPr lang="en-US" altLang="de-DE" sz="1200" dirty="0"/>
              <a:t>Architecture Requirements are identified.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7 </a:t>
            </a:r>
            <a:r>
              <a:rPr lang="en-US" altLang="zh-CN" sz="1600" b="1" kern="0" dirty="0" smtClean="0"/>
              <a:t>Terms defined</a:t>
            </a:r>
            <a:r>
              <a:rPr lang="en-US" altLang="de-DE" sz="1600" b="1" kern="0" dirty="0" smtClean="0"/>
              <a:t>: </a:t>
            </a:r>
            <a:r>
              <a:rPr lang="en-GB" altLang="zh-CN" sz="1600" kern="0" dirty="0"/>
              <a:t>Ranging, Reference UE, </a:t>
            </a:r>
            <a:r>
              <a:rPr lang="en-US" altLang="zh-CN" sz="1600" kern="0" dirty="0"/>
              <a:t>Target UE, Assistant UE, </a:t>
            </a:r>
            <a:r>
              <a:rPr lang="en-GB" altLang="zh-CN" sz="1600" kern="0" dirty="0" err="1"/>
              <a:t>Sidelink</a:t>
            </a:r>
            <a:r>
              <a:rPr lang="en-GB" altLang="zh-CN" sz="1600" kern="0" dirty="0"/>
              <a:t> Positioning, Positioning, Relative position</a:t>
            </a: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List of 7 agreed </a:t>
            </a:r>
            <a:r>
              <a:rPr lang="de-DE" altLang="de-DE" sz="1600" b="1" kern="0" dirty="0"/>
              <a:t>Key </a:t>
            </a:r>
            <a:r>
              <a:rPr lang="de-DE" altLang="de-DE" sz="1600" b="1" kern="0" dirty="0" smtClean="0"/>
              <a:t>Issues: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KI#1: Support </a:t>
            </a:r>
            <a:r>
              <a:rPr lang="en-GB" altLang="zh-CN" sz="1200" kern="0" dirty="0"/>
              <a:t>of authorisation and policy/parameter provisioning to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KI#2: Ranging </a:t>
            </a:r>
            <a:r>
              <a:rPr lang="en-GB" altLang="zh-CN" sz="1200" kern="0" dirty="0"/>
              <a:t>service operation procedure with the assistance of another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KI#3: Ranging/</a:t>
            </a:r>
            <a:r>
              <a:rPr lang="en-GB" altLang="zh-CN" sz="1200" kern="0" dirty="0" err="1" smtClean="0"/>
              <a:t>Sidelink</a:t>
            </a:r>
            <a:r>
              <a:rPr lang="en-GB" altLang="zh-CN" sz="1200" kern="0" dirty="0" smtClean="0"/>
              <a:t> </a:t>
            </a:r>
            <a:r>
              <a:rPr lang="en-GB" altLang="zh-CN" sz="1200" kern="0" dirty="0"/>
              <a:t>Positioning device discovery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KI#4: Control </a:t>
            </a:r>
            <a:r>
              <a:rPr lang="en-GB" altLang="zh-CN" sz="1200" kern="0" dirty="0"/>
              <a:t>of Operations for Ranging/</a:t>
            </a:r>
            <a:r>
              <a:rPr lang="en-GB" altLang="zh-CN" sz="1200" kern="0" dirty="0" err="1"/>
              <a:t>Sidelink</a:t>
            </a:r>
            <a:r>
              <a:rPr lang="en-GB" altLang="zh-CN" sz="1200" kern="0" dirty="0"/>
              <a:t> positioning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KI#5: Network </a:t>
            </a:r>
            <a:r>
              <a:rPr lang="en-US" altLang="zh-CN" sz="1200" kern="0" dirty="0"/>
              <a:t>assisted </a:t>
            </a:r>
            <a:r>
              <a:rPr lang="en-US" altLang="zh-CN" sz="1200" kern="0" dirty="0" err="1"/>
              <a:t>Sidelink</a:t>
            </a:r>
            <a:r>
              <a:rPr lang="en-US" altLang="zh-CN" sz="1200" kern="0" dirty="0"/>
              <a:t> Positioning for In Network Coverage and Partial Network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KI#6: Ranging </a:t>
            </a:r>
            <a:r>
              <a:rPr lang="en-GB" altLang="zh-CN" sz="1200" kern="0" dirty="0"/>
              <a:t>and </a:t>
            </a:r>
            <a:r>
              <a:rPr lang="en-GB" altLang="zh-CN" sz="1200" kern="0" dirty="0" err="1"/>
              <a:t>sidelink</a:t>
            </a:r>
            <a:r>
              <a:rPr lang="en-GB" altLang="zh-CN" sz="1200" kern="0" dirty="0"/>
              <a:t> positioning service exposure to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KI#7: Ranging/</a:t>
            </a:r>
            <a:r>
              <a:rPr lang="en-GB" altLang="zh-CN" sz="1200" kern="0" dirty="0" err="1" smtClean="0"/>
              <a:t>Sidelink</a:t>
            </a:r>
            <a:r>
              <a:rPr lang="en-GB" altLang="zh-CN" sz="1200" kern="0" dirty="0" smtClean="0"/>
              <a:t> </a:t>
            </a:r>
            <a:r>
              <a:rPr lang="en-GB" altLang="zh-CN" sz="1200" kern="0" dirty="0"/>
              <a:t>Positioning service exposure to Application server and for network assisted </a:t>
            </a:r>
            <a:r>
              <a:rPr lang="en-GB" altLang="zh-CN" sz="1200" kern="0" dirty="0" err="1"/>
              <a:t>sidelink</a:t>
            </a:r>
            <a:r>
              <a:rPr lang="en-GB" altLang="zh-CN" sz="1200" kern="0" dirty="0"/>
              <a:t> positioning</a:t>
            </a: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7085703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036549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</a:t>
            </a:r>
            <a:r>
              <a:rPr lang="en-US" sz="1400" dirty="0" smtClean="0"/>
              <a:t>#4 and #5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SA3 </a:t>
            </a:r>
            <a:r>
              <a:rPr lang="de-DE" sz="1800" b="1" dirty="0" smtClean="0"/>
              <a:t>dependencies</a:t>
            </a:r>
            <a:r>
              <a:rPr lang="zh-CN" altLang="en-US" sz="1800" b="1" dirty="0" smtClean="0"/>
              <a:t>：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Privacy protection and other security aspects will be tasked to SA3, and the related impact to architecture enhancement will be based on SA3 conclusion.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</a:t>
            </a:r>
            <a:r>
              <a:rPr lang="en-US" sz="1400" dirty="0" smtClean="0"/>
              <a:t>one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(SA2#150E</a:t>
            </a:r>
            <a:r>
              <a:rPr lang="de-DE" sz="1800" b="1" dirty="0" smtClean="0"/>
              <a:t>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Finalize Architecture </a:t>
            </a:r>
            <a:r>
              <a:rPr lang="en-US" altLang="zh-CN" sz="1400" dirty="0" err="1" smtClean="0"/>
              <a:t>Requirements&amp;Assumptions</a:t>
            </a:r>
            <a:r>
              <a:rPr lang="en-US" altLang="zh-CN" sz="1400" dirty="0" smtClean="0"/>
              <a:t>, </a:t>
            </a:r>
            <a:r>
              <a:rPr lang="en-US" altLang="zh-CN" sz="1400" dirty="0"/>
              <a:t>continue with </a:t>
            </a:r>
            <a:r>
              <a:rPr lang="en-US" altLang="zh-CN" sz="1400" dirty="0" smtClean="0"/>
              <a:t>definition &amp; KI proposals </a:t>
            </a:r>
            <a:r>
              <a:rPr lang="en-US" altLang="zh-CN" sz="1400" dirty="0"/>
              <a:t>and start discussion on new solutions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3702265"/>
            <a:ext cx="6890656" cy="274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skeleton and scope are agreed. 5 Architecture Assumptions and 12 Architecture Requirements are identified.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 terms defined, 7 KIs agreed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RAN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on </a:t>
            </a:r>
            <a:r>
              <a:rPr lang="en-US" sz="1400" kern="0" dirty="0" smtClean="0"/>
              <a:t>KI#4&amp;KI#5</a:t>
            </a:r>
            <a:endParaRPr lang="en-US" sz="14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SA2#150e (0.5 TU): Finalize Architecture </a:t>
            </a:r>
            <a:r>
              <a:rPr lang="en-US" altLang="zh-CN" sz="1400" kern="0" dirty="0" err="1"/>
              <a:t>Assumptions&amp;Requirements</a:t>
            </a:r>
            <a:r>
              <a:rPr lang="en-US" altLang="zh-CN" sz="1400" kern="0" dirty="0"/>
              <a:t>, c</a:t>
            </a:r>
            <a:r>
              <a:rPr lang="en-US" sz="1400" kern="0" dirty="0"/>
              <a:t>ontinue with </a:t>
            </a:r>
            <a:r>
              <a:rPr lang="en-US" sz="1400" kern="0" dirty="0" err="1"/>
              <a:t>definition&amp;KI</a:t>
            </a:r>
            <a:r>
              <a:rPr lang="en-US" sz="1400" kern="0" dirty="0"/>
              <a:t> proposal and start discussion on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SA2#151e (1 TU): Finalize KI proposals, continue with definition &amp; new solution proposals, and start </a:t>
            </a:r>
            <a:r>
              <a:rPr lang="en-US" altLang="zh-CN" sz="1400" kern="0" dirty="0" err="1" smtClean="0"/>
              <a:t>evaluations&amp;conclusions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616560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09cef1fd-e61b-4dbf-b745-21988b13f978"/>
    <ds:schemaRef ds:uri="http://purl.org/dc/elements/1.1/"/>
    <ds:schemaRef ds:uri="http://schemas.openxmlformats.org/package/2006/metadata/core-properties"/>
    <ds:schemaRef ds:uri="dcc30912-d230-4cc2-b11f-bb5ca2a6b6f5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43843</TotalTime>
  <Words>404</Words>
  <Application>Microsoft Office PowerPoint</Application>
  <PresentationFormat>全屏显示(4:3)</PresentationFormat>
  <Paragraphs>63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SA2#149E (1/2)</vt:lpstr>
      <vt:lpstr>FS_Ranging_SL status after SA2#149E (2/2)</vt:lpstr>
      <vt:lpstr>FS_Ranging_SL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1862</cp:revision>
  <dcterms:created xsi:type="dcterms:W3CDTF">2008-08-30T09:32:10Z</dcterms:created>
  <dcterms:modified xsi:type="dcterms:W3CDTF">2022-02-28T07:32:31Z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