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89" r:id="rId6"/>
    <p:sldId id="791" r:id="rId7"/>
    <p:sldId id="79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10" d="100"/>
          <a:sy n="110" d="100"/>
        </p:scale>
        <p:origin x="-189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3/1/2022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#149E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14 – 25 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630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S2-2201873</a:t>
            </a:r>
          </a:p>
          <a:p>
            <a:pPr algn="r" eaLnBrk="1" hangingPunct="1">
              <a:spcBef>
                <a:spcPct val="50000"/>
              </a:spcBef>
              <a:defRPr/>
            </a:pPr>
            <a:r>
              <a:rPr lang="de-DE" altLang="en-US" sz="1400" b="1" dirty="0" smtClean="0">
                <a:solidFill>
                  <a:schemeClr val="tx1"/>
                </a:solidFill>
                <a:effectLst/>
              </a:rPr>
              <a:t>(was S2-2200140)</a:t>
            </a:r>
            <a:endParaRPr lang="en-GB" altLang="en-US" sz="1400" b="1" dirty="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14 – 25 February,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FS_5G_ProSe_Ph2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</a:t>
            </a:r>
            <a:r>
              <a:rPr lang="en-US" altLang="de-DE" sz="1200" kern="0" dirty="0" smtClean="0"/>
              <a:t>23.700-33 </a:t>
            </a:r>
            <a:r>
              <a:rPr lang="en-US" altLang="de-DE" sz="1200" kern="0" dirty="0"/>
              <a:t>v.0.1.0 was created based on approved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10 </a:t>
            </a:r>
            <a:r>
              <a:rPr lang="en-US" altLang="de-DE" sz="1200" kern="0" dirty="0"/>
              <a:t>contributions agreed (including TR skeleton, scope, architecture assumptions and requirements, and key issues). 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All solution papers were postponed to next meeting. 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</a:t>
            </a:r>
            <a:r>
              <a:rPr lang="en-US" altLang="de-DE" sz="1200" kern="0" dirty="0"/>
              <a:t>TU used and </a:t>
            </a:r>
            <a:r>
              <a:rPr lang="en-US" altLang="de-DE" sz="1200" kern="0" dirty="0" smtClean="0"/>
              <a:t>5 </a:t>
            </a:r>
            <a:r>
              <a:rPr lang="en-US" altLang="de-DE" sz="1200" kern="0" dirty="0"/>
              <a:t>TU left for the Study Phase.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6 Key Issues agreed for the study: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KI#1:</a:t>
            </a:r>
            <a:r>
              <a:rPr lang="en-GB" altLang="zh-CN" sz="1200" dirty="0"/>
              <a:t> Support of UE-to-UE Relay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KI#2: </a:t>
            </a:r>
            <a:r>
              <a:rPr lang="en-GB" altLang="zh-CN" sz="1200" dirty="0"/>
              <a:t>Support of path switching between two indirect network communication paths for UE-to-Network Relaying with service continuity consideration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KI#3: </a:t>
            </a:r>
            <a:r>
              <a:rPr lang="en-GB" altLang="zh-CN" sz="1200" dirty="0"/>
              <a:t>Support direct communication path switching between PC5 and </a:t>
            </a:r>
            <a:r>
              <a:rPr lang="en-GB" altLang="zh-CN" sz="1200" dirty="0" err="1"/>
              <a:t>Uu</a:t>
            </a:r>
            <a:r>
              <a:rPr lang="en-GB" altLang="zh-CN" sz="1200" dirty="0"/>
              <a:t> (i.e. non-relay case</a:t>
            </a:r>
            <a:r>
              <a:rPr lang="en-GB" altLang="zh-CN" sz="1200" dirty="0" smtClean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KI#4</a:t>
            </a:r>
            <a:r>
              <a:rPr lang="en-US" altLang="zh-CN" sz="1200" kern="0" dirty="0"/>
              <a:t>: </a:t>
            </a:r>
            <a:r>
              <a:rPr lang="en-GB" altLang="zh-CN" sz="1200" dirty="0"/>
              <a:t>Support of path switching between direct network communication path and indirect network communication path for Layer-2 UE-to-Network Relay with session continuity </a:t>
            </a:r>
            <a:r>
              <a:rPr lang="en-GB" altLang="zh-CN" sz="1200" dirty="0" smtClean="0"/>
              <a:t>consideration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KI#5</a:t>
            </a:r>
            <a:r>
              <a:rPr lang="en-US" altLang="zh-CN" sz="1200" kern="0" dirty="0"/>
              <a:t>: </a:t>
            </a:r>
            <a:r>
              <a:rPr lang="en-GB" altLang="zh-CN" sz="1200" dirty="0"/>
              <a:t>Support of multi-path transmission for </a:t>
            </a:r>
            <a:r>
              <a:rPr lang="en-GB" altLang="zh-CN" sz="1200" dirty="0" smtClean="0"/>
              <a:t>UE-to-Network Relay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KI#6: </a:t>
            </a:r>
            <a:r>
              <a:rPr lang="en-US" altLang="zh-CN" sz="1200" dirty="0"/>
              <a:t>Support of PC5 Service Authorization and Policy/Parameter Provisioning</a:t>
            </a:r>
            <a:endParaRPr lang="en-US" altLang="zh-CN" sz="1200" kern="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for Key </a:t>
            </a:r>
            <a:r>
              <a:rPr lang="en-US" altLang="zh-CN" sz="1200" dirty="0" smtClean="0"/>
              <a:t>Issue #1, #2, #4, #5.</a:t>
            </a:r>
            <a:endParaRPr lang="en-US" altLang="zh-CN" sz="1200" strike="sngStrike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9972334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0"/>
            <a:ext cx="6827838" cy="813391"/>
          </a:xfrm>
        </p:spPr>
        <p:txBody>
          <a:bodyPr/>
          <a:lstStyle/>
          <a:p>
            <a:r>
              <a:rPr lang="en-US" altLang="de-DE" sz="2800" b="1" dirty="0" smtClean="0"/>
              <a:t>FS_5G_ProSe_Ph2 </a:t>
            </a:r>
            <a:r>
              <a:rPr lang="en-US" altLang="de-DE" sz="2800" b="1" dirty="0"/>
              <a:t>status after SA2#149E (2/2)</a:t>
            </a:r>
            <a:endParaRPr lang="en-US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=""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1302589"/>
            <a:ext cx="8644418" cy="5034415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dirty="0" smtClean="0"/>
              <a:t>Contentious </a:t>
            </a:r>
            <a:r>
              <a:rPr lang="de-DE" sz="1600" b="1" dirty="0"/>
              <a:t>Issue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None.</a:t>
            </a:r>
            <a:endParaRPr lang="en-US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dirty="0"/>
              <a:t>Focus for the Next Meeting (SA2#150E)</a:t>
            </a:r>
            <a:r>
              <a:rPr lang="de-DE" sz="16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new Key Issues, and last </a:t>
            </a:r>
            <a:r>
              <a:rPr lang="en-US" sz="1200" dirty="0"/>
              <a:t>e-meeting for any new Key </a:t>
            </a:r>
            <a:r>
              <a:rPr lang="en-US" sz="1200" dirty="0" smtClean="0"/>
              <a:t>Issue.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200" dirty="0" smtClean="0"/>
              <a:t>Handle solutions </a:t>
            </a:r>
            <a:r>
              <a:rPr lang="en-US" sz="1200" dirty="0"/>
              <a:t>for all Key </a:t>
            </a:r>
            <a:r>
              <a:rPr lang="en-US" sz="1200" dirty="0" smtClean="0"/>
              <a:t>Issues.</a:t>
            </a:r>
            <a:endParaRPr lang="de-DE" sz="12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Overall Plan</a:t>
            </a:r>
            <a:r>
              <a:rPr lang="en-US" altLang="zh-CN" sz="1600" dirty="0" smtClean="0"/>
              <a:t>: (study phase)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SA2#149-E, 1 TU assigned, </a:t>
            </a:r>
            <a:r>
              <a:rPr lang="en-US" sz="1200" dirty="0" smtClean="0"/>
              <a:t>TR </a:t>
            </a:r>
            <a:r>
              <a:rPr lang="en-US" sz="1200" dirty="0"/>
              <a:t>Skeleton, TR Scope, Architectural Assumption, Key Issues, solutions if quota allowed.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SA2#150-E,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Key Issue, solutions.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SA2#151-E, 1 TU assigned, </a:t>
            </a:r>
            <a:r>
              <a:rPr lang="en-US" sz="1200" dirty="0" smtClean="0"/>
              <a:t>Last </a:t>
            </a:r>
            <a:r>
              <a:rPr lang="en-US" sz="1200" dirty="0"/>
              <a:t>e-meeting for any new solution, start the initial evaluation.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SA2#152-E, 1 TU assigned, </a:t>
            </a:r>
            <a:r>
              <a:rPr lang="en-US" sz="1200" dirty="0" smtClean="0"/>
              <a:t>Solution </a:t>
            </a:r>
            <a:r>
              <a:rPr lang="en-US" sz="1200" dirty="0"/>
              <a:t>evaluation and conclusion, normative WID creation. </a:t>
            </a:r>
          </a:p>
          <a:p>
            <a:pPr lvl="1">
              <a:lnSpc>
                <a:spcPct val="110000"/>
              </a:lnSpc>
              <a:defRPr/>
            </a:pPr>
            <a:r>
              <a:rPr lang="en-US" sz="1200" dirty="0"/>
              <a:t>SA2#153-E, 2 TU assigned, </a:t>
            </a:r>
            <a:r>
              <a:rPr lang="en-US" sz="1200" dirty="0" smtClean="0"/>
              <a:t>Finalize </a:t>
            </a:r>
            <a:r>
              <a:rPr lang="en-US" sz="1200" dirty="0"/>
              <a:t>conclusions, update of normative WID if needed, TR for approval.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6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None.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818" y="2990673"/>
            <a:ext cx="8712200" cy="536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101010"/>
            <a:ext cx="6827838" cy="632637"/>
          </a:xfrm>
        </p:spPr>
        <p:txBody>
          <a:bodyPr/>
          <a:lstStyle/>
          <a:p>
            <a:r>
              <a:rPr lang="en-US" altLang="de-DE" b="1" dirty="0" smtClean="0"/>
              <a:t>FS_5G_ProSe_Ph2 </a:t>
            </a:r>
            <a:r>
              <a:rPr lang="en-US" altLang="de-DE" b="1" dirty="0"/>
              <a:t>status at SA#95e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SA#94-e: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Skeleton agreed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TR Scope, Architectural Assumption and requirements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6 Key Issues agreed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</a:t>
            </a:r>
            <a:r>
              <a:rPr lang="en-US" altLang="zh-CN" sz="1200" kern="0" dirty="0" smtClean="0"/>
              <a:t>23.700-33 </a:t>
            </a:r>
            <a:r>
              <a:rPr lang="en-US" altLang="zh-CN" sz="1200" kern="0" dirty="0"/>
              <a:t>v0.1.0 generated based on the agreed </a:t>
            </a:r>
            <a:r>
              <a:rPr lang="en-US" altLang="zh-CN" sz="1200" kern="0" dirty="0" smtClean="0"/>
              <a:t>contributions</a:t>
            </a:r>
            <a:endParaRPr lang="en-US" sz="1200" kern="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sz="1800" kern="0" dirty="0" smtClean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or dependencies identified </a:t>
            </a:r>
            <a:r>
              <a:rPr lang="en-US" altLang="zh-CN" sz="1200" dirty="0" smtClean="0"/>
              <a:t>for 4 </a:t>
            </a:r>
            <a:r>
              <a:rPr lang="en-US" altLang="zh-CN" sz="1200" dirty="0"/>
              <a:t>Key </a:t>
            </a:r>
            <a:r>
              <a:rPr lang="en-US" altLang="zh-CN" sz="1200" dirty="0" smtClean="0"/>
              <a:t>Issues.</a:t>
            </a:r>
            <a:endParaRPr lang="en-US" sz="1200" strike="sngStrike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de-DE" sz="1800" kern="0" dirty="0" smtClea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200" kern="0" dirty="0" smtClean="0"/>
              <a:t>Continue </a:t>
            </a:r>
            <a:r>
              <a:rPr lang="en-US" sz="1200" kern="0" dirty="0"/>
              <a:t>the </a:t>
            </a:r>
            <a:r>
              <a:rPr lang="en-US" sz="1200" kern="0" dirty="0" smtClean="0"/>
              <a:t>study.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532239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Sept,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652374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2006/documentManagement/types"/>
    <ds:schemaRef ds:uri="09cef1fd-e61b-4dbf-b745-21988b13f978"/>
    <ds:schemaRef ds:uri="http://schemas.microsoft.com/office/2006/metadata/properties"/>
    <ds:schemaRef ds:uri="http://purl.org/dc/dcmitype/"/>
    <ds:schemaRef ds:uri="http://schemas.microsoft.com/office/infopath/2007/PartnerControls"/>
    <ds:schemaRef ds:uri="dcc30912-d230-4cc2-b11f-bb5ca2a6b6f5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43090</TotalTime>
  <Words>468</Words>
  <Application>Microsoft Office PowerPoint</Application>
  <PresentationFormat>全屏显示(4:3)</PresentationFormat>
  <Paragraphs>73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FS_5G_ProSe_Ph2 Status Report</vt:lpstr>
      <vt:lpstr>FS_5G_ProSe_Ph2 status after SA2#149E (1/2)</vt:lpstr>
      <vt:lpstr>FS_5G_ProSe_Ph2 status after SA2#149E (2/2)</vt:lpstr>
      <vt:lpstr>FS_5G_ProSe_Ph2 status at SA#95e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邓强</cp:lastModifiedBy>
  <cp:revision>1853</cp:revision>
  <dcterms:created xsi:type="dcterms:W3CDTF">2008-08-30T09:32:10Z</dcterms:created>
  <dcterms:modified xsi:type="dcterms:W3CDTF">2022-03-01T08:24:40Z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