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5"/>
  </p:notesMasterIdLst>
  <p:handoutMasterIdLst>
    <p:handoutMasterId r:id="rId16"/>
  </p:handoutMasterIdLst>
  <p:sldIdLst>
    <p:sldId id="303" r:id="rId2"/>
    <p:sldId id="814" r:id="rId3"/>
    <p:sldId id="813" r:id="rId4"/>
    <p:sldId id="812" r:id="rId5"/>
    <p:sldId id="803" r:id="rId6"/>
    <p:sldId id="810" r:id="rId7"/>
    <p:sldId id="811" r:id="rId8"/>
    <p:sldId id="807" r:id="rId9"/>
    <p:sldId id="808" r:id="rId10"/>
    <p:sldId id="809" r:id="rId11"/>
    <p:sldId id="804" r:id="rId12"/>
    <p:sldId id="805" r:id="rId13"/>
    <p:sldId id="806" r:id="rId1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FF"/>
    <a:srgbClr val="FF33CC"/>
    <a:srgbClr val="FF6699"/>
    <a:srgbClr val="FF3300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24" d="100"/>
          <a:sy n="124" d="100"/>
        </p:scale>
        <p:origin x="144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2/24/2022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2/24/2022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066345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25870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4802971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983184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075065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3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46205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915049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507065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6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20878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032934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8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58658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70967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#149E 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(e-meeting)</a:t>
            </a:r>
          </a:p>
          <a:p>
            <a:r>
              <a:rPr lang="en-US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February 14 – 25, 2022</a:t>
            </a:r>
            <a:r>
              <a:rPr lang="nb-NO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26000" y="334106"/>
            <a:ext cx="220371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600" b="1" smtClean="0">
                <a:effectLst/>
                <a:latin typeface="+mn-lt"/>
              </a:rPr>
              <a:t>S2-2201911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</a:t>
            </a:r>
            <a:r>
              <a:rPr lang="en-GB" altLang="de-DE" sz="1300">
                <a:solidFill>
                  <a:schemeClr val="bg1"/>
                </a:solidFill>
                <a:latin typeface="+mn-lt"/>
              </a:rPr>
              <a:t>SA </a:t>
            </a:r>
            <a:r>
              <a:rPr lang="en-GB" altLang="de-DE" sz="1300" smtClean="0">
                <a:solidFill>
                  <a:schemeClr val="bg1"/>
                </a:solidFill>
                <a:latin typeface="+mn-lt"/>
              </a:rPr>
              <a:t>WG2#149E</a:t>
            </a:r>
            <a:r>
              <a:rPr lang="en-GB" altLang="de-DE" sz="1300" baseline="0" smtClean="0">
                <a:solidFill>
                  <a:schemeClr val="bg1"/>
                </a:solidFill>
                <a:latin typeface="+mn-lt"/>
              </a:rPr>
              <a:t> Electronic meeting, February 14 – 25, 2022</a:t>
            </a:r>
            <a:endParaRPr lang="en-GB" altLang="de-DE" sz="1300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 smtClean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</a:t>
            </a:r>
            <a:r>
              <a:rPr lang="en-GB" altLang="en-US" sz="800"/>
              <a:t>3GPP </a:t>
            </a:r>
            <a:r>
              <a:rPr lang="en-GB" altLang="en-US" sz="80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800" b="1" baseline="30000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♥</a:t>
            </a:r>
            <a:r>
              <a:rPr lang="en-US" altLang="en-US" sz="2800" b="1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sz="3600" b="1" smtClean="0"/>
              <a:t>eV2XARC_Ph2</a:t>
            </a:r>
            <a:r>
              <a:rPr lang="en-US" altLang="de-DE" sz="3600" b="1" smtClean="0"/>
              <a:t> </a:t>
            </a:r>
            <a:r>
              <a:rPr lang="en-US" altLang="de-DE" sz="3600" b="1"/>
              <a:t>Status </a:t>
            </a:r>
            <a:r>
              <a:rPr lang="en-GB" altLang="zh-CN" sz="3600" b="1" smtClean="0"/>
              <a:t>Report </a:t>
            </a:r>
            <a:r>
              <a:rPr lang="en-US" altLang="en-US" sz="2800" b="1" baseline="30000" smtClean="0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♥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/>
              <a:t/>
            </a:r>
            <a:br>
              <a:rPr lang="en-US" altLang="en-US" sz="2000" b="1"/>
            </a:br>
            <a:r>
              <a:rPr lang="en-US" altLang="en-US" sz="2000" b="1" smtClean="0"/>
              <a:t>LaeYoung Kim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smtClean="0">
                <a:latin typeface="Arial" charset="0"/>
              </a:rPr>
              <a:t>LG Electronics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SA2#146E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99677" y="1376363"/>
          <a:ext cx="8567698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&gt; 95%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 </a:t>
                      </a: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12786"/>
            <a:ext cx="8554481" cy="397367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ko-KR" sz="1400" smtClean="0"/>
              <a:t>3 </a:t>
            </a:r>
            <a:r>
              <a:rPr lang="en-US" altLang="ko-KR" sz="1400"/>
              <a:t>CRs agreed to TS 23.287 based on the RAN2 </a:t>
            </a:r>
            <a:r>
              <a:rPr lang="en-US" altLang="ko-KR" sz="1400" smtClean="0"/>
              <a:t>progress/agreements </a:t>
            </a:r>
            <a:r>
              <a:rPr lang="en-GB" altLang="ko-KR" sz="1400" smtClean="0"/>
              <a:t>regarding </a:t>
            </a:r>
            <a:r>
              <a:rPr lang="en-GB" altLang="ko-KR" sz="1400"/>
              <a:t>NR PC5 DRX operations</a:t>
            </a:r>
            <a:r>
              <a:rPr lang="en-GB" altLang="ko-KR" sz="1400" smtClean="0"/>
              <a:t>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GB" altLang="ko-KR" sz="1400" smtClean="0"/>
              <a:t>The following issue in the exception sheet was discussed with DP proposing ‘no work’, but no conclusion.</a:t>
            </a:r>
            <a:br>
              <a:rPr lang="en-GB" altLang="ko-KR" sz="1400" smtClean="0"/>
            </a:br>
            <a:r>
              <a:rPr lang="en-GB" altLang="ko-KR" sz="1400" i="1" smtClean="0">
                <a:sym typeface="Wingdings" panose="05000000000000000000" pitchFamily="2" charset="2"/>
              </a:rPr>
              <a:t> can be discussed in SA2#147E with companies input if submitted.</a:t>
            </a:r>
            <a:endParaRPr lang="en-GB" altLang="ko-KR" sz="1400" i="1" smtClean="0"/>
          </a:p>
          <a:p>
            <a:pPr marL="898525" lvl="2" indent="-184150">
              <a:spcBef>
                <a:spcPts val="0"/>
              </a:spcBef>
              <a:spcAft>
                <a:spcPts val="100"/>
              </a:spcAft>
            </a:pPr>
            <a:r>
              <a:rPr lang="en-GB" altLang="ko-KR" sz="1200" u="sng" smtClean="0"/>
              <a:t>Whether</a:t>
            </a:r>
            <a:r>
              <a:rPr lang="en-GB" altLang="ko-KR" sz="1200" smtClean="0"/>
              <a:t> </a:t>
            </a:r>
            <a:r>
              <a:rPr lang="en-GB" altLang="ko-KR" sz="1200"/>
              <a:t>the V2X layer exposes transmission schedule information to the V2X application layer and what is the content for the transmission schedule information based on the applied PC5 DRX information/parameters provided by the AS layer to the V2X layer to be defined in RAN2.</a:t>
            </a:r>
            <a:endParaRPr lang="de-DE" altLang="de-DE" sz="12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de-DE" sz="1800" b="1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ko-KR" sz="1400" smtClean="0"/>
              <a:t>3 </a:t>
            </a:r>
            <a:r>
              <a:rPr lang="en-US" altLang="ko-KR" sz="1400"/>
              <a:t>CRs agreed to TS 23.287</a:t>
            </a:r>
            <a:r>
              <a:rPr lang="en-GB" altLang="ko-KR" sz="1400" smtClean="0"/>
              <a:t>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zh-CN" sz="1400" b="1" smtClean="0"/>
              <a:t>Next </a:t>
            </a:r>
            <a:r>
              <a:rPr lang="en-US" altLang="zh-CN" sz="1400" b="1" dirty="0"/>
              <a:t>Steps</a:t>
            </a:r>
            <a:r>
              <a:rPr lang="en-US" altLang="zh-CN" sz="1400"/>
              <a:t>: </a:t>
            </a:r>
            <a:r>
              <a:rPr lang="en-US" altLang="zh-CN" sz="1400" smtClean="0"/>
              <a:t>Maintenance </a:t>
            </a:r>
            <a:r>
              <a:rPr lang="en-US" altLang="zh-CN" sz="1400"/>
              <a:t>and alignment </a:t>
            </a:r>
            <a:r>
              <a:rPr lang="en-GB" altLang="ko-KR" sz="1400"/>
              <a:t>with RAN2 work</a:t>
            </a:r>
            <a:r>
              <a:rPr lang="en-US" altLang="zh-CN" sz="1400" smtClean="0"/>
              <a:t>. </a:t>
            </a:r>
          </a:p>
          <a:p>
            <a:pPr marL="457200" lvl="1" indent="-457200">
              <a:spcBef>
                <a:spcPts val="0"/>
              </a:spcBef>
              <a:spcAft>
                <a:spcPts val="100"/>
              </a:spcAft>
              <a:buBlip>
                <a:blip r:embed="rId3"/>
              </a:buBlip>
            </a:pPr>
            <a:r>
              <a:rPr lang="en-US" altLang="ko-KR" sz="1800" b="1" smtClean="0"/>
              <a:t>RAN </a:t>
            </a:r>
            <a:r>
              <a:rPr lang="en-US" altLang="ko-KR" sz="1800" b="1"/>
              <a:t>impacts and dependencies</a:t>
            </a:r>
            <a:r>
              <a:rPr lang="en-US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ko-KR" sz="1400"/>
              <a:t>Sidelink DRX related operation has RAN dependency.</a:t>
            </a:r>
          </a:p>
          <a:p>
            <a:pPr lvl="0">
              <a:spcBef>
                <a:spcPts val="0"/>
              </a:spcBef>
              <a:spcAft>
                <a:spcPts val="100"/>
              </a:spcAft>
            </a:pPr>
            <a:r>
              <a:rPr lang="de-DE" altLang="ko-KR" sz="1800" b="1" smtClean="0"/>
              <a:t>Contentious </a:t>
            </a:r>
            <a:r>
              <a:rPr lang="de-DE" altLang="ko-KR" sz="1800" b="1"/>
              <a:t>Issue</a:t>
            </a:r>
            <a:r>
              <a:rPr lang="de-DE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de-DE" altLang="ko-KR" sz="1400"/>
              <a:t>None</a:t>
            </a:r>
            <a:endParaRPr lang="de-DE" altLang="de-DE" sz="1400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ko-KR" sz="1800" b="1" smtClean="0"/>
              <a:t>Focus </a:t>
            </a:r>
            <a:r>
              <a:rPr lang="de-DE" altLang="ko-KR" sz="1800" b="1"/>
              <a:t>for the Next </a:t>
            </a:r>
            <a:r>
              <a:rPr lang="de-DE" altLang="ko-KR" sz="1800" b="1" smtClean="0"/>
              <a:t>Meetings</a:t>
            </a:r>
            <a:endParaRPr lang="de-DE" altLang="ko-KR" sz="1800" b="1"/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de-DE" altLang="ko-KR" sz="1400" b="1" smtClean="0"/>
              <a:t>SA2#147E and SA2#148E</a:t>
            </a:r>
            <a:r>
              <a:rPr lang="de-DE" altLang="ko-KR" sz="1400" smtClean="0"/>
              <a:t>: </a:t>
            </a:r>
            <a:r>
              <a:rPr lang="en-US" altLang="zh-CN" sz="1400" smtClean="0"/>
              <a:t>Maintenance and alignment </a:t>
            </a:r>
            <a:r>
              <a:rPr lang="en-GB" altLang="ko-KR" sz="1400" smtClean="0"/>
              <a:t>with RAN2 work</a:t>
            </a:r>
            <a:r>
              <a:rPr lang="en-US" altLang="zh-CN" sz="1400" smtClean="0"/>
              <a:t>.</a:t>
            </a:r>
            <a:endParaRPr lang="en-US" altLang="zh-CN" sz="1400"/>
          </a:p>
          <a:p>
            <a:pPr marL="984250" lvl="2" indent="-269875">
              <a:spcBef>
                <a:spcPts val="0"/>
              </a:spcBef>
              <a:spcAft>
                <a:spcPts val="100"/>
              </a:spcAft>
            </a:pPr>
            <a:endParaRPr lang="en-US" altLang="zh-CN" sz="1400" smtClean="0"/>
          </a:p>
          <a:p>
            <a:pPr marL="0" indent="0">
              <a:spcBef>
                <a:spcPts val="0"/>
              </a:spcBef>
              <a:spcAft>
                <a:spcPts val="1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288541094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/>
              <a:t/>
            </a:r>
            <a:br>
              <a:rPr lang="en-GB" sz="3600"/>
            </a:br>
            <a:r>
              <a:rPr lang="en-GB" sz="2400" b="1" smtClean="0"/>
              <a:t>SA2#145E </a:t>
            </a:r>
            <a:r>
              <a:rPr lang="en-US" sz="2400" b="1" smtClean="0"/>
              <a:t>eV2XARC_Ph2 </a:t>
            </a:r>
            <a:r>
              <a:rPr lang="en-US" altLang="de-DE" sz="2400" b="1"/>
              <a:t>Status </a:t>
            </a:r>
            <a:r>
              <a:rPr lang="en-GB" altLang="zh-CN" sz="2400" b="1" smtClean="0"/>
              <a:t>Report</a:t>
            </a:r>
            <a:br>
              <a:rPr lang="en-GB" altLang="zh-CN" sz="2400" b="1" smtClean="0"/>
            </a:br>
            <a:r>
              <a:rPr lang="en-GB" altLang="zh-CN" sz="2400" b="1" smtClean="0"/>
              <a:t>(S2-2105190) </a:t>
            </a:r>
            <a:r>
              <a:rPr lang="en-GB" altLang="zh-CN" sz="2400" b="1" dirty="0"/>
              <a:t>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2902932262"/>
      </p:ext>
    </p:extLst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</a:t>
            </a:r>
            <a:r>
              <a:rPr lang="en-US" altLang="de-DE" sz="2800" b="1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at </a:t>
            </a:r>
            <a:r>
              <a:rPr lang="en-US" altLang="de-DE" sz="2800" b="1" smtClean="0"/>
              <a:t>SA#92-e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404754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/>
              <a:t>since </a:t>
            </a:r>
            <a:r>
              <a:rPr lang="de-DE" altLang="de-DE" sz="2000" smtClean="0"/>
              <a:t>SA#91-e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3 </a:t>
            </a:r>
            <a:r>
              <a:rPr lang="en-US" altLang="ko-KR" sz="1400"/>
              <a:t>CRs agreed to TS </a:t>
            </a:r>
            <a:r>
              <a:rPr lang="en-US" altLang="ko-KR" sz="1400" smtClean="0"/>
              <a:t>23.287 based on the study </a:t>
            </a:r>
            <a:r>
              <a:rPr lang="en-GB" altLang="ko-KR" sz="1400" smtClean="0"/>
              <a:t>conclusions regarding NR </a:t>
            </a:r>
            <a:r>
              <a:rPr lang="en-GB" altLang="ko-KR" sz="1400"/>
              <a:t>PC5 DRX </a:t>
            </a:r>
            <a:r>
              <a:rPr lang="en-GB" altLang="ko-KR" sz="1400" smtClean="0"/>
              <a:t>operations.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Exception requested for finalizing </a:t>
            </a:r>
            <a:r>
              <a:rPr lang="de-DE" altLang="ko-KR" sz="1400"/>
              <a:t>normative work</a:t>
            </a:r>
            <a:r>
              <a:rPr lang="en-US" altLang="ko-KR" sz="1400" smtClean="0"/>
              <a:t>.</a:t>
            </a:r>
            <a:endParaRPr lang="en-US" altLang="ko-KR" sz="1400" i="1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 err="1"/>
              <a:t>Sidelink</a:t>
            </a:r>
            <a:r>
              <a:rPr lang="en-US" sz="1400" dirty="0"/>
              <a:t> DRX related operation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/>
              <a:t>Next </a:t>
            </a:r>
            <a:r>
              <a:rPr lang="de-DE" altLang="de-DE" sz="2000" smtClean="0"/>
              <a:t>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smtClean="0"/>
              <a:t>Finalize </a:t>
            </a:r>
            <a:r>
              <a:rPr lang="de-DE" altLang="ko-KR" sz="1400"/>
              <a:t>normative </a:t>
            </a:r>
            <a:r>
              <a:rPr lang="de-DE" altLang="ko-KR" sz="1400" smtClean="0"/>
              <a:t>work</a:t>
            </a:r>
            <a:r>
              <a:rPr lang="en-GB" altLang="ko-KR" sz="1400"/>
              <a:t> via coordination with RAN2</a:t>
            </a:r>
            <a:r>
              <a:rPr lang="en-US" altLang="zh-CN" sz="1400" smtClean="0"/>
              <a:t>, </a:t>
            </a:r>
            <a:r>
              <a:rPr lang="en-US" altLang="zh-CN" sz="1400"/>
              <a:t>when the requested exception is </a:t>
            </a:r>
            <a:r>
              <a:rPr lang="en-US" altLang="zh-CN" sz="1400" smtClean="0"/>
              <a:t>granted.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/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422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</a:t>
                      </a:r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 </a:t>
                      </a: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1445340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SA2#145E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99677" y="1376363"/>
          <a:ext cx="8567698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70%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 </a:t>
                      </a: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smtClean="0"/>
              <a:t>3 </a:t>
            </a:r>
            <a:r>
              <a:rPr lang="en-US" altLang="ko-KR" sz="1400"/>
              <a:t>CRs agreed to TS 23.287 based on the study </a:t>
            </a:r>
            <a:r>
              <a:rPr lang="en-GB" altLang="ko-KR" sz="1400"/>
              <a:t>conclusions regarding NR PC5 DRX operations.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/>
              <a:t>Exception sheet sent to SA#92-e</a:t>
            </a:r>
            <a:r>
              <a:rPr lang="en-US" altLang="ko-KR" sz="140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smtClean="0"/>
              <a:t>3 </a:t>
            </a:r>
            <a:r>
              <a:rPr lang="en-US" altLang="ko-KR" sz="1400"/>
              <a:t>CRs agreed to TS 23.287</a:t>
            </a:r>
            <a:r>
              <a:rPr lang="en-GB" altLang="ko-KR" sz="1400" smtClean="0"/>
              <a:t>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smtClean="0"/>
              <a:t>Next </a:t>
            </a:r>
            <a:r>
              <a:rPr lang="en-US" altLang="zh-CN" sz="1400" b="1" dirty="0"/>
              <a:t>Steps</a:t>
            </a:r>
            <a:r>
              <a:rPr lang="en-US" altLang="zh-CN" sz="1400" dirty="0"/>
              <a:t>: </a:t>
            </a:r>
            <a:endParaRPr lang="en-US" altLang="zh-CN" sz="1400" dirty="0" smtClean="0"/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r>
              <a:rPr lang="en-US" altLang="zh-CN" sz="1400"/>
              <a:t>Finalize normative work </a:t>
            </a:r>
            <a:r>
              <a:rPr lang="en-GB" altLang="ko-KR" sz="1400"/>
              <a:t>via coordination with RAN2</a:t>
            </a:r>
            <a:r>
              <a:rPr lang="en-US" altLang="zh-CN" sz="1400" smtClean="0"/>
              <a:t>. </a:t>
            </a:r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00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800" b="1"/>
              <a:t>RAN impacts and dependencies</a:t>
            </a:r>
            <a:r>
              <a:rPr lang="en-US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/>
              <a:t>Sidelink DRX related operation has RAN dependency.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00" b="1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/>
              <a:t>Contentious Issue</a:t>
            </a:r>
            <a:r>
              <a:rPr lang="de-DE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/>
              <a:t>None</a:t>
            </a:r>
            <a:endParaRPr lang="de-DE" altLang="de-DE" sz="1400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00" b="1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/>
              <a:t>Focus for the Next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/>
              <a:t>SA2#146E</a:t>
            </a:r>
            <a:r>
              <a:rPr lang="de-DE" altLang="ko-KR" sz="1400"/>
              <a:t>: </a:t>
            </a:r>
            <a:r>
              <a:rPr lang="en-US" altLang="zh-CN" sz="1400"/>
              <a:t>Finalize normative work </a:t>
            </a:r>
            <a:r>
              <a:rPr lang="en-GB" altLang="ko-KR" sz="1400"/>
              <a:t>via coordination with RAN2</a:t>
            </a:r>
            <a:r>
              <a:rPr lang="en-US" altLang="zh-CN" sz="1400"/>
              <a:t>.</a:t>
            </a:r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40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7491758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</a:t>
            </a:r>
            <a:r>
              <a:rPr lang="en-US" altLang="de-DE" sz="2800" b="1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at </a:t>
            </a:r>
            <a:r>
              <a:rPr lang="en-US" altLang="de-DE" sz="2800" b="1" smtClean="0"/>
              <a:t>SA#95-e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404754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2000" dirty="0"/>
              <a:t>Progress </a:t>
            </a:r>
            <a:r>
              <a:rPr lang="de-DE" altLang="de-DE" sz="2000"/>
              <a:t>since </a:t>
            </a:r>
            <a:r>
              <a:rPr lang="de-DE" altLang="de-DE" sz="2000" smtClean="0"/>
              <a:t>SA#94-e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ko-KR" sz="1600" smtClean="0"/>
              <a:t>No progress</a:t>
            </a:r>
            <a:r>
              <a:rPr lang="en-GB" altLang="ko-KR" sz="1600" smtClean="0"/>
              <a:t>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de-DE" altLang="de-DE" sz="2000" smtClean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200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/>
              <a:t>Maintenance and alignment </a:t>
            </a:r>
            <a:r>
              <a:rPr lang="en-US" altLang="zh-CN" sz="1600" smtClean="0"/>
              <a:t>regarding </a:t>
            </a:r>
            <a:r>
              <a:rPr lang="en-US" sz="1600" smtClean="0"/>
              <a:t>Sidelink DRX.</a:t>
            </a:r>
            <a:endParaRPr lang="en-US" sz="16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de-DE" altLang="de-DE" sz="2000" smtClean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2000" smtClean="0"/>
              <a:t>Next steps: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/>
              <a:t>Maintenance and alignment </a:t>
            </a:r>
            <a:r>
              <a:rPr lang="en-GB" altLang="ko-KR" sz="1600"/>
              <a:t>with RAN2 work</a:t>
            </a:r>
            <a:r>
              <a:rPr lang="en-US" altLang="zh-CN" sz="1600" smtClean="0"/>
              <a:t>. 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63348586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422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2944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0639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</a:t>
                      </a:r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6174" y="2953149"/>
            <a:ext cx="491657" cy="454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93846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/>
              <a:t/>
            </a:r>
            <a:br>
              <a:rPr lang="en-GB" sz="3600"/>
            </a:br>
            <a:r>
              <a:rPr lang="en-GB" sz="2400" b="1" smtClean="0"/>
              <a:t>SA2#148E </a:t>
            </a:r>
            <a:r>
              <a:rPr lang="en-US" sz="2400" b="1" smtClean="0"/>
              <a:t>eV2XARC_Ph2 </a:t>
            </a:r>
            <a:r>
              <a:rPr lang="en-US" altLang="de-DE" sz="2400" b="1"/>
              <a:t>Status </a:t>
            </a:r>
            <a:r>
              <a:rPr lang="en-GB" altLang="zh-CN" sz="2400" b="1" smtClean="0"/>
              <a:t>Report</a:t>
            </a:r>
            <a:br>
              <a:rPr lang="en-GB" altLang="zh-CN" sz="2400" b="1" smtClean="0"/>
            </a:br>
            <a:r>
              <a:rPr lang="en-GB" altLang="zh-CN" sz="2400" b="1" smtClean="0"/>
              <a:t>(S2-2109374) </a:t>
            </a:r>
            <a:r>
              <a:rPr lang="en-GB" altLang="zh-CN" sz="2400" b="1" dirty="0"/>
              <a:t>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151156591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</a:t>
            </a:r>
            <a:r>
              <a:rPr lang="en-US" altLang="de-DE" sz="2800" b="1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at </a:t>
            </a:r>
            <a:r>
              <a:rPr lang="en-US" altLang="de-DE" sz="2800" b="1" smtClean="0"/>
              <a:t>SA#94-e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404754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2000" dirty="0"/>
              <a:t>Progress </a:t>
            </a:r>
            <a:r>
              <a:rPr lang="de-DE" altLang="de-DE" sz="2000"/>
              <a:t>since </a:t>
            </a:r>
            <a:r>
              <a:rPr lang="de-DE" altLang="de-DE" sz="2000" smtClean="0"/>
              <a:t>SA#93-e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ko-KR" sz="1400" smtClean="0"/>
              <a:t>2 CRs </a:t>
            </a:r>
            <a:r>
              <a:rPr lang="en-US" altLang="ko-KR" sz="1400"/>
              <a:t>agreed to TS 23.287 </a:t>
            </a:r>
            <a:r>
              <a:rPr lang="en-GB" altLang="ko-KR" sz="1400"/>
              <a:t>regarding </a:t>
            </a:r>
            <a:r>
              <a:rPr lang="en-GB" altLang="ko-KR" sz="1400" smtClean="0"/>
              <a:t>NR </a:t>
            </a:r>
            <a:r>
              <a:rPr lang="en-GB" altLang="ko-KR" sz="1400"/>
              <a:t>PC5 DRX operations.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ko-KR" sz="1400"/>
              <a:t>Reply LS on Tx Profile sent to </a:t>
            </a:r>
            <a:r>
              <a:rPr lang="en-GB" altLang="ko-KR" sz="1400" smtClean="0"/>
              <a:t>RAN2 in SA2#147E.</a:t>
            </a:r>
            <a:endParaRPr lang="en-GB" altLang="ko-KR" sz="140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200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/>
              <a:t>Maintenance and alignment </a:t>
            </a:r>
            <a:r>
              <a:rPr lang="en-US" altLang="zh-CN" sz="1400" smtClean="0"/>
              <a:t>regarding </a:t>
            </a:r>
            <a:r>
              <a:rPr lang="en-US" sz="1400" smtClean="0"/>
              <a:t>Sidelink DRX.</a:t>
            </a:r>
            <a:endParaRPr lang="en-US" sz="14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2000"/>
              <a:t>Next </a:t>
            </a:r>
            <a:r>
              <a:rPr lang="de-DE" altLang="de-DE" sz="2000" smtClean="0"/>
              <a:t>steps: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/>
              <a:t>Maintenance and alignment </a:t>
            </a:r>
            <a:r>
              <a:rPr lang="en-GB" altLang="ko-KR" sz="1400"/>
              <a:t>with RAN2 work</a:t>
            </a:r>
            <a:r>
              <a:rPr lang="en-US" altLang="zh-CN" sz="1400" smtClean="0"/>
              <a:t>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1457728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422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</a:t>
                      </a:r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328572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SA2#148E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403084884"/>
              </p:ext>
            </p:extLst>
          </p:nvPr>
        </p:nvGraphicFramePr>
        <p:xfrm>
          <a:off x="299677" y="1376363"/>
          <a:ext cx="8567698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99% &gt; 100%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12786"/>
            <a:ext cx="8554481" cy="397367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ko-KR" sz="1400" smtClean="0"/>
              <a:t>2 CRs </a:t>
            </a:r>
            <a:r>
              <a:rPr lang="en-US" altLang="ko-KR" sz="1400"/>
              <a:t>agreed to TS 23.287 </a:t>
            </a:r>
            <a:r>
              <a:rPr lang="en-GB" altLang="ko-KR" sz="1400" smtClean="0"/>
              <a:t>regarding NR </a:t>
            </a:r>
            <a:r>
              <a:rPr lang="en-GB" altLang="ko-KR" sz="1400"/>
              <a:t>PC5 DRX operations</a:t>
            </a:r>
            <a:r>
              <a:rPr lang="en-GB" altLang="ko-KR" sz="1400" smtClean="0"/>
              <a:t>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800" b="1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ko-KR" sz="1400" smtClean="0"/>
              <a:t>2 CR </a:t>
            </a:r>
            <a:r>
              <a:rPr lang="en-US" altLang="ko-KR" sz="1400"/>
              <a:t>agreed to TS 23.287</a:t>
            </a:r>
            <a:r>
              <a:rPr lang="en-GB" altLang="ko-KR" sz="1400" smtClean="0"/>
              <a:t>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b="1" smtClean="0"/>
              <a:t>Next </a:t>
            </a:r>
            <a:r>
              <a:rPr lang="en-US" altLang="zh-CN" sz="1400" b="1" dirty="0"/>
              <a:t>Steps</a:t>
            </a:r>
            <a:r>
              <a:rPr lang="en-US" altLang="zh-CN" sz="1400"/>
              <a:t>: </a:t>
            </a:r>
            <a:r>
              <a:rPr lang="en-US" altLang="zh-CN" sz="1400" smtClean="0"/>
              <a:t>Maintenance </a:t>
            </a:r>
            <a:r>
              <a:rPr lang="en-US" altLang="zh-CN" sz="1400"/>
              <a:t>and alignment </a:t>
            </a:r>
            <a:r>
              <a:rPr lang="en-GB" altLang="ko-KR" sz="1400"/>
              <a:t>with RAN2 work</a:t>
            </a:r>
            <a:r>
              <a:rPr lang="en-US" altLang="zh-CN" sz="1400" smtClean="0"/>
              <a:t>. </a:t>
            </a: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3"/>
              </a:buBlip>
            </a:pPr>
            <a:r>
              <a:rPr lang="en-US" altLang="ko-KR" sz="1800" b="1" smtClean="0"/>
              <a:t>RAN </a:t>
            </a:r>
            <a:r>
              <a:rPr lang="en-US" altLang="ko-KR" sz="1800" b="1"/>
              <a:t>impacts and dependencies</a:t>
            </a:r>
            <a:r>
              <a:rPr lang="en-US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/>
              <a:t>Maintenance and alignment regarding </a:t>
            </a:r>
            <a:r>
              <a:rPr lang="en-US" altLang="ko-KR" sz="1400" smtClean="0"/>
              <a:t>Sidelink DRX.</a:t>
            </a:r>
            <a:endParaRPr lang="en-US" altLang="ko-KR" sz="1400"/>
          </a:p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de-DE" altLang="ko-KR" sz="1800" b="1" smtClean="0"/>
              <a:t>Contentious </a:t>
            </a:r>
            <a:r>
              <a:rPr lang="de-DE" altLang="ko-KR" sz="1800" b="1"/>
              <a:t>Issue</a:t>
            </a:r>
            <a:r>
              <a:rPr lang="de-DE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de-DE" altLang="ko-KR" sz="1400"/>
              <a:t>None</a:t>
            </a:r>
            <a:endParaRPr lang="de-DE" altLang="de-DE" sz="1400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ko-KR" sz="1800" b="1" smtClean="0"/>
              <a:t>Focus </a:t>
            </a:r>
            <a:r>
              <a:rPr lang="de-DE" altLang="ko-KR" sz="1800" b="1"/>
              <a:t>for the Next </a:t>
            </a:r>
            <a:r>
              <a:rPr lang="de-DE" altLang="ko-KR" sz="1800" b="1" smtClean="0"/>
              <a:t>Meeting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de-DE" altLang="ko-KR" sz="1400" b="1" smtClean="0"/>
              <a:t>SA2#149E</a:t>
            </a:r>
            <a:r>
              <a:rPr lang="de-DE" altLang="ko-KR" sz="1400" smtClean="0"/>
              <a:t>: </a:t>
            </a:r>
            <a:r>
              <a:rPr lang="en-US" altLang="zh-CN" sz="1400" smtClean="0"/>
              <a:t>Maintenance and alignment </a:t>
            </a:r>
            <a:r>
              <a:rPr lang="en-GB" altLang="ko-KR" sz="1400" smtClean="0"/>
              <a:t>with RAN2 work</a:t>
            </a:r>
            <a:r>
              <a:rPr lang="en-US" altLang="zh-CN" sz="1400" smtClean="0"/>
              <a:t>.</a:t>
            </a:r>
          </a:p>
          <a:p>
            <a:pPr marL="984250" lvl="2" indent="-269875">
              <a:spcBef>
                <a:spcPts val="0"/>
              </a:spcBef>
              <a:spcAft>
                <a:spcPts val="600"/>
              </a:spcAft>
            </a:pPr>
            <a:endParaRPr lang="en-US" altLang="zh-CN" sz="1400" smtClean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23298491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/>
              <a:t/>
            </a:r>
            <a:br>
              <a:rPr lang="en-GB" sz="3600"/>
            </a:br>
            <a:r>
              <a:rPr lang="en-GB" sz="2400" b="1" smtClean="0"/>
              <a:t>SA2#147E </a:t>
            </a:r>
            <a:r>
              <a:rPr lang="en-US" sz="2400" b="1" smtClean="0"/>
              <a:t>eV2XARC_Ph2 </a:t>
            </a:r>
            <a:r>
              <a:rPr lang="en-US" altLang="de-DE" sz="2400" b="1"/>
              <a:t>Status </a:t>
            </a:r>
            <a:r>
              <a:rPr lang="en-GB" altLang="zh-CN" sz="2400" b="1" smtClean="0"/>
              <a:t>Report</a:t>
            </a:r>
            <a:br>
              <a:rPr lang="en-GB" altLang="zh-CN" sz="2400" b="1" smtClean="0"/>
            </a:br>
            <a:r>
              <a:rPr lang="en-GB" altLang="zh-CN" sz="2400" b="1" smtClean="0"/>
              <a:t>(S2-2108241) </a:t>
            </a:r>
            <a:r>
              <a:rPr lang="en-GB" altLang="zh-CN" sz="2400" b="1" dirty="0"/>
              <a:t>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656168095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SA2#147E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99677" y="1376363"/>
          <a:ext cx="8567698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 &gt; 99%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12786"/>
            <a:ext cx="8554481" cy="397367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1 CR </a:t>
            </a:r>
            <a:r>
              <a:rPr lang="en-US" altLang="ko-KR" sz="1400"/>
              <a:t>agreed to TS 23.287 </a:t>
            </a:r>
            <a:r>
              <a:rPr lang="en-GB" altLang="ko-KR" sz="1400" smtClean="0"/>
              <a:t>regarding Tx Profile for NR </a:t>
            </a:r>
            <a:r>
              <a:rPr lang="en-GB" altLang="ko-KR" sz="1400"/>
              <a:t>PC5 DRX operations</a:t>
            </a:r>
            <a:r>
              <a:rPr lang="en-GB" altLang="ko-KR" sz="140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/>
              <a:t>Reply LS on Tx </a:t>
            </a:r>
            <a:r>
              <a:rPr lang="en-GB" altLang="ko-KR" sz="1400" smtClean="0"/>
              <a:t>Profile sent to RAN2.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b="1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1 CR </a:t>
            </a:r>
            <a:r>
              <a:rPr lang="en-US" altLang="ko-KR" sz="1400"/>
              <a:t>agreed to TS 23.287</a:t>
            </a:r>
            <a:r>
              <a:rPr lang="en-GB" altLang="ko-KR" sz="1400"/>
              <a:t>. Reply LS on Tx Profile sent to </a:t>
            </a:r>
            <a:r>
              <a:rPr lang="en-GB" altLang="ko-KR" sz="1400" smtClean="0"/>
              <a:t>RAN2.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b="1" smtClean="0"/>
              <a:t>Next </a:t>
            </a:r>
            <a:r>
              <a:rPr lang="en-US" altLang="zh-CN" sz="1400" b="1" dirty="0"/>
              <a:t>Steps</a:t>
            </a:r>
            <a:r>
              <a:rPr lang="en-US" altLang="zh-CN" sz="1400"/>
              <a:t>: </a:t>
            </a:r>
            <a:r>
              <a:rPr lang="en-US" altLang="zh-CN" sz="1400" smtClean="0"/>
              <a:t>Maintenance </a:t>
            </a:r>
            <a:r>
              <a:rPr lang="en-US" altLang="zh-CN" sz="1400"/>
              <a:t>and alignment </a:t>
            </a:r>
            <a:r>
              <a:rPr lang="en-GB" altLang="ko-KR" sz="1400"/>
              <a:t>with RAN2 work</a:t>
            </a:r>
            <a:r>
              <a:rPr lang="en-US" altLang="zh-CN" sz="1400" smtClean="0"/>
              <a:t>. </a:t>
            </a:r>
          </a:p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3"/>
              </a:buBlip>
            </a:pPr>
            <a:r>
              <a:rPr lang="en-US" altLang="ko-KR" sz="1800" b="1" smtClean="0"/>
              <a:t>RAN </a:t>
            </a:r>
            <a:r>
              <a:rPr lang="en-US" altLang="ko-KR" sz="1800" b="1"/>
              <a:t>impacts and dependencies</a:t>
            </a:r>
            <a:r>
              <a:rPr lang="en-US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/>
              <a:t>Sidelink DRX related operation has RAN dependency.</a:t>
            </a:r>
          </a:p>
          <a:p>
            <a:pPr lvl="0">
              <a:spcBef>
                <a:spcPts val="0"/>
              </a:spcBef>
              <a:spcAft>
                <a:spcPts val="400"/>
              </a:spcAft>
            </a:pPr>
            <a:r>
              <a:rPr lang="de-DE" altLang="ko-KR" sz="1800" b="1" smtClean="0"/>
              <a:t>Contentious </a:t>
            </a:r>
            <a:r>
              <a:rPr lang="de-DE" altLang="ko-KR" sz="1800" b="1"/>
              <a:t>Issue</a:t>
            </a:r>
            <a:r>
              <a:rPr lang="de-DE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/>
              <a:t>None</a:t>
            </a:r>
            <a:endParaRPr lang="de-DE" altLang="de-DE" sz="1400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800" b="1" smtClean="0"/>
              <a:t>Focus </a:t>
            </a:r>
            <a:r>
              <a:rPr lang="de-DE" altLang="ko-KR" sz="1800" b="1"/>
              <a:t>for the Next </a:t>
            </a:r>
            <a:r>
              <a:rPr lang="de-DE" altLang="ko-KR" sz="1800" b="1" smtClean="0"/>
              <a:t>Meeting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 b="1" smtClean="0"/>
              <a:t>SA2#148E</a:t>
            </a:r>
            <a:r>
              <a:rPr lang="de-DE" altLang="ko-KR" sz="1400" smtClean="0"/>
              <a:t>: </a:t>
            </a:r>
            <a:r>
              <a:rPr lang="en-US" altLang="zh-CN" sz="1400" smtClean="0"/>
              <a:t>Maintenance and alignment </a:t>
            </a:r>
            <a:r>
              <a:rPr lang="en-GB" altLang="ko-KR" sz="1400" smtClean="0"/>
              <a:t>with RAN2 work</a:t>
            </a:r>
            <a:r>
              <a:rPr lang="en-US" altLang="zh-CN" sz="1400" smtClean="0"/>
              <a:t>.</a:t>
            </a:r>
          </a:p>
          <a:p>
            <a:pPr marL="984250" lvl="2" indent="-269875">
              <a:spcBef>
                <a:spcPts val="0"/>
              </a:spcBef>
              <a:spcAft>
                <a:spcPts val="100"/>
              </a:spcAft>
            </a:pPr>
            <a:endParaRPr lang="en-US" altLang="zh-CN" sz="1400" smtClean="0"/>
          </a:p>
          <a:p>
            <a:pPr marL="0" indent="0">
              <a:spcBef>
                <a:spcPts val="0"/>
              </a:spcBef>
              <a:spcAft>
                <a:spcPts val="1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160842072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/>
              <a:t/>
            </a:r>
            <a:br>
              <a:rPr lang="en-GB" sz="3600"/>
            </a:br>
            <a:r>
              <a:rPr lang="en-GB" sz="2400" b="1" smtClean="0"/>
              <a:t>SA2#146E </a:t>
            </a:r>
            <a:r>
              <a:rPr lang="en-US" sz="2400" b="1" smtClean="0"/>
              <a:t>eV2XARC_Ph2 </a:t>
            </a:r>
            <a:r>
              <a:rPr lang="en-US" altLang="de-DE" sz="2400" b="1"/>
              <a:t>Status </a:t>
            </a:r>
            <a:r>
              <a:rPr lang="en-GB" altLang="zh-CN" sz="2400" b="1" smtClean="0"/>
              <a:t>Report</a:t>
            </a:r>
            <a:br>
              <a:rPr lang="en-GB" altLang="zh-CN" sz="2400" b="1" smtClean="0"/>
            </a:br>
            <a:r>
              <a:rPr lang="en-GB" altLang="zh-CN" sz="2400" b="1" smtClean="0"/>
              <a:t>(S2-2106531) </a:t>
            </a:r>
            <a:r>
              <a:rPr lang="en-GB" altLang="zh-CN" sz="2400" b="1" dirty="0"/>
              <a:t>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277729157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</a:t>
            </a:r>
            <a:r>
              <a:rPr lang="en-US" altLang="de-DE" sz="2800" b="1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at </a:t>
            </a:r>
            <a:r>
              <a:rPr lang="en-US" altLang="de-DE" sz="2800" b="1" smtClean="0"/>
              <a:t>SA#93-e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404754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/>
              <a:t>since </a:t>
            </a:r>
            <a:r>
              <a:rPr lang="de-DE" altLang="de-DE" sz="2000" smtClean="0"/>
              <a:t>SA#92-e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3 </a:t>
            </a:r>
            <a:r>
              <a:rPr lang="en-US" altLang="ko-KR" sz="1400"/>
              <a:t>CRs agreed to TS </a:t>
            </a:r>
            <a:r>
              <a:rPr lang="en-US" altLang="ko-KR" sz="1400" smtClean="0"/>
              <a:t>23.287 based on the RAN2 progress/agreements</a:t>
            </a:r>
            <a:r>
              <a:rPr lang="en-GB" altLang="ko-KR" sz="1400" smtClean="0"/>
              <a:t> regarding NR </a:t>
            </a:r>
            <a:r>
              <a:rPr lang="en-GB" altLang="ko-KR" sz="1400"/>
              <a:t>PC5 DRX </a:t>
            </a:r>
            <a:r>
              <a:rPr lang="en-GB" altLang="ko-KR" sz="1400" smtClean="0"/>
              <a:t>operations.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 err="1"/>
              <a:t>Sidelink</a:t>
            </a:r>
            <a:r>
              <a:rPr lang="en-US" sz="1400" dirty="0"/>
              <a:t> DRX related operation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/>
              <a:t>Next </a:t>
            </a:r>
            <a:r>
              <a:rPr lang="de-DE" altLang="de-DE" sz="2000" smtClean="0"/>
              <a:t>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Maintenance and alignment </a:t>
            </a:r>
            <a:r>
              <a:rPr lang="en-GB" altLang="ko-KR" sz="1400"/>
              <a:t>with RAN2 work</a:t>
            </a:r>
            <a:r>
              <a:rPr lang="en-US" altLang="zh-CN" sz="1400" smtClean="0"/>
              <a:t>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/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422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</a:t>
                      </a:r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 </a:t>
                      </a: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461174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6914</TotalTime>
  <Words>802</Words>
  <Application>Microsoft Office PowerPoint</Application>
  <PresentationFormat>화면 슬라이드 쇼(4:3)</PresentationFormat>
  <Paragraphs>193</Paragraphs>
  <Slides>13</Slides>
  <Notes>13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13</vt:i4>
      </vt:variant>
    </vt:vector>
  </HeadingPairs>
  <TitlesOfParts>
    <vt:vector size="21" baseType="lpstr">
      <vt:lpstr>Arial </vt:lpstr>
      <vt:lpstr>宋体</vt:lpstr>
      <vt:lpstr>맑은 고딕</vt:lpstr>
      <vt:lpstr>Arial</vt:lpstr>
      <vt:lpstr>Calibri</vt:lpstr>
      <vt:lpstr>Times New Roman</vt:lpstr>
      <vt:lpstr>Wingdings</vt:lpstr>
      <vt:lpstr>Office Theme</vt:lpstr>
      <vt:lpstr> ♥ eV2XARC_Ph2 Status Report ♥</vt:lpstr>
      <vt:lpstr>eV2XARC_Ph2 Status at SA#95-e</vt:lpstr>
      <vt:lpstr>BACKUP     SA2#148E eV2XARC_Ph2 Status Report (S2-2109374) for information</vt:lpstr>
      <vt:lpstr>eV2XARC_Ph2 Status at SA#94-e</vt:lpstr>
      <vt:lpstr>eV2XARC_Ph2 status after SA2#148E</vt:lpstr>
      <vt:lpstr>BACKUP     SA2#147E eV2XARC_Ph2 Status Report (S2-2108241) for information</vt:lpstr>
      <vt:lpstr>eV2XARC_Ph2 status after SA2#147E</vt:lpstr>
      <vt:lpstr>BACKUP     SA2#146E eV2XARC_Ph2 Status Report (S2-2106531) for information</vt:lpstr>
      <vt:lpstr>eV2XARC_Ph2 Status at SA#93-e</vt:lpstr>
      <vt:lpstr>eV2XARC_Ph2 status after SA2#146E</vt:lpstr>
      <vt:lpstr>BACKUP     SA2#145E eV2XARC_Ph2 Status Report (S2-2105190) for information</vt:lpstr>
      <vt:lpstr>eV2XARC_Ph2 Status at SA#92-e</vt:lpstr>
      <vt:lpstr>eV2XARC_Ph2 status after SA2#145E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LaeYoung (LG Electronics)</cp:lastModifiedBy>
  <cp:revision>1553</cp:revision>
  <dcterms:created xsi:type="dcterms:W3CDTF">2008-08-30T09:32:10Z</dcterms:created>
  <dcterms:modified xsi:type="dcterms:W3CDTF">2022-02-24T07:26:56Z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