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2" r:id="rId4"/>
  </p:sldMasterIdLst>
  <p:notesMasterIdLst>
    <p:notesMasterId r:id="rId9"/>
  </p:notesMasterIdLst>
  <p:handoutMasterIdLst>
    <p:handoutMasterId r:id="rId10"/>
  </p:handoutMasterIdLst>
  <p:sldIdLst>
    <p:sldId id="303" r:id="rId5"/>
    <p:sldId id="789" r:id="rId6"/>
    <p:sldId id="791" r:id="rId7"/>
    <p:sldId id="1106" r:id="rId8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3BFC62-AEC6-4937-AF12-362AD02283E4}" v="2" dt="2022-01-17T17:01:11.74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4" d="100"/>
          <a:sy n="114" d="100"/>
        </p:scale>
        <p:origin x="1818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2/26/2022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2/26/2022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F9F813-E844-42E5-9BD9-5B518991FF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03937D-8F87-4D7F-9D4F-80F25D3B49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59298F-74DC-4184-B1A8-4454360D16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83F11-BFE4-4066-A810-36C04D5883C2}" type="datetimeFigureOut">
              <a:rPr lang="en-US" smtClean="0"/>
              <a:t>2/26/2022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94E291-CC46-4526-97B3-3EA62A878E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B76211-116E-4DD3-AC88-3F85F1D6C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E21E5-E6BC-434C-ABDE-D0184836FAF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Box 14">
            <a:extLst>
              <a:ext uri="{FF2B5EF4-FFF2-40B4-BE49-F238E27FC236}">
                <a16:creationId xmlns:a16="http://schemas.microsoft.com/office/drawing/2014/main" id="{CC530B0C-1CF7-446F-9C5E-EDA27782E56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#149E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14 – 25 February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Text Box 13">
            <a:extLst>
              <a:ext uri="{FF2B5EF4-FFF2-40B4-BE49-F238E27FC236}">
                <a16:creationId xmlns:a16="http://schemas.microsoft.com/office/drawing/2014/main" id="{CD0AC882-7AD9-47C5-8432-8F06AE264C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S2-2201897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87188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ED3646-48EF-4644-AE3F-A6AF43CA9A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F113BA8-95EA-4A5F-91CE-160463A44D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3736AB-5DFF-4B40-9E28-0E1C9C2AE6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83F11-BFE4-4066-A810-36C04D5883C2}" type="datetimeFigureOut">
              <a:rPr lang="en-US" smtClean="0"/>
              <a:t>2/26/2022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0EBE4A-E458-4714-926F-751C8F1E6B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5B39F9-43FE-458A-AD4F-FB37CB73F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E21E5-E6BC-434C-ABDE-D0184836FA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448570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2005F8A-9CF2-45C5-A840-39773CC569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C8C8589-7FFD-42D6-8AAE-FABBD37A32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DB6D58-E4F3-45A6-8335-1B2E03613C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83F11-BFE4-4066-A810-36C04D5883C2}" type="datetimeFigureOut">
              <a:rPr lang="en-US" smtClean="0"/>
              <a:t>2/26/2022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AF42EE-50A5-4C23-94D2-04C7AFB688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6E0A05-EC9A-4D1D-8126-E55D652C5D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E21E5-E6BC-434C-ABDE-D0184836FA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512654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34E1412-15A5-4781-9024-3B5AC77A5B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2180" y="1037352"/>
            <a:ext cx="8454169" cy="5679021"/>
          </a:xfrm>
          <a:prstGeom prst="rect">
            <a:avLst/>
          </a:prstGeom>
        </p:spPr>
        <p:txBody>
          <a:bodyPr/>
          <a:lstStyle>
            <a:lvl2pPr marL="418201" indent="-139400">
              <a:defRPr lang="zh-CN" altLang="en-US" sz="122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697001" indent="-139400">
              <a:defRPr lang="zh-CN" altLang="en-US" sz="1098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418201" lvl="1" indent="-139400" algn="l" defTabSz="557601" rtl="0" eaLnBrk="1" latinLnBrk="0" hangingPunct="1">
              <a:lnSpc>
                <a:spcPct val="120000"/>
              </a:lnSpc>
              <a:spcBef>
                <a:spcPts val="305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697001" lvl="2" indent="-139400" algn="l" defTabSz="557601" rtl="0" eaLnBrk="1" latinLnBrk="0" hangingPunct="1">
              <a:lnSpc>
                <a:spcPct val="120000"/>
              </a:lnSpc>
              <a:spcBef>
                <a:spcPts val="305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9EC09F12-87EA-4F44-AE34-C5BF64455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9503" y="67825"/>
            <a:ext cx="7351812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E42D3F-2A40-494F-AE06-A53284F88B9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317183" y="6422612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33F4EAD-37D5-47B1-ABAD-93B88C19E1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85939" y="6422612"/>
            <a:ext cx="2057400" cy="365125"/>
          </a:xfrm>
          <a:prstGeom prst="rect">
            <a:avLst/>
          </a:prstGeom>
        </p:spPr>
        <p:txBody>
          <a:bodyPr/>
          <a:lstStyle/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8607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5CF58D-9FDE-429B-91F6-7B619DBD36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5CFBCB-33B3-4DE2-81E5-9F0ED671A1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9D319D-0CC5-41C1-84B9-2964A40501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83F11-BFE4-4066-A810-36C04D5883C2}" type="datetimeFigureOut">
              <a:rPr lang="en-US" smtClean="0"/>
              <a:t>2/26/2022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26E5D9-8952-42F8-BBEF-731CBFA8EB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076936-51F6-419E-BA20-5C2798F15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E21E5-E6BC-434C-ABDE-D0184836FA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441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439592-4C5B-40D6-AC66-1A508D7D5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70C1AD-B862-4794-998D-98A4DCADCE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E17B57-554C-42B4-8EA8-52DEE0D04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83F11-BFE4-4066-A810-36C04D5883C2}" type="datetimeFigureOut">
              <a:rPr lang="en-US" smtClean="0"/>
              <a:t>2/26/2022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0F08D2-EAF0-4666-AAF2-26E1541040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9ACF23-63BC-487C-ABDB-7B78E70AC1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E21E5-E6BC-434C-ABDE-D0184836FA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864504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7E2360-1620-4064-923D-7D11214F0D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C2C736-FD1C-4677-B6BD-1DA79B10882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D7E35A-7BCF-4729-AD62-4BD6C2048C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D05E12-08ED-4F70-A36A-28AFE3FCB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83F11-BFE4-4066-A810-36C04D5883C2}" type="datetimeFigureOut">
              <a:rPr lang="en-US" smtClean="0"/>
              <a:t>2/26/2022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A5573D-D405-4C55-96B7-E49E0BCF9A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68FB4C-D666-4BDF-A325-4972DAB6B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E21E5-E6BC-434C-ABDE-D0184836FA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841537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91DC29-8301-4D7C-BC68-A5C43C9CD4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CF203A-A4BB-4D63-ABD5-7BCFB3DE79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C3CE9C-C5B7-458B-A801-C90A818FDF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1FCE4C-8BB6-4DEA-9E20-AAC89C794E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BEF9D05-3655-456A-BAF6-304033C7ED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8F0056C-306E-48DB-8407-FB47A792D1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83F11-BFE4-4066-A810-36C04D5883C2}" type="datetimeFigureOut">
              <a:rPr lang="en-US" smtClean="0"/>
              <a:t>2/26/2022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2B62686-4975-486D-9F27-65766DD8DC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D364545-166C-400A-8135-0C9DC3527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E21E5-E6BC-434C-ABDE-D0184836FA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06109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009E85-AE8B-4494-8E93-6FF7D2D5F7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D60DB48-A674-4F4E-8693-42B4D7E399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83F11-BFE4-4066-A810-36C04D5883C2}" type="datetimeFigureOut">
              <a:rPr lang="en-US" smtClean="0"/>
              <a:t>2/26/2022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20A6F3-3E4F-4C1A-9770-FEC3BE1328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7C54CF-4F87-4876-9A78-DFA27CA57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E21E5-E6BC-434C-ABDE-D0184836FA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314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DAB1C49-2DB5-460D-B2C8-8FE73FD27C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83F11-BFE4-4066-A810-36C04D5883C2}" type="datetimeFigureOut">
              <a:rPr lang="en-US" smtClean="0"/>
              <a:t>2/26/2022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80FE59-8C69-483A-9029-72C431DEEE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EE311A-9A6B-4ECA-A4A9-9DCCA012A9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E21E5-E6BC-434C-ABDE-D0184836FA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338410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5B032B-E4D2-4510-BDF5-82EA867AB4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BA5E9B-264A-4920-AC49-13FB7E7BA7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CA20AC-C454-4B2D-903E-86664603DC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F248C4-9850-47F6-B02B-BE318C1E3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83F11-BFE4-4066-A810-36C04D5883C2}" type="datetimeFigureOut">
              <a:rPr lang="en-US" smtClean="0"/>
              <a:t>2/26/2022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0C9B4C-B03F-4033-8950-146CE8E3E6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D95104-86EF-40EE-B813-B949BD1B79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E21E5-E6BC-434C-ABDE-D0184836FA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195969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C67B3C-F386-42F9-902E-C6259EAA70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FB989D9-9DA3-4F2A-BB6C-81A65AE2A8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987639-3834-4E4D-A2B3-4E71BDC7D6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9D1048-440C-4514-A459-C2657B3CB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83F11-BFE4-4066-A810-36C04D5883C2}" type="datetimeFigureOut">
              <a:rPr lang="en-US" smtClean="0"/>
              <a:t>2/26/2022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CAC1B1-34C8-47A5-90A3-7FD28FB1A6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640FE8-53DE-43F8-A8F9-5D10027DD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E21E5-E6BC-434C-ABDE-D0184836FA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971630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7E61050-417F-4534-99C7-AFEFFC332F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2A2A6F-3AF5-495A-B4F1-C940D60C4D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BC6216-9B9F-43E9-968E-B4E52EDB326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D83F11-BFE4-4066-A810-36C04D5883C2}" type="datetimeFigureOut">
              <a:rPr lang="en-US" smtClean="0"/>
              <a:t>2/26/2022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60A4A8-735F-4793-AC1B-04638E56CE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E8CE32-C91B-46A0-B580-E5515C3596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FE21E5-E6BC-434C-ABDE-D0184836FAF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AutoShape 14">
            <a:extLst>
              <a:ext uri="{FF2B5EF4-FFF2-40B4-BE49-F238E27FC236}">
                <a16:creationId xmlns:a16="http://schemas.microsoft.com/office/drawing/2014/main" id="{4DEA0607-4791-4A2E-985D-B2D038E4785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2A76C94-0189-4017-9A39-F1FEDA9B7E90}"/>
              </a:ext>
            </a:extLst>
          </p:cNvPr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WG2#149E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14 – 25 February, 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93305CE5-5FA1-44EB-A5C5-B80E1A704C82}"/>
              </a:ext>
            </a:extLst>
          </p:cNvPr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41D7CC13-C16D-4334-8357-282D43D7F17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1" name="Rectangle 16">
            <a:extLst>
              <a:ext uri="{FF2B5EF4-FFF2-40B4-BE49-F238E27FC236}">
                <a16:creationId xmlns:a16="http://schemas.microsoft.com/office/drawing/2014/main" id="{A47496C6-EBC3-43A8-9A6C-8E78DAC2213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2" name="Picture 10" descr="3GPP_TM_RD.jpg">
            <a:extLst>
              <a:ext uri="{FF2B5EF4-FFF2-40B4-BE49-F238E27FC236}">
                <a16:creationId xmlns:a16="http://schemas.microsoft.com/office/drawing/2014/main" id="{D8A08C68-3755-4C9E-9E0E-3A61988F448D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9254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  <p:sldLayoutId id="2147483822" r:id="rId10"/>
    <p:sldLayoutId id="2147483823" r:id="rId11"/>
    <p:sldLayoutId id="2147483824" r:id="rId12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00-85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US" altLang="de-DE" sz="3100" b="1" dirty="0" err="1">
                <a:solidFill>
                  <a:srgbClr val="080808"/>
                </a:solidFill>
              </a:rPr>
              <a:t>FS_</a:t>
            </a:r>
            <a:r>
              <a:rPr lang="en-US" altLang="zh-CN" sz="3100" b="1" dirty="0" err="1">
                <a:solidFill>
                  <a:srgbClr val="080808"/>
                </a:solidFill>
              </a:rPr>
              <a:t>eUEPO</a:t>
            </a:r>
            <a:r>
              <a:rPr lang="en-US" altLang="de-DE" sz="3100" b="1" dirty="0">
                <a:solidFill>
                  <a:srgbClr val="080808"/>
                </a:solidFill>
              </a:rPr>
              <a:t> Status </a:t>
            </a:r>
            <a:r>
              <a:rPr lang="en-GB" altLang="zh-CN" sz="3100" b="1" dirty="0">
                <a:solidFill>
                  <a:srgbClr val="080808"/>
                </a:solidFill>
              </a:rPr>
              <a:t>Report</a:t>
            </a:r>
            <a:endParaRPr lang="en-GB" sz="3100" baseline="30000" dirty="0">
              <a:solidFill>
                <a:srgbClr val="080808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noFill/>
        </p:spPr>
        <p:txBody>
          <a:bodyPr>
            <a:normAutofit/>
          </a:bodyPr>
          <a:lstStyle/>
          <a:p>
            <a:br>
              <a:rPr lang="en-US" altLang="en-US" sz="1700" dirty="0">
                <a:solidFill>
                  <a:srgbClr val="080808"/>
                </a:solidFill>
              </a:rPr>
            </a:br>
            <a:r>
              <a:rPr lang="en-US" altLang="en-US" sz="2800" dirty="0">
                <a:solidFill>
                  <a:srgbClr val="080808"/>
                </a:solidFill>
                <a:latin typeface="Arial" panose="020B0604020202020204" pitchFamily="34" charset="0"/>
              </a:rPr>
              <a:t>Intel</a:t>
            </a:r>
          </a:p>
          <a:p>
            <a:pPr>
              <a:defRPr/>
            </a:pPr>
            <a:endParaRPr lang="en-GB" altLang="en-US" sz="1700" dirty="0">
              <a:solidFill>
                <a:srgbClr val="080808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614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>
            <a:normAutofit/>
          </a:bodyPr>
          <a:lstStyle/>
          <a:p>
            <a:r>
              <a:rPr lang="en-US" altLang="de-DE" sz="2800" b="1" dirty="0" err="1"/>
              <a:t>FS_eUEPO</a:t>
            </a:r>
            <a:r>
              <a:rPr lang="en-US" altLang="de-DE" sz="2800" b="1" dirty="0"/>
              <a:t> status after SA2#149E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370338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The latest TR 23.700-85 is available </a:t>
            </a:r>
            <a:r>
              <a:rPr lang="en-US" altLang="de-DE" sz="1200" kern="0" dirty="0">
                <a:hlinkClick r:id="rId3"/>
              </a:rPr>
              <a:t>here</a:t>
            </a:r>
            <a:r>
              <a:rPr lang="en-US" altLang="de-DE" sz="12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Total TUs requested for Study Phase is 4.25 TUs, and 3.75 TUs are left.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27 papers are submitted, 8 papers are approved, 7 papers are not handled.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skeleton, scope, architectural assumption and 4 key issues are approved. LS OUT to GSMA is approved.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WT#1: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KI description is approved in S2-2201362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b="1" kern="0" dirty="0"/>
              <a:t>Next Steps</a:t>
            </a:r>
            <a:r>
              <a:rPr lang="en-US" altLang="de-DE" sz="1200" kern="0" dirty="0"/>
              <a:t>: discuss solutions for this key issue.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WT#4: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KI description is approved in S2-2201363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</a:t>
            </a:r>
            <a:r>
              <a:rPr lang="en-US" altLang="de-DE" sz="1200" kern="0" dirty="0"/>
              <a:t>discuss solutions for this key issue.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WT#5: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KI description is approved in S2-2201364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</a:t>
            </a:r>
            <a:r>
              <a:rPr lang="en-US" altLang="de-DE" sz="1200" kern="0" dirty="0"/>
              <a:t>discuss solutions for this key issue.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26531965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zh-CN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eUEPO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enhancement of 5G UE Policy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25%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9672" y="347906"/>
            <a:ext cx="6827838" cy="813391"/>
          </a:xfrm>
        </p:spPr>
        <p:txBody>
          <a:bodyPr>
            <a:normAutofit/>
          </a:bodyPr>
          <a:lstStyle/>
          <a:p>
            <a:r>
              <a:rPr lang="en-US" altLang="de-DE" sz="2800" b="1" dirty="0" err="1"/>
              <a:t>FS_eUEPO</a:t>
            </a:r>
            <a:r>
              <a:rPr lang="en-US" altLang="de-DE" sz="2800" b="1" dirty="0"/>
              <a:t> status after SA2#149E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4154" y="3045041"/>
            <a:ext cx="8537074" cy="2324297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No</a:t>
            </a:r>
            <a:endParaRPr lang="en-US" sz="105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SA3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No</a:t>
            </a:r>
            <a:endParaRPr lang="de-DE" sz="105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N/A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(SA2#150E)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Last e-meeting for Key Issue update, new solutions for all Key Issues.</a:t>
            </a:r>
            <a:endParaRPr lang="de-DE" sz="1050" dirty="0"/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05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5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D618E28-6996-4474-978B-7350EDD88804}"/>
              </a:ext>
            </a:extLst>
          </p:cNvPr>
          <p:cNvSpPr txBox="1">
            <a:spLocks/>
          </p:cNvSpPr>
          <p:nvPr/>
        </p:nvSpPr>
        <p:spPr>
          <a:xfrm>
            <a:off x="224154" y="1388516"/>
            <a:ext cx="8695692" cy="1429305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WT#6: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KI description is approved in S2-2201858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</a:t>
            </a:r>
            <a:r>
              <a:rPr lang="en-US" altLang="de-DE" sz="1200" kern="0" dirty="0"/>
              <a:t>discuss solutions for this key issue.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89503" y="67825"/>
            <a:ext cx="6781309" cy="912881"/>
          </a:xfrm>
        </p:spPr>
        <p:txBody>
          <a:bodyPr/>
          <a:lstStyle/>
          <a:p>
            <a:r>
              <a:rPr lang="en-US" altLang="zh-CN" sz="2195" dirty="0">
                <a:solidFill>
                  <a:srgbClr val="002C98"/>
                </a:solidFill>
                <a:latin typeface="Calibri" pitchFamily="34" charset="0"/>
              </a:rPr>
              <a:t>Rel-18 </a:t>
            </a:r>
            <a:r>
              <a:rPr lang="en-US" altLang="zh-CN" sz="2195" dirty="0" err="1">
                <a:solidFill>
                  <a:srgbClr val="002C98"/>
                </a:solidFill>
                <a:latin typeface="Calibri" pitchFamily="34" charset="0"/>
              </a:rPr>
              <a:t>FS_eUEPO</a:t>
            </a:r>
            <a:r>
              <a:rPr lang="en-US" altLang="zh-CN" sz="2195" dirty="0">
                <a:solidFill>
                  <a:srgbClr val="002C98"/>
                </a:solidFill>
                <a:latin typeface="Calibri" pitchFamily="34" charset="0"/>
              </a:rPr>
              <a:t> Overall Work Plan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CB35E3-42A1-42CA-BC91-2E6411D87C3C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3703783"/>
              </p:ext>
            </p:extLst>
          </p:nvPr>
        </p:nvGraphicFramePr>
        <p:xfrm>
          <a:off x="887570" y="1468613"/>
          <a:ext cx="7715247" cy="22303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641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36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31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08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111517"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Feb, 22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Apr, 22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May, 22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Aug, 22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Oct, 22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Nov, 22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Jan, 23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Feb, 23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15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SID/WID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Study  TU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Normative TU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Total TU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u="none" strike="noStrike" dirty="0">
                          <a:effectLst/>
                        </a:rPr>
                        <a:t>#149</a:t>
                      </a:r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u="none" strike="noStrike" dirty="0">
                          <a:effectLst/>
                        </a:rPr>
                        <a:t>#150</a:t>
                      </a:r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u="none" strike="noStrike" dirty="0">
                          <a:effectLst/>
                        </a:rPr>
                        <a:t>#151</a:t>
                      </a:r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u="none" strike="noStrike" dirty="0">
                          <a:effectLst/>
                        </a:rPr>
                        <a:t>#152</a:t>
                      </a:r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u="none" strike="noStrike" dirty="0">
                          <a:effectLst/>
                        </a:rPr>
                        <a:t>#153</a:t>
                      </a:r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u="none" strike="noStrike" dirty="0">
                          <a:effectLst/>
                        </a:rPr>
                        <a:t>#154</a:t>
                      </a:r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#154AH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u="none" strike="noStrike" dirty="0">
                          <a:effectLst/>
                        </a:rPr>
                        <a:t>#155</a:t>
                      </a:r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Total TU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371475" y="2183296"/>
            <a:ext cx="7800975" cy="2189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ct val="110000"/>
              </a:lnSpc>
              <a:defRPr/>
            </a:pPr>
            <a:r>
              <a:rPr lang="en-US" altLang="zh-CN" sz="1464" dirty="0"/>
              <a:t>Overall Work Plan</a:t>
            </a:r>
          </a:p>
          <a:p>
            <a:pPr marL="453051" lvl="1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SA2#149e, 0.5 TU assigned, 15 documents in maximum:</a:t>
            </a:r>
          </a:p>
          <a:p>
            <a:pPr marL="731851" lvl="2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TR Skeleton, TR Scope, Architectural Assumption, Key Issues. </a:t>
            </a:r>
          </a:p>
          <a:p>
            <a:pPr marL="453051" lvl="1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SA2#150e, 1 TU assigned, 30 documents in maximum:</a:t>
            </a:r>
          </a:p>
          <a:p>
            <a:pPr marL="731851" lvl="2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Key issue update and new solutions. Last e-meeting for new Key Issue.</a:t>
            </a:r>
          </a:p>
          <a:p>
            <a:pPr marL="453051" lvl="1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SA2#151e, 1 TU assigned, 30 documents in maximum:</a:t>
            </a:r>
          </a:p>
          <a:p>
            <a:pPr marL="731851" lvl="2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Stabilize solution. Last e-meeting for new solution. Potential TR for information.</a:t>
            </a:r>
          </a:p>
          <a:p>
            <a:pPr marL="453051" lvl="1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SA2#152(e), 1 TU assigned, 30 documents in maximum:</a:t>
            </a:r>
          </a:p>
          <a:p>
            <a:pPr marL="731851" lvl="2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Stabilize solution and conclusion, TR for approval, potential WID discussion and approval. </a:t>
            </a:r>
          </a:p>
          <a:p>
            <a:pPr marL="453051" lvl="1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SA2#153(e), 0.75 TU assigned, 23 documents in maximum:</a:t>
            </a:r>
          </a:p>
          <a:p>
            <a:pPr marL="731851" lvl="2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Potential update on solution and conclusions, WID approval and update.</a:t>
            </a:r>
          </a:p>
        </p:txBody>
      </p:sp>
      <p:sp>
        <p:nvSpPr>
          <p:cNvPr id="11" name="矩形 10"/>
          <p:cNvSpPr/>
          <p:nvPr/>
        </p:nvSpPr>
        <p:spPr>
          <a:xfrm>
            <a:off x="773130" y="5333151"/>
            <a:ext cx="4347665" cy="2425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76" dirty="0">
                <a:solidFill>
                  <a:srgbClr val="FF0000"/>
                </a:solidFill>
              </a:rPr>
              <a:t>*The Work Plan will be updated and reflected in status report after each meeting.</a:t>
            </a:r>
            <a:endParaRPr lang="zh-CN" altLang="en-US" sz="976" dirty="0">
              <a:solidFill>
                <a:srgbClr val="FF0000"/>
              </a:solidFill>
            </a:endParaRPr>
          </a:p>
        </p:txBody>
      </p:sp>
      <p:graphicFrame>
        <p:nvGraphicFramePr>
          <p:cNvPr id="2" name="Table 4">
            <a:extLst>
              <a:ext uri="{FF2B5EF4-FFF2-40B4-BE49-F238E27FC236}">
                <a16:creationId xmlns:a16="http://schemas.microsoft.com/office/drawing/2014/main" id="{DBC123B0-7741-4A6A-B443-C8665F0305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4168013"/>
              </p:ext>
            </p:extLst>
          </p:nvPr>
        </p:nvGraphicFramePr>
        <p:xfrm>
          <a:off x="886378" y="1755197"/>
          <a:ext cx="7715250" cy="226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3992">
                  <a:extLst>
                    <a:ext uri="{9D8B030D-6E8A-4147-A177-3AD203B41FA5}">
                      <a16:colId xmlns:a16="http://schemas.microsoft.com/office/drawing/2014/main" val="3588477498"/>
                    </a:ext>
                  </a:extLst>
                </a:gridCol>
                <a:gridCol w="747055">
                  <a:extLst>
                    <a:ext uri="{9D8B030D-6E8A-4147-A177-3AD203B41FA5}">
                      <a16:colId xmlns:a16="http://schemas.microsoft.com/office/drawing/2014/main" val="1431586996"/>
                    </a:ext>
                  </a:extLst>
                </a:gridCol>
                <a:gridCol w="719988">
                  <a:extLst>
                    <a:ext uri="{9D8B030D-6E8A-4147-A177-3AD203B41FA5}">
                      <a16:colId xmlns:a16="http://schemas.microsoft.com/office/drawing/2014/main" val="3606017724"/>
                    </a:ext>
                  </a:extLst>
                </a:gridCol>
                <a:gridCol w="600893">
                  <a:extLst>
                    <a:ext uri="{9D8B030D-6E8A-4147-A177-3AD203B41FA5}">
                      <a16:colId xmlns:a16="http://schemas.microsoft.com/office/drawing/2014/main" val="3443668299"/>
                    </a:ext>
                  </a:extLst>
                </a:gridCol>
                <a:gridCol w="503450">
                  <a:extLst>
                    <a:ext uri="{9D8B030D-6E8A-4147-A177-3AD203B41FA5}">
                      <a16:colId xmlns:a16="http://schemas.microsoft.com/office/drawing/2014/main" val="3115094723"/>
                    </a:ext>
                  </a:extLst>
                </a:gridCol>
                <a:gridCol w="535931">
                  <a:extLst>
                    <a:ext uri="{9D8B030D-6E8A-4147-A177-3AD203B41FA5}">
                      <a16:colId xmlns:a16="http://schemas.microsoft.com/office/drawing/2014/main" val="2116930087"/>
                    </a:ext>
                  </a:extLst>
                </a:gridCol>
                <a:gridCol w="519691">
                  <a:extLst>
                    <a:ext uri="{9D8B030D-6E8A-4147-A177-3AD203B41FA5}">
                      <a16:colId xmlns:a16="http://schemas.microsoft.com/office/drawing/2014/main" val="1135184960"/>
                    </a:ext>
                  </a:extLst>
                </a:gridCol>
                <a:gridCol w="508864">
                  <a:extLst>
                    <a:ext uri="{9D8B030D-6E8A-4147-A177-3AD203B41FA5}">
                      <a16:colId xmlns:a16="http://schemas.microsoft.com/office/drawing/2014/main" val="1067851737"/>
                    </a:ext>
                  </a:extLst>
                </a:gridCol>
                <a:gridCol w="557585">
                  <a:extLst>
                    <a:ext uri="{9D8B030D-6E8A-4147-A177-3AD203B41FA5}">
                      <a16:colId xmlns:a16="http://schemas.microsoft.com/office/drawing/2014/main" val="1854128041"/>
                    </a:ext>
                  </a:extLst>
                </a:gridCol>
                <a:gridCol w="508864">
                  <a:extLst>
                    <a:ext uri="{9D8B030D-6E8A-4147-A177-3AD203B41FA5}">
                      <a16:colId xmlns:a16="http://schemas.microsoft.com/office/drawing/2014/main" val="1241012998"/>
                    </a:ext>
                  </a:extLst>
                </a:gridCol>
                <a:gridCol w="519690">
                  <a:extLst>
                    <a:ext uri="{9D8B030D-6E8A-4147-A177-3AD203B41FA5}">
                      <a16:colId xmlns:a16="http://schemas.microsoft.com/office/drawing/2014/main" val="2318729966"/>
                    </a:ext>
                  </a:extLst>
                </a:gridCol>
                <a:gridCol w="535931">
                  <a:extLst>
                    <a:ext uri="{9D8B030D-6E8A-4147-A177-3AD203B41FA5}">
                      <a16:colId xmlns:a16="http://schemas.microsoft.com/office/drawing/2014/main" val="384277452"/>
                    </a:ext>
                  </a:extLst>
                </a:gridCol>
                <a:gridCol w="513316">
                  <a:extLst>
                    <a:ext uri="{9D8B030D-6E8A-4147-A177-3AD203B41FA5}">
                      <a16:colId xmlns:a16="http://schemas.microsoft.com/office/drawing/2014/main" val="1372437455"/>
                    </a:ext>
                  </a:extLst>
                </a:gridCol>
              </a:tblGrid>
              <a:tr h="226132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err="1"/>
                        <a:t>FS_eUEPO</a:t>
                      </a:r>
                      <a:endParaRPr lang="en-US" sz="1000" b="0" dirty="0"/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4.25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1.5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5.75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0.5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1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1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1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0.75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0.5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0.5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0.5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5.75</a:t>
                      </a:r>
                    </a:p>
                  </a:txBody>
                  <a:tcPr marL="55758" marR="55758" marT="27879" marB="27879"/>
                </a:tc>
                <a:extLst>
                  <a:ext uri="{0D108BD9-81ED-4DB2-BD59-A6C34878D82A}">
                    <a16:rowId xmlns:a16="http://schemas.microsoft.com/office/drawing/2014/main" val="34445568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59392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purl.org/dc/dcmitype/"/>
    <ds:schemaRef ds:uri="http://purl.org/dc/elements/1.1/"/>
    <ds:schemaRef ds:uri="http://schemas.microsoft.com/office/infopath/2007/PartnerControls"/>
    <ds:schemaRef ds:uri="http://www.w3.org/XML/1998/namespace"/>
    <ds:schemaRef ds:uri="http://purl.org/dc/terms/"/>
    <ds:schemaRef ds:uri="http://schemas.microsoft.com/office/2006/metadata/properties"/>
    <ds:schemaRef ds:uri="http://schemas.openxmlformats.org/package/2006/metadata/core-properties"/>
    <ds:schemaRef ds:uri="09cef1fd-e61b-4dbf-b745-21988b13f978"/>
    <ds:schemaRef ds:uri="dcc30912-d230-4cc2-b11f-bb5ca2a6b6f5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43141</TotalTime>
  <Words>461</Words>
  <Application>Microsoft Office PowerPoint</Application>
  <PresentationFormat>On-screen Show (4:3)</PresentationFormat>
  <Paragraphs>90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Arial </vt:lpstr>
      <vt:lpstr>等线</vt:lpstr>
      <vt:lpstr>微软雅黑</vt:lpstr>
      <vt:lpstr>Arial</vt:lpstr>
      <vt:lpstr>Calibri</vt:lpstr>
      <vt:lpstr>Calibri Light</vt:lpstr>
      <vt:lpstr>Times New Roman</vt:lpstr>
      <vt:lpstr>Office Theme</vt:lpstr>
      <vt:lpstr>FS_eUEPO Status Report</vt:lpstr>
      <vt:lpstr>FS_eUEPO status after SA2#149E (1/2)</vt:lpstr>
      <vt:lpstr>FS_eUEPO status after SA2#149E (2/2)</vt:lpstr>
      <vt:lpstr>Rel-18 FS_eUEPO Overall Work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Changhong02</cp:lastModifiedBy>
  <cp:revision>1855</cp:revision>
  <dcterms:created xsi:type="dcterms:W3CDTF">2008-08-30T09:32:10Z</dcterms:created>
  <dcterms:modified xsi:type="dcterms:W3CDTF">2022-02-26T03:48:32Z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