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9"/>
  </p:notesMasterIdLst>
  <p:handoutMasterIdLst>
    <p:handoutMasterId r:id="rId10"/>
  </p:handoutMasterIdLst>
  <p:sldIdLst>
    <p:sldId id="303" r:id="rId5"/>
    <p:sldId id="789" r:id="rId6"/>
    <p:sldId id="791" r:id="rId7"/>
    <p:sldId id="793" r:id="rId8"/>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FF33CC"/>
    <a:srgbClr val="FF6699"/>
    <a:srgbClr val="FF99FF"/>
    <a:srgbClr val="62A14D"/>
    <a:srgbClr val="000000"/>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E3BFC62-AEC6-4937-AF12-362AD02283E4}" v="2" dt="2022-01-17T17:01:11.741"/>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02" autoAdjust="0"/>
    <p:restoredTop sz="94625" autoAdjust="0"/>
  </p:normalViewPr>
  <p:slideViewPr>
    <p:cSldViewPr snapToGrid="0">
      <p:cViewPr varScale="1">
        <p:scale>
          <a:sx n="64" d="100"/>
          <a:sy n="64" d="100"/>
        </p:scale>
        <p:origin x="1536" y="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2/28/2022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2/28/2022</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34392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 SA WG2 Meeting #149E</a:t>
            </a:r>
          </a:p>
          <a:p>
            <a:r>
              <a:rPr lang="de-DE" altLang="ko-KR" sz="1200" b="1" kern="1200" dirty="0">
                <a:solidFill>
                  <a:schemeClr val="tx1"/>
                </a:solidFill>
                <a:latin typeface="Arial "/>
                <a:ea typeface="+mn-ea"/>
                <a:cs typeface="Arial" panose="020B0604020202020204" pitchFamily="34" charset="0"/>
              </a:rPr>
              <a:t>Electronic meeting, 14 – 25 February</a:t>
            </a:r>
            <a:r>
              <a:rPr lang="de-DE" sz="1200" b="1" kern="1200" dirty="0">
                <a:solidFill>
                  <a:schemeClr val="tx1"/>
                </a:solidFill>
                <a:latin typeface="Arial "/>
                <a:ea typeface="+mn-ea"/>
                <a:cs typeface="Arial" panose="020B0604020202020204" pitchFamily="34" charset="0"/>
              </a:rPr>
              <a:t> 2022</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smtClean="0">
                <a:effectLst/>
              </a:rPr>
              <a:t>S2-2201893</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WG2#149E</a:t>
            </a:r>
            <a:r>
              <a:rPr lang="en-GB" altLang="de-DE" sz="1200" baseline="0" dirty="0">
                <a:solidFill>
                  <a:schemeClr val="bg1"/>
                </a:solidFill>
              </a:rPr>
              <a:t> Electronic meeting, 14 – 25 February, 2022</a:t>
            </a:r>
            <a:endParaRPr lang="en-GB" altLang="ko-KR"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194370"/>
            <a:ext cx="8452437" cy="1101329"/>
          </a:xfrm>
        </p:spPr>
        <p:txBody>
          <a:bodyPr>
            <a:noAutofit/>
          </a:bodyPr>
          <a:lstStyle/>
          <a:p>
            <a:pPr>
              <a:defRPr/>
            </a:pPr>
            <a:r>
              <a:rPr lang="en-US" altLang="de-DE" sz="3600" b="1" dirty="0" smtClean="0"/>
              <a:t>FS_AMP </a:t>
            </a:r>
            <a:r>
              <a:rPr lang="en-US" altLang="de-DE" sz="3600" b="1" dirty="0"/>
              <a:t>Status </a:t>
            </a:r>
            <a:r>
              <a:rPr lang="en-GB" altLang="zh-CN" sz="3600" b="1" dirty="0"/>
              <a:t>Report</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r>
              <a:rPr lang="en-US" altLang="en-US" sz="1800" dirty="0"/>
              <a:t/>
            </a:r>
            <a:br>
              <a:rPr lang="en-US" altLang="en-US" sz="1800" dirty="0"/>
            </a:br>
            <a:r>
              <a:rPr lang="en-US" altLang="zh-CN" sz="1800" dirty="0" smtClean="0"/>
              <a:t>Zhuoyi Chen</a:t>
            </a:r>
            <a:endParaRPr lang="en-US" altLang="en-US" sz="1800" dirty="0"/>
          </a:p>
          <a:p>
            <a:pPr>
              <a:lnSpc>
                <a:spcPct val="80000"/>
              </a:lnSpc>
            </a:pPr>
            <a:r>
              <a:rPr lang="en-US" altLang="en-US" sz="1800" dirty="0" smtClean="0">
                <a:latin typeface="Arial" panose="020B0604020202020204" pitchFamily="34" charset="0"/>
              </a:rPr>
              <a:t>China Telecom </a:t>
            </a:r>
            <a:r>
              <a:rPr lang="en-US" altLang="en-US" sz="1800" dirty="0">
                <a:latin typeface="Arial" panose="020B0604020202020204" pitchFamily="34" charset="0"/>
              </a:rPr>
              <a:t>(Rapporteur)</a:t>
            </a: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smtClean="0"/>
              <a:t>FS_AMP </a:t>
            </a:r>
            <a:r>
              <a:rPr lang="en-US" altLang="de-DE" sz="2800" b="1" dirty="0"/>
              <a:t>status after SA2#149E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General</a:t>
            </a:r>
          </a:p>
          <a:p>
            <a:pPr lvl="1">
              <a:spcBef>
                <a:spcPts val="0"/>
              </a:spcBef>
              <a:spcAft>
                <a:spcPts val="0"/>
              </a:spcAft>
            </a:pPr>
            <a:r>
              <a:rPr lang="en-US" altLang="de-DE" sz="1400" kern="0" dirty="0" smtClean="0"/>
              <a:t>TR </a:t>
            </a:r>
            <a:r>
              <a:rPr lang="en-US" altLang="de-DE" sz="1400" kern="0" dirty="0"/>
              <a:t>23.700-89 v0.1.0 is available.</a:t>
            </a:r>
          </a:p>
          <a:p>
            <a:pPr lvl="1">
              <a:spcBef>
                <a:spcPts val="0"/>
              </a:spcBef>
              <a:spcAft>
                <a:spcPts val="0"/>
              </a:spcAft>
            </a:pPr>
            <a:r>
              <a:rPr lang="en-US" altLang="de-DE" sz="1400" kern="0" dirty="0" smtClean="0"/>
              <a:t>Total </a:t>
            </a:r>
            <a:r>
              <a:rPr lang="en-US" altLang="de-DE" sz="1400" kern="0" dirty="0"/>
              <a:t>TUs requested for Study Phase is </a:t>
            </a:r>
            <a:r>
              <a:rPr lang="en-US" altLang="de-DE" sz="1400" kern="0" dirty="0" smtClean="0">
                <a:solidFill>
                  <a:srgbClr val="FF0000"/>
                </a:solidFill>
              </a:rPr>
              <a:t>1.5</a:t>
            </a:r>
            <a:r>
              <a:rPr lang="en-US" altLang="de-DE" sz="1400" kern="0" dirty="0" smtClean="0"/>
              <a:t> </a:t>
            </a:r>
            <a:r>
              <a:rPr lang="en-US" altLang="de-DE" sz="1400" kern="0" dirty="0"/>
              <a:t>TUs, and </a:t>
            </a:r>
            <a:r>
              <a:rPr lang="en-US" altLang="de-DE" sz="1400" kern="0" dirty="0" smtClean="0">
                <a:solidFill>
                  <a:srgbClr val="FF0000"/>
                </a:solidFill>
              </a:rPr>
              <a:t>1</a:t>
            </a:r>
            <a:r>
              <a:rPr lang="en-US" altLang="de-DE" sz="1400" kern="0" dirty="0" smtClean="0"/>
              <a:t> TU is </a:t>
            </a:r>
            <a:r>
              <a:rPr lang="en-US" altLang="de-DE" sz="1400" kern="0" dirty="0"/>
              <a:t>remaining</a:t>
            </a:r>
          </a:p>
          <a:p>
            <a:pPr lvl="1">
              <a:spcBef>
                <a:spcPts val="0"/>
              </a:spcBef>
              <a:spcAft>
                <a:spcPts val="0"/>
              </a:spcAft>
            </a:pPr>
            <a:r>
              <a:rPr lang="en-US" altLang="de-DE" sz="1400" dirty="0"/>
              <a:t>TR skeleton, scope, architecture </a:t>
            </a:r>
            <a:r>
              <a:rPr lang="en-US" altLang="de-DE" sz="1400" dirty="0" smtClean="0"/>
              <a:t>assumptions, one key issue </a:t>
            </a:r>
            <a:r>
              <a:rPr lang="en-US" altLang="de-DE" sz="1400" smtClean="0"/>
              <a:t>and </a:t>
            </a:r>
            <a:r>
              <a:rPr lang="en-US" altLang="zh-CN" sz="1400" smtClean="0"/>
              <a:t>two </a:t>
            </a:r>
            <a:r>
              <a:rPr lang="en-US" altLang="de-DE" sz="1400" smtClean="0"/>
              <a:t>new </a:t>
            </a:r>
            <a:r>
              <a:rPr lang="en-US" altLang="de-DE" sz="1400" dirty="0" smtClean="0"/>
              <a:t>solutions are</a:t>
            </a:r>
            <a:r>
              <a:rPr lang="hu-HU" altLang="de-DE" sz="1400" dirty="0" smtClean="0"/>
              <a:t> </a:t>
            </a:r>
            <a:r>
              <a:rPr lang="hu-HU" altLang="de-DE" sz="1400" dirty="0"/>
              <a:t>documented</a:t>
            </a:r>
            <a:r>
              <a:rPr lang="en-US" altLang="de-DE" sz="1400" dirty="0" smtClean="0"/>
              <a:t>.</a:t>
            </a:r>
          </a:p>
          <a:p>
            <a:pPr lvl="1">
              <a:spcBef>
                <a:spcPts val="0"/>
              </a:spcBef>
              <a:spcAft>
                <a:spcPts val="0"/>
              </a:spcAft>
            </a:pPr>
            <a:endParaRPr lang="en-US" altLang="de-DE" sz="1400" dirty="0"/>
          </a:p>
          <a:p>
            <a:pPr>
              <a:spcBef>
                <a:spcPts val="0"/>
              </a:spcBef>
              <a:spcAft>
                <a:spcPts val="0"/>
              </a:spcAft>
            </a:pPr>
            <a:r>
              <a:rPr lang="de-DE" altLang="de-DE" sz="1800" b="1" kern="0" dirty="0" smtClean="0"/>
              <a:t>Key Issue #1</a:t>
            </a:r>
            <a:r>
              <a:rPr lang="de-DE" altLang="de-DE" sz="1800" b="1" kern="0" dirty="0"/>
              <a:t>: </a:t>
            </a:r>
            <a:r>
              <a:rPr lang="de-DE" altLang="de-DE" sz="1800" b="1" kern="0" dirty="0" smtClean="0"/>
              <a:t>RFSP Index consistency when UE moves from 5GC to EPC</a:t>
            </a:r>
            <a:endParaRPr lang="de-DE" altLang="de-DE" sz="1800" b="1" kern="0" dirty="0"/>
          </a:p>
          <a:p>
            <a:pPr lvl="1">
              <a:spcBef>
                <a:spcPts val="0"/>
              </a:spcBef>
              <a:spcAft>
                <a:spcPts val="0"/>
              </a:spcAft>
            </a:pPr>
            <a:r>
              <a:rPr lang="en-US" altLang="de-DE" sz="1400" kern="0" dirty="0" smtClean="0"/>
              <a:t>2 P-CRs are agreed as new solutions</a:t>
            </a:r>
          </a:p>
          <a:p>
            <a:pPr lvl="2">
              <a:spcBef>
                <a:spcPts val="0"/>
              </a:spcBef>
              <a:spcAft>
                <a:spcPts val="0"/>
              </a:spcAft>
            </a:pPr>
            <a:r>
              <a:rPr lang="en-US" altLang="zh-CN" sz="900" kern="0" dirty="0" smtClean="0"/>
              <a:t>One new Solution#1 was added to propose to defer the AM policy association  termination when UE move from 5GC to EPC to allowed further RFSP Index update from PCF to AMF and the AMF uses N26 interface to deliver the new RFSP Index to MME.</a:t>
            </a:r>
          </a:p>
          <a:p>
            <a:pPr lvl="2">
              <a:spcBef>
                <a:spcPts val="0"/>
              </a:spcBef>
              <a:spcAft>
                <a:spcPts val="0"/>
              </a:spcAft>
            </a:pPr>
            <a:r>
              <a:rPr lang="en-US" altLang="de-DE" sz="900" kern="0" dirty="0" smtClean="0"/>
              <a:t>One new Solution#2 was added to propose AMF provides Authorized RFSP Index to EPC via UDM/HSS. When UE moves from 5GC to EPC, the HSS provides the authorized RFSP value to MME. </a:t>
            </a:r>
          </a:p>
          <a:p>
            <a:pPr lvl="1">
              <a:spcBef>
                <a:spcPts val="0"/>
              </a:spcBef>
              <a:spcAft>
                <a:spcPts val="0"/>
              </a:spcAft>
            </a:pPr>
            <a:r>
              <a:rPr lang="en-US" altLang="zh-CN" sz="1400" b="1" kern="0" dirty="0" smtClean="0"/>
              <a:t>Next </a:t>
            </a:r>
            <a:r>
              <a:rPr lang="en-US" altLang="zh-CN" sz="1400" b="1" kern="0" dirty="0"/>
              <a:t>Steps</a:t>
            </a:r>
            <a:r>
              <a:rPr lang="en-US" altLang="zh-CN" sz="1400" kern="0" dirty="0" smtClean="0"/>
              <a:t>:  Resolve ENs in solution(s), complete existing solutions, and capture new solution(s)</a:t>
            </a:r>
          </a:p>
          <a:p>
            <a:pPr>
              <a:spcBef>
                <a:spcPts val="0"/>
              </a:spcBef>
              <a:spcAft>
                <a:spcPts val="0"/>
              </a:spcAft>
            </a:pPr>
            <a:endParaRPr lang="en-US" altLang="zh-CN" sz="1800" kern="0" dirty="0"/>
          </a:p>
          <a:p>
            <a:pPr marL="457200" lvl="1" indent="-457200">
              <a:spcBef>
                <a:spcPts val="0"/>
              </a:spcBef>
              <a:spcAft>
                <a:spcPts val="300"/>
              </a:spcAft>
              <a:buBlip>
                <a:blip r:embed="rId2"/>
              </a:buBlip>
            </a:pPr>
            <a:r>
              <a:rPr lang="en-US" altLang="zh-CN" sz="1800" b="1" dirty="0"/>
              <a:t>RAN impacts and dependencies</a:t>
            </a:r>
            <a:r>
              <a:rPr lang="en-US" altLang="zh-CN" sz="1800" dirty="0"/>
              <a:t>:</a:t>
            </a:r>
            <a:endParaRPr lang="de-DE" altLang="zh-CN" sz="1800" dirty="0"/>
          </a:p>
          <a:p>
            <a:pPr lvl="1">
              <a:spcBef>
                <a:spcPts val="0"/>
              </a:spcBef>
              <a:spcAft>
                <a:spcPts val="300"/>
              </a:spcAft>
            </a:pPr>
            <a:r>
              <a:rPr lang="en-US" altLang="zh-CN" sz="1400" dirty="0" smtClean="0"/>
              <a:t>No RAN </a:t>
            </a:r>
            <a:r>
              <a:rPr lang="en-US" altLang="zh-CN" sz="1400" dirty="0"/>
              <a:t>impacts or dependencies </a:t>
            </a:r>
            <a:r>
              <a:rPr lang="en-US" altLang="zh-CN" sz="1400" dirty="0" smtClean="0"/>
              <a:t>are identified</a:t>
            </a:r>
            <a:endParaRPr lang="en-US" altLang="zh-CN" sz="1400" kern="0" dirty="0"/>
          </a:p>
          <a:p>
            <a:pPr marL="0" indent="0">
              <a:spcBef>
                <a:spcPts val="0"/>
              </a:spcBef>
              <a:spcAft>
                <a:spcPts val="0"/>
              </a:spcAft>
              <a:buNone/>
            </a:pPr>
            <a:endParaRPr lang="en-US" altLang="zh-CN" sz="1800" kern="0" dirty="0"/>
          </a:p>
        </p:txBody>
      </p:sp>
      <p:graphicFrame>
        <p:nvGraphicFramePr>
          <p:cNvPr id="7" name="Content Placeholder 8">
            <a:extLst>
              <a:ext uri="{FF2B5EF4-FFF2-40B4-BE49-F238E27FC236}">
                <a16:creationId xmlns:a16="http://schemas.microsoft.com/office/drawing/2014/main" id="{8E7B86D5-0B56-4201-87AC-24C0DDEF5E75}"/>
              </a:ext>
            </a:extLst>
          </p:cNvPr>
          <p:cNvGraphicFramePr>
            <a:graphicFrameLocks/>
          </p:cNvGraphicFramePr>
          <p:nvPr>
            <p:extLst>
              <p:ext uri="{D42A27DB-BD31-4B8C-83A1-F6EECF244321}">
                <p14:modId xmlns:p14="http://schemas.microsoft.com/office/powerpoint/2010/main" val="3750338177"/>
              </p:ext>
            </p:extLst>
          </p:nvPr>
        </p:nvGraphicFramePr>
        <p:xfrm>
          <a:off x="218574" y="1377122"/>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smtClean="0">
                          <a:solidFill>
                            <a:schemeClr val="lt1"/>
                          </a:solidFill>
                          <a:effectLst/>
                          <a:latin typeface="+mn-lt"/>
                          <a:ea typeface="+mn-ea"/>
                          <a:cs typeface="+mn-cs"/>
                        </a:rPr>
                        <a:t>FS_AMP</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bg1"/>
                          </a:solidFill>
                          <a:effectLst/>
                          <a:latin typeface="Calibri" panose="020F0502020204030204" pitchFamily="34" charset="0"/>
                        </a:rPr>
                        <a:t>Study on 5G AM Policy</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0% &gt; </a:t>
                      </a:r>
                      <a:r>
                        <a:rPr lang="en-US" sz="1400" b="1" kern="1200" dirty="0" smtClean="0">
                          <a:solidFill>
                            <a:srgbClr val="7030A0"/>
                          </a:solidFill>
                          <a:latin typeface="+mn-lt"/>
                          <a:ea typeface="+mn-ea"/>
                          <a:cs typeface="+mn-cs"/>
                        </a:rPr>
                        <a:t>35%</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smtClean="0">
                          <a:ln>
                            <a:noFill/>
                          </a:ln>
                          <a:solidFill>
                            <a:prstClr val="white"/>
                          </a:solidFill>
                          <a:effectLst/>
                          <a:uLnTx/>
                          <a:uFillTx/>
                          <a:latin typeface="+mn-lt"/>
                          <a:ea typeface="+mn-ea"/>
                          <a:cs typeface="+mn-cs"/>
                        </a:rPr>
                        <a:t>SP-211642</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55700947"/>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smtClean="0"/>
              <a:t>FS_AMP </a:t>
            </a:r>
            <a:r>
              <a:rPr lang="en-US" altLang="de-DE" sz="2800" b="1" dirty="0"/>
              <a:t>status after SA2#149E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lvl="0">
              <a:spcBef>
                <a:spcPts val="0"/>
              </a:spcBef>
              <a:spcAft>
                <a:spcPts val="300"/>
              </a:spcAft>
            </a:pPr>
            <a:r>
              <a:rPr lang="de-DE" sz="1600" b="1" dirty="0" smtClean="0"/>
              <a:t>Contentious </a:t>
            </a:r>
            <a:r>
              <a:rPr lang="de-DE" sz="1600" b="1" dirty="0"/>
              <a:t>Issue</a:t>
            </a:r>
            <a:r>
              <a:rPr lang="de-DE" sz="1600" dirty="0"/>
              <a:t>:</a:t>
            </a:r>
          </a:p>
          <a:p>
            <a:pPr lvl="1">
              <a:spcBef>
                <a:spcPts val="0"/>
              </a:spcBef>
              <a:spcAft>
                <a:spcPts val="300"/>
              </a:spcAft>
            </a:pPr>
            <a:r>
              <a:rPr lang="en-US" sz="1200" dirty="0" smtClean="0"/>
              <a:t>None</a:t>
            </a:r>
          </a:p>
          <a:p>
            <a:pPr lvl="1">
              <a:spcBef>
                <a:spcPts val="0"/>
              </a:spcBef>
              <a:spcAft>
                <a:spcPts val="300"/>
              </a:spcAft>
            </a:pPr>
            <a:endParaRPr lang="en-US" sz="1200" dirty="0"/>
          </a:p>
          <a:p>
            <a:pPr>
              <a:spcBef>
                <a:spcPts val="0"/>
              </a:spcBef>
              <a:spcAft>
                <a:spcPts val="300"/>
              </a:spcAft>
            </a:pPr>
            <a:r>
              <a:rPr lang="de-DE" sz="1600" b="1" dirty="0"/>
              <a:t>Focus for the Next Meeting (SA2#150E)</a:t>
            </a:r>
            <a:r>
              <a:rPr lang="de-DE" sz="1600" dirty="0"/>
              <a:t>:</a:t>
            </a:r>
          </a:p>
          <a:p>
            <a:pPr lvl="1">
              <a:spcBef>
                <a:spcPts val="0"/>
              </a:spcBef>
              <a:spcAft>
                <a:spcPts val="300"/>
              </a:spcAft>
            </a:pPr>
            <a:r>
              <a:rPr lang="en-US" sz="1200" dirty="0" smtClean="0"/>
              <a:t>The last meeting </a:t>
            </a:r>
            <a:r>
              <a:rPr lang="en-US" sz="1200" dirty="0"/>
              <a:t>for any new </a:t>
            </a:r>
            <a:r>
              <a:rPr lang="en-US" sz="1200" dirty="0" smtClean="0"/>
              <a:t>solutions </a:t>
            </a:r>
            <a:r>
              <a:rPr lang="en-US" sz="1200" dirty="0"/>
              <a:t>for </a:t>
            </a:r>
            <a:r>
              <a:rPr lang="en-US" sz="1200" dirty="0" smtClean="0"/>
              <a:t>the only </a:t>
            </a:r>
            <a:r>
              <a:rPr lang="en-US" sz="1200" dirty="0"/>
              <a:t>Key </a:t>
            </a:r>
            <a:r>
              <a:rPr lang="en-US" sz="1200" dirty="0" smtClean="0"/>
              <a:t>Issue#1 </a:t>
            </a:r>
          </a:p>
          <a:p>
            <a:pPr lvl="1">
              <a:spcBef>
                <a:spcPts val="0"/>
              </a:spcBef>
              <a:spcAft>
                <a:spcPts val="300"/>
              </a:spcAft>
            </a:pPr>
            <a:r>
              <a:rPr lang="en-US" sz="1200" dirty="0" smtClean="0"/>
              <a:t>Complete the existing solutions</a:t>
            </a:r>
          </a:p>
          <a:p>
            <a:pPr lvl="1">
              <a:spcBef>
                <a:spcPts val="0"/>
              </a:spcBef>
              <a:spcAft>
                <a:spcPts val="300"/>
              </a:spcAft>
            </a:pPr>
            <a:endParaRPr lang="de-DE" sz="1200" dirty="0" smtClean="0"/>
          </a:p>
          <a:p>
            <a:pPr>
              <a:spcBef>
                <a:spcPts val="0"/>
              </a:spcBef>
              <a:spcAft>
                <a:spcPts val="300"/>
              </a:spcAft>
            </a:pPr>
            <a:r>
              <a:rPr lang="en-US" altLang="zh-CN" sz="1600" b="1" dirty="0" smtClean="0"/>
              <a:t>Overall Plan</a:t>
            </a:r>
            <a:r>
              <a:rPr lang="en-US" altLang="zh-CN" sz="1600" dirty="0" smtClean="0"/>
              <a:t>:</a:t>
            </a:r>
          </a:p>
          <a:p>
            <a:pPr marL="0" indent="0">
              <a:spcBef>
                <a:spcPts val="0"/>
              </a:spcBef>
              <a:spcAft>
                <a:spcPts val="300"/>
              </a:spcAft>
              <a:buNone/>
            </a:pPr>
            <a:endParaRPr lang="en-US" altLang="zh-CN" sz="1600" dirty="0"/>
          </a:p>
          <a:p>
            <a:pPr lvl="1">
              <a:spcBef>
                <a:spcPts val="0"/>
              </a:spcBef>
              <a:spcAft>
                <a:spcPts val="300"/>
              </a:spcAft>
            </a:pPr>
            <a:endParaRPr lang="en-US" altLang="zh-CN" sz="1200" dirty="0"/>
          </a:p>
          <a:p>
            <a:pPr lvl="1">
              <a:spcBef>
                <a:spcPts val="0"/>
              </a:spcBef>
              <a:spcAft>
                <a:spcPts val="300"/>
              </a:spcAft>
            </a:pPr>
            <a:endParaRPr lang="en-US" altLang="zh-CN" sz="1200" dirty="0"/>
          </a:p>
          <a:p>
            <a:pPr marL="457200" lvl="1" indent="0">
              <a:spcBef>
                <a:spcPts val="0"/>
              </a:spcBef>
              <a:spcAft>
                <a:spcPts val="300"/>
              </a:spcAft>
              <a:buNone/>
            </a:pPr>
            <a:endParaRPr lang="en-US" altLang="zh-CN" sz="1200" dirty="0"/>
          </a:p>
          <a:p>
            <a:pPr lvl="1">
              <a:lnSpc>
                <a:spcPct val="110000"/>
              </a:lnSpc>
              <a:defRPr/>
            </a:pPr>
            <a:r>
              <a:rPr lang="en-US" sz="1200" dirty="0"/>
              <a:t>SA2#149-E, </a:t>
            </a:r>
            <a:r>
              <a:rPr lang="en-US" sz="1200" dirty="0" smtClean="0"/>
              <a:t>0.5 </a:t>
            </a:r>
            <a:r>
              <a:rPr lang="en-US" sz="1200" dirty="0"/>
              <a:t>TU assigned, TR Skeleton, TR Scope, Architectural Assumption, Key Issues, allow </a:t>
            </a:r>
            <a:r>
              <a:rPr lang="en-US" sz="1200" dirty="0" smtClean="0"/>
              <a:t>solutions.  </a:t>
            </a:r>
            <a:endParaRPr lang="en-US" sz="1200" dirty="0"/>
          </a:p>
          <a:p>
            <a:pPr lvl="1">
              <a:lnSpc>
                <a:spcPct val="110000"/>
              </a:lnSpc>
              <a:defRPr/>
            </a:pPr>
            <a:r>
              <a:rPr lang="en-US" sz="1200" dirty="0"/>
              <a:t>SA2#150-E, </a:t>
            </a:r>
            <a:r>
              <a:rPr lang="en-US" sz="1200" dirty="0" smtClean="0"/>
              <a:t>0.5 </a:t>
            </a:r>
            <a:r>
              <a:rPr lang="en-US" sz="1200" dirty="0"/>
              <a:t>TU assigned, </a:t>
            </a:r>
            <a:r>
              <a:rPr lang="en-US" sz="1200" dirty="0" smtClean="0"/>
              <a:t>no new Key Issue could be allowed and the last </a:t>
            </a:r>
            <a:r>
              <a:rPr lang="en-US" sz="1200" dirty="0"/>
              <a:t>e-meeting </a:t>
            </a:r>
            <a:r>
              <a:rPr lang="en-US" sz="1200" dirty="0" smtClean="0"/>
              <a:t>for new solution(s).</a:t>
            </a:r>
          </a:p>
          <a:p>
            <a:pPr lvl="1">
              <a:lnSpc>
                <a:spcPct val="110000"/>
              </a:lnSpc>
              <a:defRPr/>
            </a:pPr>
            <a:r>
              <a:rPr lang="en-US" sz="1200" dirty="0" smtClean="0"/>
              <a:t>SA2#151-E</a:t>
            </a:r>
            <a:r>
              <a:rPr lang="en-US" sz="1200" dirty="0"/>
              <a:t>, </a:t>
            </a:r>
            <a:r>
              <a:rPr lang="en-US" sz="1200" dirty="0" smtClean="0"/>
              <a:t>no TU </a:t>
            </a:r>
            <a:r>
              <a:rPr lang="en-US" altLang="zh-CN" sz="1200" dirty="0"/>
              <a:t>assigned</a:t>
            </a:r>
            <a:r>
              <a:rPr lang="en-US" sz="1200" dirty="0" smtClean="0"/>
              <a:t>. </a:t>
            </a:r>
            <a:endParaRPr lang="en-US" sz="1200" dirty="0"/>
          </a:p>
          <a:p>
            <a:pPr lvl="1">
              <a:lnSpc>
                <a:spcPct val="110000"/>
              </a:lnSpc>
              <a:defRPr/>
            </a:pPr>
            <a:r>
              <a:rPr lang="en-US" sz="1200" dirty="0"/>
              <a:t>SA2#152-E, </a:t>
            </a:r>
            <a:r>
              <a:rPr lang="en-US" sz="1200" dirty="0" smtClean="0"/>
              <a:t>0.5 </a:t>
            </a:r>
            <a:r>
              <a:rPr lang="en-US" sz="1200" dirty="0"/>
              <a:t>TU assigned, </a:t>
            </a:r>
            <a:r>
              <a:rPr lang="en-US" sz="1200" dirty="0" smtClean="0"/>
              <a:t>for solution clean-up, </a:t>
            </a:r>
            <a:r>
              <a:rPr lang="en-US" sz="1200" dirty="0"/>
              <a:t>evaluation and </a:t>
            </a:r>
            <a:r>
              <a:rPr lang="en-US" sz="1200" dirty="0" smtClean="0"/>
              <a:t>conclusion. </a:t>
            </a:r>
            <a:r>
              <a:rPr lang="en-US" sz="1200" dirty="0"/>
              <a:t>N</a:t>
            </a:r>
            <a:r>
              <a:rPr lang="en-US" sz="1200" dirty="0" smtClean="0"/>
              <a:t>ormative </a:t>
            </a:r>
            <a:r>
              <a:rPr lang="en-US" sz="1200" dirty="0"/>
              <a:t>WID creation</a:t>
            </a:r>
            <a:r>
              <a:rPr lang="en-US" sz="1200" dirty="0" smtClean="0"/>
              <a:t>. Submit TR23.700-89 to SA#97E.</a:t>
            </a:r>
            <a:endParaRPr lang="en-US" sz="1200" dirty="0"/>
          </a:p>
          <a:p>
            <a:pPr lvl="1">
              <a:spcBef>
                <a:spcPts val="0"/>
              </a:spcBef>
              <a:spcAft>
                <a:spcPts val="300"/>
              </a:spcAft>
            </a:pPr>
            <a:endParaRPr lang="en-US" altLang="zh-CN" sz="1200" dirty="0"/>
          </a:p>
          <a:p>
            <a:pPr>
              <a:spcBef>
                <a:spcPts val="0"/>
              </a:spcBef>
              <a:spcAft>
                <a:spcPts val="300"/>
              </a:spcAft>
            </a:pPr>
            <a:r>
              <a:rPr lang="en-US" altLang="zh-CN" sz="1600" b="1" dirty="0"/>
              <a:t>Risks:</a:t>
            </a:r>
          </a:p>
          <a:p>
            <a:pPr lvl="1">
              <a:spcBef>
                <a:spcPts val="0"/>
              </a:spcBef>
              <a:spcAft>
                <a:spcPts val="300"/>
              </a:spcAft>
            </a:pPr>
            <a:r>
              <a:rPr lang="en-US" altLang="zh-CN" sz="1200" dirty="0"/>
              <a:t>None</a:t>
            </a:r>
          </a:p>
          <a:p>
            <a:pPr marL="285750" lvl="1" indent="0">
              <a:spcBef>
                <a:spcPts val="0"/>
              </a:spcBef>
              <a:spcAft>
                <a:spcPts val="0"/>
              </a:spcAft>
              <a:buNone/>
            </a:pPr>
            <a:endParaRPr lang="de-DE" altLang="de-DE" sz="1200" b="1" i="1" dirty="0">
              <a:solidFill>
                <a:schemeClr val="tx2">
                  <a:lumMod val="60000"/>
                  <a:lumOff val="40000"/>
                </a:schemeClr>
              </a:solidFill>
            </a:endParaRPr>
          </a:p>
        </p:txBody>
      </p:sp>
      <p:pic>
        <p:nvPicPr>
          <p:cNvPr id="6" name="图片 5"/>
          <p:cNvPicPr>
            <a:picLocks noChangeAspect="1"/>
          </p:cNvPicPr>
          <p:nvPr/>
        </p:nvPicPr>
        <p:blipFill>
          <a:blip r:embed="rId2"/>
          <a:stretch>
            <a:fillRect/>
          </a:stretch>
        </p:blipFill>
        <p:spPr>
          <a:xfrm>
            <a:off x="589800" y="2815364"/>
            <a:ext cx="7814414" cy="825304"/>
          </a:xfrm>
          <a:prstGeom prst="rect">
            <a:avLst/>
          </a:prstGeom>
        </p:spPr>
      </p:pic>
    </p:spTree>
    <p:extLst>
      <p:ext uri="{BB962C8B-B14F-4D97-AF65-F5344CB8AC3E}">
        <p14:creationId xmlns:p14="http://schemas.microsoft.com/office/powerpoint/2010/main" val="1304530617"/>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smtClean="0"/>
              <a:t>FS_AMP </a:t>
            </a:r>
            <a:r>
              <a:rPr lang="en-US" altLang="de-DE" sz="2800" b="1" dirty="0"/>
              <a:t>status </a:t>
            </a:r>
            <a:r>
              <a:rPr lang="en-US" altLang="de-DE" sz="2800" b="1" dirty="0" smtClean="0"/>
              <a:t>at SA#95E </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200" dirty="0"/>
              <a:t>TR skeleton , scope, Architecture Assumptions are agreed </a:t>
            </a:r>
          </a:p>
          <a:p>
            <a:pPr lvl="1">
              <a:spcBef>
                <a:spcPts val="0"/>
              </a:spcBef>
              <a:spcAft>
                <a:spcPts val="0"/>
              </a:spcAft>
            </a:pPr>
            <a:r>
              <a:rPr lang="en-US" altLang="zh-CN" sz="1200" kern="0" dirty="0" smtClean="0"/>
              <a:t>1 KI </a:t>
            </a:r>
            <a:r>
              <a:rPr lang="en-US" altLang="zh-CN" sz="1200" kern="0" dirty="0"/>
              <a:t>agreed</a:t>
            </a:r>
          </a:p>
          <a:p>
            <a:pPr lvl="1">
              <a:spcBef>
                <a:spcPts val="0"/>
              </a:spcBef>
              <a:spcAft>
                <a:spcPts val="0"/>
              </a:spcAft>
            </a:pPr>
            <a:r>
              <a:rPr lang="en-US" altLang="de-DE" sz="1200" kern="0" dirty="0" smtClean="0"/>
              <a:t>2 Solutions </a:t>
            </a:r>
            <a:r>
              <a:rPr lang="en-US" altLang="de-DE" sz="1200" kern="0" dirty="0"/>
              <a:t>agreed</a:t>
            </a:r>
          </a:p>
          <a:p>
            <a:pPr marL="0" indent="0">
              <a:spcBef>
                <a:spcPts val="0"/>
              </a:spcBef>
              <a:spcAft>
                <a:spcPts val="0"/>
              </a:spcAft>
              <a:buNone/>
            </a:pPr>
            <a:endParaRPr lang="en-US" altLang="zh-CN" sz="1600" kern="0" dirty="0"/>
          </a:p>
          <a:p>
            <a:pPr marL="457200" lvl="1" indent="-457200">
              <a:spcBef>
                <a:spcPts val="0"/>
              </a:spcBef>
              <a:spcAft>
                <a:spcPts val="300"/>
              </a:spcAft>
              <a:buBlip>
                <a:blip r:embed="rId2"/>
              </a:buBlip>
            </a:pPr>
            <a:r>
              <a:rPr lang="en-US" altLang="zh-CN" sz="1600" b="1" dirty="0"/>
              <a:t>RAN impacts and </a:t>
            </a:r>
            <a:r>
              <a:rPr lang="en-US" altLang="zh-CN" sz="1600" b="1" dirty="0" smtClean="0"/>
              <a:t>dependencies</a:t>
            </a:r>
            <a:endParaRPr lang="de-DE" altLang="zh-CN" sz="1600" dirty="0"/>
          </a:p>
          <a:p>
            <a:pPr lvl="1">
              <a:spcBef>
                <a:spcPts val="0"/>
              </a:spcBef>
              <a:spcAft>
                <a:spcPts val="300"/>
              </a:spcAft>
            </a:pPr>
            <a:r>
              <a:rPr lang="en-US" altLang="zh-CN" sz="1200" dirty="0" smtClean="0"/>
              <a:t>No RAN </a:t>
            </a:r>
            <a:r>
              <a:rPr lang="en-US" altLang="zh-CN" sz="1200" dirty="0"/>
              <a:t>impacts or dependencies </a:t>
            </a:r>
            <a:r>
              <a:rPr lang="en-US" altLang="zh-CN" sz="1200" dirty="0" smtClean="0"/>
              <a:t>are identified</a:t>
            </a:r>
          </a:p>
          <a:p>
            <a:pPr>
              <a:spcBef>
                <a:spcPts val="0"/>
              </a:spcBef>
              <a:spcAft>
                <a:spcPts val="300"/>
              </a:spcAft>
            </a:pPr>
            <a:endParaRPr lang="en-US" altLang="zh-CN" sz="2000" kern="0" dirty="0"/>
          </a:p>
          <a:p>
            <a:pPr>
              <a:spcBef>
                <a:spcPts val="0"/>
              </a:spcBef>
              <a:spcAft>
                <a:spcPts val="300"/>
              </a:spcAft>
            </a:pPr>
            <a:r>
              <a:rPr lang="de-DE" altLang="zh-CN" sz="1600" b="1" dirty="0">
                <a:cs typeface="Arial" panose="020B0604020202020204" pitchFamily="34" charset="0"/>
              </a:rPr>
              <a:t>Next </a:t>
            </a:r>
            <a:r>
              <a:rPr lang="de-DE" altLang="zh-CN" sz="1600" b="1" dirty="0" smtClean="0">
                <a:cs typeface="Arial" panose="020B0604020202020204" pitchFamily="34" charset="0"/>
              </a:rPr>
              <a:t>steps</a:t>
            </a:r>
          </a:p>
          <a:p>
            <a:pPr lvl="1">
              <a:spcBef>
                <a:spcPts val="0"/>
              </a:spcBef>
              <a:spcAft>
                <a:spcPts val="300"/>
              </a:spcAft>
            </a:pPr>
            <a:r>
              <a:rPr lang="en-US" altLang="zh-CN" sz="1200" kern="0" dirty="0" smtClean="0"/>
              <a:t>SA2#150E (0.5TU): Complete </a:t>
            </a:r>
            <a:r>
              <a:rPr lang="en-US" altLang="zh-CN" sz="1200" kern="0" dirty="0"/>
              <a:t>existing </a:t>
            </a:r>
            <a:r>
              <a:rPr lang="en-US" altLang="zh-CN" sz="1200" kern="0" dirty="0" smtClean="0"/>
              <a:t>solutions </a:t>
            </a:r>
            <a:r>
              <a:rPr lang="en-US" altLang="zh-CN" sz="1200" kern="0" dirty="0"/>
              <a:t>and capture new solution(s</a:t>
            </a:r>
            <a:r>
              <a:rPr lang="en-US" altLang="zh-CN" sz="1200" kern="0" dirty="0" smtClean="0"/>
              <a:t>) (last chance for new solution)</a:t>
            </a:r>
            <a:endParaRPr lang="en-US" altLang="zh-CN" sz="1200" kern="0" dirty="0"/>
          </a:p>
          <a:p>
            <a:pPr lvl="1">
              <a:spcBef>
                <a:spcPts val="0"/>
              </a:spcBef>
              <a:spcAft>
                <a:spcPts val="300"/>
              </a:spcAft>
            </a:pPr>
            <a:endParaRPr lang="de-DE" altLang="zh-CN" sz="1200" b="1" dirty="0">
              <a:cs typeface="Arial" panose="020B0604020202020204" pitchFamily="34" charset="0"/>
            </a:endParaRPr>
          </a:p>
          <a:p>
            <a:pPr marL="0" indent="0">
              <a:spcBef>
                <a:spcPts val="0"/>
              </a:spcBef>
              <a:spcAft>
                <a:spcPts val="300"/>
              </a:spcAft>
              <a:buNone/>
            </a:pPr>
            <a:endParaRPr lang="en-US" altLang="zh-CN" sz="2000" kern="0" dirty="0"/>
          </a:p>
          <a:p>
            <a:pPr lvl="1">
              <a:spcBef>
                <a:spcPts val="0"/>
              </a:spcBef>
              <a:spcAft>
                <a:spcPts val="0"/>
              </a:spcAft>
            </a:pPr>
            <a:endParaRPr lang="en-US" altLang="zh-CN" sz="1200" kern="0" dirty="0"/>
          </a:p>
          <a:p>
            <a:pPr marL="0" indent="0">
              <a:spcBef>
                <a:spcPts val="0"/>
              </a:spcBef>
              <a:spcAft>
                <a:spcPts val="0"/>
              </a:spcAft>
              <a:buNone/>
            </a:pPr>
            <a:endParaRPr lang="en-US" altLang="zh-CN" sz="1600" kern="0" dirty="0"/>
          </a:p>
        </p:txBody>
      </p:sp>
      <p:graphicFrame>
        <p:nvGraphicFramePr>
          <p:cNvPr id="7" name="Content Placeholder 8">
            <a:extLst>
              <a:ext uri="{FF2B5EF4-FFF2-40B4-BE49-F238E27FC236}">
                <a16:creationId xmlns:a16="http://schemas.microsoft.com/office/drawing/2014/main" id="{8E7B86D5-0B56-4201-87AC-24C0DDEF5E75}"/>
              </a:ext>
            </a:extLst>
          </p:cNvPr>
          <p:cNvGraphicFramePr>
            <a:graphicFrameLocks/>
          </p:cNvGraphicFramePr>
          <p:nvPr>
            <p:extLst/>
          </p:nvPr>
        </p:nvGraphicFramePr>
        <p:xfrm>
          <a:off x="218574" y="1377122"/>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smtClean="0">
                          <a:solidFill>
                            <a:schemeClr val="lt1"/>
                          </a:solidFill>
                          <a:effectLst/>
                          <a:latin typeface="+mn-lt"/>
                          <a:ea typeface="+mn-ea"/>
                          <a:cs typeface="+mn-cs"/>
                        </a:rPr>
                        <a:t>FS_AMP</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bg1"/>
                          </a:solidFill>
                          <a:effectLst/>
                          <a:latin typeface="Calibri" panose="020F0502020204030204" pitchFamily="34" charset="0"/>
                        </a:rPr>
                        <a:t>Study on 5G AM Policy</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0% &gt; </a:t>
                      </a:r>
                      <a:r>
                        <a:rPr lang="en-US" sz="1400" b="1" kern="1200" dirty="0" smtClean="0">
                          <a:solidFill>
                            <a:srgbClr val="7030A0"/>
                          </a:solidFill>
                          <a:latin typeface="+mn-lt"/>
                          <a:ea typeface="+mn-ea"/>
                          <a:cs typeface="+mn-cs"/>
                        </a:rPr>
                        <a:t>35%</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smtClean="0">
                          <a:ln>
                            <a:noFill/>
                          </a:ln>
                          <a:solidFill>
                            <a:prstClr val="white"/>
                          </a:solidFill>
                          <a:effectLst/>
                          <a:uLnTx/>
                          <a:uFillTx/>
                          <a:latin typeface="+mn-lt"/>
                          <a:ea typeface="+mn-ea"/>
                          <a:cs typeface="+mn-cs"/>
                        </a:rPr>
                        <a:t>SP-211642</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412327095"/>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CAEACE"/>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FB747E2-E6AD-4495-A381-6244FA11EF86}">
  <ds:schemaRefs>
    <ds:schemaRef ds:uri="http://schemas.microsoft.com/sharepoint/v3/contenttype/forms"/>
  </ds:schemaRefs>
</ds:datastoreItem>
</file>

<file path=customXml/itemProps3.xml><?xml version="1.0" encoding="utf-8"?>
<ds:datastoreItem xmlns:ds="http://schemas.openxmlformats.org/officeDocument/2006/customXml" ds:itemID="{982E10A3-DB35-414F-83C1-BF5FB8647349}">
  <ds:schemaRefs>
    <ds:schemaRef ds:uri="09cef1fd-e61b-4dbf-b745-21988b13f978"/>
    <ds:schemaRef ds:uri="dcc30912-d230-4cc2-b11f-bb5ca2a6b6f5"/>
    <ds:schemaRef ds:uri="http://www.w3.org/XML/1998/namespace"/>
    <ds:schemaRef ds:uri="http://schemas.openxmlformats.org/package/2006/metadata/core-properties"/>
    <ds:schemaRef ds:uri="http://schemas.microsoft.com/office/2006/metadata/properties"/>
    <ds:schemaRef ds:uri="http://schemas.microsoft.com/office/2006/documentManagement/types"/>
    <ds:schemaRef ds:uri="http://purl.org/dc/elements/1.1/"/>
    <ds:schemaRef ds:uri="http://purl.org/dc/dcmitype/"/>
    <ds:schemaRef ds:uri="http://purl.org/dc/term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47577</TotalTime>
  <Words>405</Words>
  <Application>Microsoft Office PowerPoint</Application>
  <PresentationFormat>全屏显示(4:3)</PresentationFormat>
  <Paragraphs>71</Paragraphs>
  <Slides>4</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vt:i4>
      </vt:variant>
    </vt:vector>
  </HeadingPairs>
  <TitlesOfParts>
    <vt:vector size="11" baseType="lpstr">
      <vt:lpstr>Arial </vt:lpstr>
      <vt:lpstr>맑은 고딕</vt:lpstr>
      <vt:lpstr>宋体</vt:lpstr>
      <vt:lpstr>Arial</vt:lpstr>
      <vt:lpstr>Calibri</vt:lpstr>
      <vt:lpstr>Times New Roman</vt:lpstr>
      <vt:lpstr>Office Theme</vt:lpstr>
      <vt:lpstr>FS_AMP Status Report</vt:lpstr>
      <vt:lpstr>FS_AMP status after SA2#149E (1/2)</vt:lpstr>
      <vt:lpstr>FS_AMP status after SA2#149E (2/2)</vt:lpstr>
      <vt:lpstr>FS_AMP status at SA#95E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Rapporteur</cp:lastModifiedBy>
  <cp:revision>1858</cp:revision>
  <dcterms:created xsi:type="dcterms:W3CDTF">2008-08-30T09:32:10Z</dcterms:created>
  <dcterms:modified xsi:type="dcterms:W3CDTF">2022-02-28T06:17:43Z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ies>
</file>