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824" r:id="rId3"/>
    <p:sldId id="835" r:id="rId4"/>
    <p:sldId id="83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87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200" b="1" kern="120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#</a:t>
            </a:r>
            <a:r>
              <a:rPr lang="de-DE" sz="1200" b="1" kern="120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149E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altLang="zh-CN" sz="1000" b="1" kern="120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14th – 25th February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smtClean="0">
                <a:effectLst/>
              </a:rPr>
              <a:t>S2-2201879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 smtClean="0">
                <a:solidFill>
                  <a:schemeClr val="bg1"/>
                </a:solidFill>
              </a:rPr>
              <a:t>TSG SA </a:t>
            </a:r>
            <a:r>
              <a:rPr lang="en-GB" altLang="de-DE" sz="1200" smtClean="0">
                <a:solidFill>
                  <a:schemeClr val="bg1"/>
                </a:solidFill>
              </a:rPr>
              <a:t>WG2#149E</a:t>
            </a:r>
            <a:r>
              <a:rPr lang="en-GB" altLang="de-DE" sz="1200" baseline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smtClean="0">
                <a:solidFill>
                  <a:schemeClr val="bg1"/>
                </a:solidFill>
              </a:rPr>
              <a:t>E-meeting, 14th – 25th February 2022</a:t>
            </a:r>
            <a:endParaRPr lang="en-US" altLang="de-DE" sz="1200" baseline="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smtClean="0"/>
              <a:t>FS_EDGE_Ph2</a:t>
            </a:r>
            <a:r>
              <a:rPr lang="en-US" altLang="de-DE" sz="36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smtClean="0"/>
              <a:t>status </a:t>
            </a:r>
            <a:r>
              <a:rPr lang="en-GB" altLang="zh-CN" sz="3600" b="1" smtClean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/>
              <a:t/>
            </a:r>
            <a:br>
              <a:rPr lang="en-US" altLang="en-US" sz="2000" b="1"/>
            </a:br>
            <a:r>
              <a:rPr lang="en-US" altLang="zh-CN" sz="1800" b="1" smtClean="0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smtClean="0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zh-CN" sz="2800" b="1" smtClean="0"/>
              <a:t>EDGE Ph2 status </a:t>
            </a:r>
            <a:r>
              <a:rPr lang="en-US" altLang="zh-CN" sz="2800" b="1" dirty="0"/>
              <a:t>at </a:t>
            </a:r>
            <a:r>
              <a:rPr lang="en-US" altLang="zh-CN" sz="2800" b="1" dirty="0" smtClean="0"/>
              <a:t>SA#95-e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</a:t>
            </a:r>
            <a:r>
              <a:rPr lang="en-US" altLang="ko-KR" sz="1400" dirty="0" smtClean="0"/>
              <a:t>, 1 TU used in SA2#149E </a:t>
            </a:r>
            <a:r>
              <a:rPr lang="en-US" altLang="ko-KR" sz="1400" smtClean="0"/>
              <a:t>and 6,25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skeleton</a:t>
            </a:r>
            <a:r>
              <a:rPr lang="en-US" altLang="ko-KR" sz="1400" dirty="0" smtClean="0"/>
              <a:t>, scope and </a:t>
            </a:r>
            <a:r>
              <a:rPr lang="en-US" altLang="ko-KR" sz="1400" smtClean="0"/>
              <a:t>architectural assumptions </a:t>
            </a:r>
            <a:r>
              <a:rPr lang="en-US" altLang="ko-KR" sz="1400" dirty="0" smtClean="0"/>
              <a:t>of </a:t>
            </a:r>
            <a:r>
              <a:rPr lang="en-US" altLang="ko-KR" sz="1400" smtClean="0"/>
              <a:t>TR 23.700-48 v0.0.0 are agreed.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7 KIs corresponding to all SID objectives have been agreed</a:t>
            </a:r>
            <a:r>
              <a:rPr lang="en-US" altLang="ko-KR" sz="1400" smtClean="0"/>
              <a:t>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/>
              <a:t>RAN </a:t>
            </a:r>
            <a:r>
              <a:rPr lang="en-US" altLang="zh-CN" sz="1400"/>
              <a:t>impacts </a:t>
            </a:r>
            <a:r>
              <a:rPr lang="en-US" altLang="zh-CN" sz="1400" smtClean="0"/>
              <a:t>depending on the study outcome</a:t>
            </a:r>
            <a:r>
              <a:rPr lang="en-GB" altLang="zh-CN" sz="1400" smtClean="0"/>
              <a:t>.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>
                <a:solidFill>
                  <a:srgbClr val="000000"/>
                </a:solidFill>
              </a:rPr>
              <a:t>Capture new solutions for all KIs.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2400301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 → 13%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 2022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→ Dec 2022</a:t>
                      </a:r>
                      <a:endParaRPr lang="en-US" altLang="zh-CN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smtClean="0"/>
              <a:t>EDGE Ph2 status </a:t>
            </a:r>
            <a:r>
              <a:rPr lang="en-GB" altLang="en-US" sz="2800" b="1"/>
              <a:t>after SA2#149E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577695"/>
            <a:ext cx="8554482" cy="339320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</a:t>
            </a:r>
            <a:r>
              <a:rPr lang="de-DE" altLang="de-DE" sz="1800" b="1" dirty="0" smtClean="0">
                <a:ea typeface="+mn-ea"/>
                <a:cs typeface="+mn-cs"/>
              </a:rPr>
              <a:t>SA#94-e</a:t>
            </a:r>
            <a:r>
              <a:rPr lang="de-DE" altLang="de-DE" sz="1800" b="1" dirty="0"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Total TUs requested for Study phase in 2022 </a:t>
            </a:r>
            <a:r>
              <a:rPr lang="en-US" altLang="ko-KR" sz="1400" smtClean="0"/>
              <a:t>is 7,25</a:t>
            </a:r>
            <a:r>
              <a:rPr lang="en-US" altLang="ko-KR" sz="1400" dirty="0" smtClean="0"/>
              <a:t>, 1 TU used in SA2#149E </a:t>
            </a:r>
            <a:r>
              <a:rPr lang="en-US" altLang="ko-KR" sz="1400" smtClean="0"/>
              <a:t>and 6,25 </a:t>
            </a:r>
            <a:r>
              <a:rPr lang="en-US" altLang="ko-KR" sz="1400" dirty="0" smtClean="0"/>
              <a:t>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smtClean="0"/>
              <a:t>TR skeleton</a:t>
            </a:r>
            <a:r>
              <a:rPr lang="en-US" altLang="ko-KR" sz="1400" dirty="0" smtClean="0"/>
              <a:t>, scope and </a:t>
            </a:r>
            <a:r>
              <a:rPr lang="en-US" altLang="ko-KR" sz="1400" smtClean="0"/>
              <a:t>architectural assumptions </a:t>
            </a:r>
            <a:r>
              <a:rPr lang="en-US" altLang="ko-KR" sz="1400" dirty="0" smtClean="0"/>
              <a:t>of </a:t>
            </a:r>
            <a:r>
              <a:rPr lang="en-US" altLang="ko-KR" sz="1400" smtClean="0"/>
              <a:t>TR 23.700-48 v0.0.0 are agreed. 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smtClean="0"/>
              <a:t>7 KIs corresponding to all SID objectives have been agreed</a:t>
            </a:r>
            <a:r>
              <a:rPr lang="en-US" altLang="ko-KR" sz="1400" smtClean="0"/>
              <a:t>. </a:t>
            </a:r>
            <a:endParaRPr lang="en-US" altLang="ko-KR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smtClean="0"/>
              <a:t>TBD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 smtClean="0"/>
              <a:t>Next </a:t>
            </a:r>
            <a:r>
              <a:rPr lang="de-DE" sz="1800" b="1" dirty="0"/>
              <a:t>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smtClean="0">
                <a:solidFill>
                  <a:srgbClr val="000000"/>
                </a:solidFill>
              </a:rPr>
              <a:t>Capture new solutions for all KIs.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/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5730551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0% → 13%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 2022</a:t>
                      </a:r>
                      <a:r>
                        <a:rPr kumimoji="0" lang="en-US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→ Dec 2022</a:t>
                      </a:r>
                      <a:endParaRPr lang="en-US" altLang="zh-CN" sz="14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SP-211638</a:t>
                      </a:r>
                      <a:endParaRPr kumimoji="0" lang="en-GB" altLang="zh-CN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/>
              <a:t>EDGE Ph2 status after </a:t>
            </a:r>
            <a:r>
              <a:rPr lang="en-GB" altLang="en-US" sz="2800" b="1" smtClean="0"/>
              <a:t>SA2#149E 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=""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600" dirty="0"/>
              <a:t>SA2#149e, Feb (1TU</a:t>
            </a:r>
            <a:r>
              <a:rPr lang="en-US" altLang="en-US" sz="1600"/>
              <a:t>): Agreement on scenarios/use cases and assumptions for all KIs</a:t>
            </a:r>
            <a:endParaRPr lang="en-US" altLang="en-US" sz="1600" dirty="0"/>
          </a:p>
          <a:p>
            <a:pPr lvl="1"/>
            <a:r>
              <a:rPr lang="en-US" altLang="en-US" sz="1600" dirty="0"/>
              <a:t>SA2#150e, Apr (1TU</a:t>
            </a:r>
            <a:r>
              <a:rPr lang="en-US" altLang="en-US" sz="1600"/>
              <a:t>): Completion of KI definition. Solutions</a:t>
            </a:r>
            <a:endParaRPr lang="en-US" altLang="en-US" sz="1600" dirty="0"/>
          </a:p>
          <a:p>
            <a:pPr lvl="1"/>
            <a:r>
              <a:rPr lang="en-US" altLang="en-US" sz="1600" smtClean="0"/>
              <a:t>SA2#151e</a:t>
            </a:r>
            <a:r>
              <a:rPr lang="en-US" altLang="en-US" sz="1600" dirty="0"/>
              <a:t>, May </a:t>
            </a:r>
            <a:r>
              <a:rPr lang="en-US" altLang="en-US" sz="1600"/>
              <a:t>(</a:t>
            </a:r>
            <a:r>
              <a:rPr lang="en-US" altLang="en-US" sz="1600" smtClean="0"/>
              <a:t>2TU): </a:t>
            </a:r>
            <a:r>
              <a:rPr lang="en-US" altLang="en-US" sz="1600" dirty="0"/>
              <a:t>Solutions</a:t>
            </a:r>
          </a:p>
          <a:p>
            <a:pPr lvl="1"/>
            <a:r>
              <a:rPr lang="en-US" altLang="en-US" sz="1600" dirty="0"/>
              <a:t>SA2#152e, Aug </a:t>
            </a:r>
            <a:r>
              <a:rPr lang="en-US" altLang="en-US" sz="1600"/>
              <a:t>(</a:t>
            </a:r>
            <a:r>
              <a:rPr lang="en-US" altLang="en-US" sz="1600" smtClean="0"/>
              <a:t>2TU): </a:t>
            </a:r>
            <a:r>
              <a:rPr lang="en-US" altLang="en-US" sz="1600" dirty="0"/>
              <a:t>Solutions, evaluations</a:t>
            </a:r>
            <a:r>
              <a:rPr lang="en-US" altLang="en-US" sz="1600"/>
              <a:t>, </a:t>
            </a:r>
            <a:r>
              <a:rPr lang="en-US" altLang="en-US" sz="1600" smtClean="0"/>
              <a:t>conclusions</a:t>
            </a:r>
          </a:p>
          <a:p>
            <a:pPr lvl="2"/>
            <a:r>
              <a:rPr lang="en-US" altLang="en-US" sz="1400" smtClean="0"/>
              <a:t>Approval </a:t>
            </a:r>
            <a:r>
              <a:rPr lang="en-US" altLang="en-US" sz="1400"/>
              <a:t>of </a:t>
            </a:r>
            <a:r>
              <a:rPr lang="en-US" altLang="en-US" sz="1400" smtClean="0"/>
              <a:t>Edge </a:t>
            </a:r>
            <a:r>
              <a:rPr lang="en-US" altLang="en-US" sz="1400"/>
              <a:t>ph2 </a:t>
            </a:r>
            <a:r>
              <a:rPr lang="en-US" altLang="en-US" sz="1400" smtClean="0"/>
              <a:t>WID based on first conclusions, TR sent for information</a:t>
            </a:r>
            <a:endParaRPr lang="en-US" altLang="en-US" sz="1800" dirty="0"/>
          </a:p>
          <a:p>
            <a:pPr lvl="1"/>
            <a:r>
              <a:rPr lang="en-US" altLang="en-US" sz="1600" dirty="0" smtClean="0"/>
              <a:t>SA2#153e</a:t>
            </a:r>
            <a:r>
              <a:rPr lang="en-US" altLang="en-US" sz="1600" dirty="0"/>
              <a:t>, Oct (1TU): evaluations, </a:t>
            </a:r>
            <a:r>
              <a:rPr lang="en-US" altLang="en-US" sz="1600" dirty="0" smtClean="0"/>
              <a:t>conclusions</a:t>
            </a:r>
          </a:p>
          <a:p>
            <a:pPr lvl="2"/>
            <a:r>
              <a:rPr lang="en-US" altLang="en-US" sz="1400" smtClean="0"/>
              <a:t>Update of </a:t>
            </a:r>
            <a:r>
              <a:rPr lang="en-US" altLang="en-US" sz="1400"/>
              <a:t>Edge ph2 WID based on remaining conclusions</a:t>
            </a:r>
          </a:p>
          <a:p>
            <a:pPr lvl="1"/>
            <a:r>
              <a:rPr lang="en-US" altLang="en-US" sz="1600" smtClean="0"/>
              <a:t>SA2#154e</a:t>
            </a:r>
            <a:r>
              <a:rPr lang="en-US" altLang="en-US" sz="1600" dirty="0"/>
              <a:t>, Nov </a:t>
            </a:r>
            <a:r>
              <a:rPr lang="en-US" altLang="en-US" sz="1600"/>
              <a:t>(</a:t>
            </a:r>
            <a:r>
              <a:rPr lang="en-US" altLang="en-US" sz="1600" smtClean="0"/>
              <a:t>0,25 </a:t>
            </a:r>
            <a:r>
              <a:rPr lang="en-US" altLang="en-US" sz="1600" dirty="0"/>
              <a:t>TU): final conclusions</a:t>
            </a:r>
          </a:p>
          <a:p>
            <a:pPr lvl="2"/>
            <a:r>
              <a:rPr lang="en-US" altLang="en-US" sz="1400" smtClean="0"/>
              <a:t>TR sent for approval</a:t>
            </a:r>
            <a:endParaRPr lang="en-US" altLang="en-US" sz="1400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666750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=""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</a:t>
                      </a:r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  <a:endParaRPr lang="en-US" altLang="zh-CN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smtClean="0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  <a:endParaRPr lang="en-US" altLang="zh-CN" sz="1000" b="0" i="0" u="none" strike="noStrike">
                        <a:solidFill>
                          <a:srgbClr val="FF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15934</TotalTime>
  <Words>374</Words>
  <Application>Microsoft Office PowerPoint</Application>
  <PresentationFormat>On-screen Show (4:3)</PresentationFormat>
  <Paragraphs>90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等线</vt:lpstr>
      <vt:lpstr>SimSun</vt:lpstr>
      <vt:lpstr>Arial</vt:lpstr>
      <vt:lpstr>Calibri</vt:lpstr>
      <vt:lpstr>Times New Roman</vt:lpstr>
      <vt:lpstr>Office Theme</vt:lpstr>
      <vt:lpstr>FS_EDGE_Ph2 status report</vt:lpstr>
      <vt:lpstr>EDGE Ph2 status at SA#95-e</vt:lpstr>
      <vt:lpstr>EDGE Ph2 status after SA2#149E</vt:lpstr>
      <vt:lpstr>EDGE Ph2 status after SA2#149E — work plan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Editor (Patrice Hédé)</cp:lastModifiedBy>
  <cp:revision>1786</cp:revision>
  <dcterms:created xsi:type="dcterms:W3CDTF">2008-08-30T09:32:10Z</dcterms:created>
  <dcterms:modified xsi:type="dcterms:W3CDTF">2022-03-01T11:25:55Z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1645427769</vt:lpwstr>
  </property>
</Properties>
</file>