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63" r:id="rId6"/>
    <p:sldId id="364" r:id="rId7"/>
    <p:sldId id="365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07" autoAdjust="0"/>
    <p:restoredTop sz="96424" autoAdjust="0"/>
  </p:normalViewPr>
  <p:slideViewPr>
    <p:cSldViewPr snapToGrid="0">
      <p:cViewPr varScale="1">
        <p:scale>
          <a:sx n="108" d="100"/>
          <a:sy n="108" d="100"/>
        </p:scale>
        <p:origin x="234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3948" y="9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vin Flynn" userId="8512d3b6-9e1b-4dce-bd11-e4335739214c" providerId="ADAL" clId="{5FEC037C-5135-422F-A7A0-A6F4C6D26DAA}"/>
    <pc:docChg chg="modMainMaster">
      <pc:chgData name="Kevin Flynn" userId="8512d3b6-9e1b-4dce-bd11-e4335739214c" providerId="ADAL" clId="{5FEC037C-5135-422F-A7A0-A6F4C6D26DAA}" dt="2022-01-08T13:43:11.136" v="7" actId="20577"/>
      <pc:docMkLst>
        <pc:docMk/>
      </pc:docMkLst>
      <pc:sldMasterChg chg="modSp mod">
        <pc:chgData name="Kevin Flynn" userId="8512d3b6-9e1b-4dce-bd11-e4335739214c" providerId="ADAL" clId="{5FEC037C-5135-422F-A7A0-A6F4C6D26DAA}" dt="2022-01-08T13:43:11.136" v="7" actId="20577"/>
        <pc:sldMasterMkLst>
          <pc:docMk/>
          <pc:sldMasterMk cId="0" sldId="2147485146"/>
        </pc:sldMasterMkLst>
        <pc:spChg chg="mod">
          <ac:chgData name="Kevin Flynn" userId="8512d3b6-9e1b-4dce-bd11-e4335739214c" providerId="ADAL" clId="{5FEC037C-5135-422F-A7A0-A6F4C6D26DAA}" dt="2022-01-08T13:43:11.136" v="7" actId="20577"/>
          <ac:spMkLst>
            <pc:docMk/>
            <pc:sldMasterMk cId="0" sldId="2147485146"/>
            <ac:spMk id="9" creationId="{ED4BE506-C0F9-461F-89BC-4B3F6F61A38D}"/>
          </ac:spMkLst>
        </pc:spChg>
        <pc:spChg chg="mod">
          <ac:chgData name="Kevin Flynn" userId="8512d3b6-9e1b-4dce-bd11-e4335739214c" providerId="ADAL" clId="{5FEC037C-5135-422F-A7A0-A6F4C6D26DAA}" dt="2022-01-08T13:43:03.480" v="3" actId="20577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  <pc:docChgLst>
    <pc:chgData name="Kevin Flynn" userId="8512d3b6-9e1b-4dce-bd11-e4335739214c" providerId="ADAL" clId="{FF3B571D-72DD-4010-A68E-2ADC139F31DB}"/>
    <pc:docChg chg="modMainMaster">
      <pc:chgData name="Kevin Flynn" userId="8512d3b6-9e1b-4dce-bd11-e4335739214c" providerId="ADAL" clId="{FF3B571D-72DD-4010-A68E-2ADC139F31DB}" dt="2021-10-14T13:09:27.621" v="8" actId="21"/>
      <pc:docMkLst>
        <pc:docMk/>
      </pc:docMkLst>
      <pc:sldMasterChg chg="modSp mod modSldLayout">
        <pc:chgData name="Kevin Flynn" userId="8512d3b6-9e1b-4dce-bd11-e4335739214c" providerId="ADAL" clId="{FF3B571D-72DD-4010-A68E-2ADC139F31DB}" dt="2021-10-14T13:09:27.621" v="8" actId="21"/>
        <pc:sldMasterMkLst>
          <pc:docMk/>
          <pc:sldMasterMk cId="0" sldId="2147485146"/>
        </pc:sldMasterMkLst>
        <pc:spChg chg="mod">
          <ac:chgData name="Kevin Flynn" userId="8512d3b6-9e1b-4dce-bd11-e4335739214c" providerId="ADAL" clId="{FF3B571D-72DD-4010-A68E-2ADC139F31DB}" dt="2021-10-14T13:09:01.249" v="3" actId="20577"/>
          <ac:spMkLst>
            <pc:docMk/>
            <pc:sldMasterMk cId="0" sldId="2147485146"/>
            <ac:spMk id="11" creationId="{AA2802BD-1B72-4AD1-8184-0FD099607084}"/>
          </ac:spMkLst>
        </pc:spChg>
        <pc:sldLayoutChg chg="delSp modSp mod">
          <pc:chgData name="Kevin Flynn" userId="8512d3b6-9e1b-4dce-bd11-e4335739214c" providerId="ADAL" clId="{FF3B571D-72DD-4010-A68E-2ADC139F31DB}" dt="2021-10-14T13:09:27.621" v="8" actId="21"/>
          <pc:sldLayoutMkLst>
            <pc:docMk/>
            <pc:sldMasterMk cId="0" sldId="2147485146"/>
            <pc:sldLayoutMk cId="2576406219" sldId="2147485163"/>
          </pc:sldLayoutMkLst>
          <pc:spChg chg="del mod">
            <ac:chgData name="Kevin Flynn" userId="8512d3b6-9e1b-4dce-bd11-e4335739214c" providerId="ADAL" clId="{FF3B571D-72DD-4010-A68E-2ADC139F31DB}" dt="2021-10-14T13:09:27.621" v="8" actId="21"/>
            <ac:spMkLst>
              <pc:docMk/>
              <pc:sldMasterMk cId="0" sldId="2147485146"/>
              <pc:sldLayoutMk cId="2576406219" sldId="2147485163"/>
              <ac:spMk id="4" creationId="{BB8994A5-D808-4BF9-9C30-40F75349FF45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=""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=""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=""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=""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=""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=""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=""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=""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=""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=""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512357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47288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=""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=""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=""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=""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=""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=""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=""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=""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TSG-WG SA2 Meeting #149E 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eaLnBrk="1" hangingPunct="1">
              <a:defRPr/>
            </a:pPr>
            <a:r>
              <a:rPr lang="en-GB" altLang="zh-CN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Elbonia, February 14</a:t>
            </a:r>
            <a:r>
              <a:rPr lang="en-GB" altLang="zh-CN" sz="1000" b="1" kern="1200" baseline="300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altLang="zh-CN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 25</a:t>
            </a:r>
            <a:r>
              <a:rPr lang="en-GB" altLang="zh-CN" sz="1000" b="1" kern="1200" baseline="300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altLang="zh-CN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2022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=""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271793" y="11004"/>
            <a:ext cx="26003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i="1" dirty="0" smtClean="0">
                <a:latin typeface="Arial "/>
              </a:rPr>
              <a:t>S2-2201878 </a:t>
            </a:r>
          </a:p>
          <a:p>
            <a:pPr algn="r" eaLnBrk="1" hangingPunct="1">
              <a:defRPr/>
            </a:pPr>
            <a:r>
              <a:rPr lang="sv-SE" altLang="en-US" sz="1200" b="1" i="1" dirty="0" smtClean="0">
                <a:latin typeface="Arial "/>
              </a:rPr>
              <a:t>	</a:t>
            </a:r>
            <a:r>
              <a:rPr lang="sv-SE" altLang="en-US" sz="1200" b="1" i="1" dirty="0" smtClean="0">
                <a:solidFill>
                  <a:srgbClr val="0070C0"/>
                </a:solidFill>
                <a:latin typeface="Arial "/>
              </a:rPr>
              <a:t>was S2-2200656</a:t>
            </a:r>
            <a:r>
              <a:rPr lang="sv-SE" altLang="en-US" sz="1200" b="1" dirty="0" smtClean="0">
                <a:latin typeface="Arial "/>
              </a:rPr>
              <a:t>	</a:t>
            </a:r>
            <a:endParaRPr lang="sv-SE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=""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9"/>
            <a:ext cx="7886700" cy="1965616"/>
          </a:xfrm>
        </p:spPr>
        <p:txBody>
          <a:bodyPr/>
          <a:lstStyle/>
          <a:p>
            <a:pPr eaLnBrk="1" hangingPunct="1"/>
            <a:r>
              <a:rPr lang="en-US" altLang="zh-CN" dirty="0" smtClean="0"/>
              <a:t>FS_GMEC Status Report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=""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127824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&lt;Qianghua Zhu&gt;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&lt;</a:t>
            </a:r>
            <a:r>
              <a:rPr lang="en-US" altLang="zh-CN" dirty="0"/>
              <a:t>Primary Rapporteur</a:t>
            </a:r>
            <a:r>
              <a:rPr lang="en-GB" altLang="en-US" dirty="0" smtClean="0"/>
              <a:t>, Huawei&gt;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&lt;</a:t>
            </a:r>
            <a:r>
              <a:rPr lang="de-DE" altLang="zh-CN" dirty="0"/>
              <a:t>Sang-Jun Moon</a:t>
            </a:r>
            <a:r>
              <a:rPr lang="en-GB" altLang="en-US" dirty="0" smtClean="0"/>
              <a:t>&gt;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&lt;</a:t>
            </a:r>
            <a:r>
              <a:rPr lang="en-GB" altLang="zh-CN" dirty="0"/>
              <a:t>Secondary</a:t>
            </a:r>
            <a:r>
              <a:rPr lang="en-US" altLang="zh-CN" dirty="0"/>
              <a:t> Rapporteur</a:t>
            </a:r>
            <a:r>
              <a:rPr lang="en-GB" altLang="en-US" dirty="0" smtClean="0"/>
              <a:t>, Samsung&gt;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=""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b="1" dirty="0" smtClean="0"/>
              <a:t>FS_</a:t>
            </a:r>
            <a:r>
              <a:rPr lang="en-US" altLang="zh-CN" b="1" dirty="0" smtClean="0"/>
              <a:t>GMEC</a:t>
            </a:r>
            <a:r>
              <a:rPr lang="en-US" altLang="de-DE" b="1" dirty="0" smtClean="0"/>
              <a:t> </a:t>
            </a:r>
            <a:r>
              <a:rPr lang="en-US" altLang="zh-CN" b="1" dirty="0" smtClean="0"/>
              <a:t>S</a:t>
            </a:r>
            <a:r>
              <a:rPr lang="en-US" altLang="de-DE" b="1" dirty="0" smtClean="0"/>
              <a:t>tatus </a:t>
            </a:r>
            <a:r>
              <a:rPr lang="en-US" altLang="de-DE" b="1" dirty="0"/>
              <a:t>after </a:t>
            </a:r>
            <a:r>
              <a:rPr lang="en-US" altLang="de-DE" b="1" dirty="0" smtClean="0"/>
              <a:t>SA2#149E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=""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7379" y="2746433"/>
            <a:ext cx="10515600" cy="3672122"/>
          </a:xfrm>
        </p:spPr>
        <p:txBody>
          <a:bodyPr/>
          <a:lstStyle/>
          <a:p>
            <a:r>
              <a:rPr lang="en-US" altLang="en-US" sz="1600" dirty="0" smtClean="0"/>
              <a:t>General</a:t>
            </a:r>
          </a:p>
          <a:p>
            <a:pPr lvl="1"/>
            <a:r>
              <a:rPr lang="en-US" altLang="zh-CN" sz="1200" dirty="0" smtClean="0"/>
              <a:t>FS_GMEC TR 23.700-74 v0.1.0 will be available after </a:t>
            </a:r>
            <a:r>
              <a:rPr lang="de-DE" altLang="de-DE" sz="1200" dirty="0"/>
              <a:t>SA2#149E </a:t>
            </a:r>
            <a:r>
              <a:rPr lang="de-DE" altLang="de-DE" sz="1200" dirty="0" smtClean="0"/>
              <a:t>meeting</a:t>
            </a:r>
            <a:r>
              <a:rPr lang="en-US" altLang="de-DE" sz="1200" dirty="0" smtClean="0"/>
              <a:t>, this includes TR skeleton, </a:t>
            </a:r>
            <a:r>
              <a:rPr lang="en-US" altLang="de-DE" sz="1200" dirty="0"/>
              <a:t>TR scope, Architecture Assumptions </a:t>
            </a:r>
            <a:r>
              <a:rPr lang="en-US" altLang="de-DE" sz="1200" dirty="0" smtClean="0"/>
              <a:t>and Requirements, definitions of terms and abbreviations, 5 key issues, 7 solutions</a:t>
            </a:r>
            <a:endParaRPr lang="de-DE" altLang="de-DE" sz="1200" dirty="0" smtClean="0"/>
          </a:p>
          <a:p>
            <a:pPr lvl="1"/>
            <a:r>
              <a:rPr lang="de-DE" altLang="en-US" sz="1200" dirty="0" smtClean="0"/>
              <a:t>Total TUs requested for FS_GMEC is 5.75 TUs, of which 1 TU has been used for </a:t>
            </a:r>
            <a:r>
              <a:rPr lang="en-US" altLang="zh-CN" sz="1200" dirty="0"/>
              <a:t>after </a:t>
            </a:r>
            <a:r>
              <a:rPr lang="de-DE" altLang="de-DE" sz="1200" dirty="0"/>
              <a:t>SA2#149E </a:t>
            </a:r>
            <a:r>
              <a:rPr lang="de-DE" altLang="de-DE" sz="1200" dirty="0" smtClean="0"/>
              <a:t>meeting, and 4.75 TUs are left</a:t>
            </a:r>
            <a:endParaRPr lang="en-US" altLang="en-US" sz="1200" dirty="0" smtClean="0"/>
          </a:p>
          <a:p>
            <a:r>
              <a:rPr lang="en-US" altLang="en-US" sz="1600" dirty="0" smtClean="0"/>
              <a:t>5 </a:t>
            </a:r>
            <a:r>
              <a:rPr lang="en-US" altLang="zh-CN" sz="1600" dirty="0" smtClean="0"/>
              <a:t>agreed </a:t>
            </a:r>
            <a:r>
              <a:rPr lang="en-US" altLang="en-US" sz="1600" dirty="0" smtClean="0"/>
              <a:t>Key Issues</a:t>
            </a:r>
          </a:p>
          <a:p>
            <a:pPr lvl="1"/>
            <a:r>
              <a:rPr lang="en-US" altLang="zh-CN" sz="1200" dirty="0" smtClean="0"/>
              <a:t>Key Issue #X1: </a:t>
            </a:r>
            <a:r>
              <a:rPr lang="en-GB" altLang="zh-CN" sz="1200" dirty="0" smtClean="0"/>
              <a:t>Enhance </a:t>
            </a:r>
            <a:r>
              <a:rPr lang="en-GB" altLang="zh-CN" sz="1200" dirty="0"/>
              <a:t>group attribute </a:t>
            </a:r>
            <a:r>
              <a:rPr lang="en-GB" altLang="zh-CN" sz="1200" dirty="0" smtClean="0"/>
              <a:t>management</a:t>
            </a:r>
          </a:p>
          <a:p>
            <a:pPr lvl="1"/>
            <a:r>
              <a:rPr lang="en-US" altLang="zh-CN" sz="1200" dirty="0" smtClean="0"/>
              <a:t>Key Issue #X2: </a:t>
            </a:r>
            <a:r>
              <a:rPr lang="en-GB" altLang="zh-CN" sz="1200" dirty="0" smtClean="0"/>
              <a:t>Enhance </a:t>
            </a:r>
            <a:r>
              <a:rPr lang="en-GB" altLang="zh-CN" sz="1200" dirty="0"/>
              <a:t>group status event </a:t>
            </a:r>
            <a:r>
              <a:rPr lang="en-GB" altLang="zh-CN" sz="1200" dirty="0" smtClean="0"/>
              <a:t>reporting</a:t>
            </a:r>
          </a:p>
          <a:p>
            <a:pPr lvl="1"/>
            <a:r>
              <a:rPr lang="en-US" altLang="zh-CN" sz="1200" dirty="0"/>
              <a:t>Key Issue </a:t>
            </a:r>
            <a:r>
              <a:rPr lang="en-US" altLang="zh-CN" sz="1200" dirty="0" smtClean="0"/>
              <a:t>#X3: </a:t>
            </a:r>
            <a:r>
              <a:rPr lang="en-GB" altLang="zh-CN" sz="1200" dirty="0" smtClean="0"/>
              <a:t>NEF </a:t>
            </a:r>
            <a:r>
              <a:rPr lang="en-GB" altLang="zh-CN" sz="1200" dirty="0"/>
              <a:t>exposure framework for provisioning of traffic characteristics and monitoring of performance </a:t>
            </a:r>
            <a:r>
              <a:rPr lang="en-GB" altLang="zh-CN" sz="1200" dirty="0" smtClean="0"/>
              <a:t>characteristics</a:t>
            </a:r>
          </a:p>
          <a:p>
            <a:pPr lvl="1"/>
            <a:r>
              <a:rPr lang="en-US" altLang="zh-CN" sz="1200" dirty="0"/>
              <a:t>Key Issue </a:t>
            </a:r>
            <a:r>
              <a:rPr lang="en-US" altLang="zh-CN" sz="1200" dirty="0" smtClean="0"/>
              <a:t>#X4: </a:t>
            </a:r>
            <a:r>
              <a:rPr lang="en-GB" altLang="zh-CN" sz="1200" dirty="0" smtClean="0"/>
              <a:t>Multiple </a:t>
            </a:r>
            <a:r>
              <a:rPr lang="en-GB" altLang="zh-CN" sz="1200" dirty="0"/>
              <a:t>SMFs for VN group </a:t>
            </a:r>
            <a:r>
              <a:rPr lang="en-GB" altLang="zh-CN" sz="1200" dirty="0" smtClean="0"/>
              <a:t>communication</a:t>
            </a:r>
          </a:p>
          <a:p>
            <a:pPr lvl="1"/>
            <a:r>
              <a:rPr lang="en-US" altLang="zh-CN" sz="1200" dirty="0"/>
              <a:t>Key Issue </a:t>
            </a:r>
            <a:r>
              <a:rPr lang="en-US" altLang="zh-CN" sz="1200" dirty="0" smtClean="0"/>
              <a:t>#X5: </a:t>
            </a:r>
            <a:r>
              <a:rPr lang="en-GB" altLang="zh-CN" sz="1200" dirty="0" smtClean="0"/>
              <a:t>Allowing </a:t>
            </a:r>
            <a:r>
              <a:rPr lang="en-GB" altLang="zh-CN" sz="1200" dirty="0"/>
              <a:t>UE to simultaneously send data to different groups with different </a:t>
            </a:r>
            <a:r>
              <a:rPr lang="en-GB" altLang="zh-CN" sz="1200" dirty="0" err="1"/>
              <a:t>QoS</a:t>
            </a:r>
            <a:r>
              <a:rPr lang="en-GB" altLang="zh-CN" sz="1200" dirty="0"/>
              <a:t> policy</a:t>
            </a:r>
            <a:endParaRPr lang="en-US" altLang="en-US" sz="1200" dirty="0" smtClean="0"/>
          </a:p>
          <a:p>
            <a:r>
              <a:rPr lang="en-US" altLang="en-US" sz="1600" dirty="0" smtClean="0"/>
              <a:t>7 Solutions</a:t>
            </a:r>
          </a:p>
          <a:p>
            <a:pPr lvl="1"/>
            <a:r>
              <a:rPr lang="en-US" altLang="en-US" sz="1200" dirty="0" smtClean="0"/>
              <a:t>1 solution for KI #</a:t>
            </a:r>
            <a:r>
              <a:rPr lang="en-US" altLang="zh-CN" sz="1200" dirty="0" smtClean="0"/>
              <a:t>X1</a:t>
            </a:r>
            <a:r>
              <a:rPr lang="en-US" altLang="en-US" sz="1200" dirty="0" smtClean="0"/>
              <a:t>: </a:t>
            </a:r>
            <a:r>
              <a:rPr lang="en-GB" altLang="zh-CN" sz="1200" dirty="0" smtClean="0"/>
              <a:t>Enhance </a:t>
            </a:r>
            <a:r>
              <a:rPr lang="en-GB" altLang="zh-CN" sz="1200" dirty="0"/>
              <a:t>group attribute </a:t>
            </a:r>
            <a:r>
              <a:rPr lang="en-GB" altLang="zh-CN" sz="1200" dirty="0" smtClean="0"/>
              <a:t>management &amp; KI </a:t>
            </a:r>
            <a:r>
              <a:rPr lang="en-US" altLang="en-US" sz="1200" dirty="0" smtClean="0"/>
              <a:t>#</a:t>
            </a:r>
            <a:r>
              <a:rPr lang="en-GB" altLang="zh-CN" sz="1200" dirty="0" smtClean="0"/>
              <a:t>X2: Enhance </a:t>
            </a:r>
            <a:r>
              <a:rPr lang="en-GB" altLang="zh-CN" sz="1200" dirty="0"/>
              <a:t>group status event reporting</a:t>
            </a:r>
          </a:p>
          <a:p>
            <a:pPr lvl="1"/>
            <a:r>
              <a:rPr lang="en-GB" altLang="zh-CN" sz="1200" dirty="0" smtClean="0"/>
              <a:t>1 solution for </a:t>
            </a:r>
            <a:r>
              <a:rPr lang="en-US" altLang="en-US" sz="1200" dirty="0"/>
              <a:t>KI </a:t>
            </a:r>
            <a:r>
              <a:rPr lang="en-US" altLang="en-US" sz="1200" dirty="0" smtClean="0"/>
              <a:t>#X3: </a:t>
            </a:r>
            <a:r>
              <a:rPr lang="en-GB" altLang="zh-CN" sz="1200" dirty="0"/>
              <a:t>NEF exposure framework for provisioning of traffic characteristics and monitoring of performance characteristics</a:t>
            </a:r>
          </a:p>
          <a:p>
            <a:pPr lvl="1"/>
            <a:r>
              <a:rPr lang="en-GB" altLang="zh-CN" sz="1200" dirty="0" smtClean="0"/>
              <a:t>3 solutions for KI </a:t>
            </a:r>
            <a:r>
              <a:rPr lang="en-US" altLang="zh-CN" sz="1200" dirty="0" smtClean="0"/>
              <a:t>#</a:t>
            </a:r>
            <a:r>
              <a:rPr lang="en-GB" altLang="zh-CN" sz="1200" dirty="0" smtClean="0"/>
              <a:t>X4: </a:t>
            </a:r>
            <a:r>
              <a:rPr lang="en-GB" altLang="zh-CN" sz="1200" dirty="0"/>
              <a:t>Multiple SMFs for VN group </a:t>
            </a:r>
            <a:r>
              <a:rPr lang="en-GB" altLang="zh-CN" sz="1200" dirty="0" smtClean="0"/>
              <a:t>communication</a:t>
            </a:r>
          </a:p>
          <a:p>
            <a:pPr lvl="1"/>
            <a:r>
              <a:rPr lang="en-GB" altLang="zh-CN" sz="1200" dirty="0" smtClean="0"/>
              <a:t>2 solutions for KI </a:t>
            </a:r>
            <a:r>
              <a:rPr lang="en-US" altLang="zh-CN" sz="1200" dirty="0" smtClean="0"/>
              <a:t>#X5</a:t>
            </a:r>
            <a:r>
              <a:rPr lang="en-GB" altLang="zh-CN" sz="1200" dirty="0" smtClean="0"/>
              <a:t>: </a:t>
            </a:r>
            <a:r>
              <a:rPr lang="en-GB" altLang="zh-CN" sz="1200" dirty="0"/>
              <a:t>Allowing UE to simultaneously send data to different groups with different </a:t>
            </a:r>
            <a:r>
              <a:rPr lang="en-GB" altLang="zh-CN" sz="1200" dirty="0" err="1"/>
              <a:t>QoS</a:t>
            </a:r>
            <a:r>
              <a:rPr lang="en-GB" altLang="zh-CN" sz="1200" dirty="0"/>
              <a:t> policy</a:t>
            </a:r>
            <a:endParaRPr lang="en-US" altLang="en-US" sz="1200" dirty="0"/>
          </a:p>
          <a:p>
            <a:pPr lvl="1"/>
            <a:endParaRPr lang="en-GB" altLang="zh-CN" sz="1200" dirty="0"/>
          </a:p>
          <a:p>
            <a:pPr lvl="1"/>
            <a:endParaRPr lang="en-GB" altLang="zh-CN" sz="1200" dirty="0"/>
          </a:p>
          <a:p>
            <a:pPr lvl="1"/>
            <a:endParaRPr lang="en-GB" altLang="zh-CN" sz="1200" dirty="0"/>
          </a:p>
          <a:p>
            <a:pPr lvl="1"/>
            <a:endParaRPr lang="en-GB" altLang="zh-CN" sz="1200" dirty="0" smtClean="0"/>
          </a:p>
          <a:p>
            <a:pPr lvl="1"/>
            <a:r>
              <a:rPr lang="en-GB" altLang="zh-CN" sz="1200" dirty="0" smtClean="0"/>
              <a:t>For </a:t>
            </a:r>
          </a:p>
          <a:p>
            <a:pPr lvl="1"/>
            <a:endParaRPr lang="en-US" altLang="en-US" sz="1200" dirty="0" smtClean="0"/>
          </a:p>
        </p:txBody>
      </p:sp>
      <p:graphicFrame>
        <p:nvGraphicFramePr>
          <p:cNvPr id="4" name="Content Placeholder 8">
            <a:extLst>
              <a:ext uri="{FF2B5EF4-FFF2-40B4-BE49-F238E27FC236}">
                <a16:creationId xmlns=""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8444889"/>
              </p:ext>
            </p:extLst>
          </p:nvPr>
        </p:nvGraphicFramePr>
        <p:xfrm>
          <a:off x="1690965" y="1804297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25%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 2022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SP-211603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=""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b="1" dirty="0" smtClean="0"/>
              <a:t>FS_GMEC </a:t>
            </a:r>
            <a:r>
              <a:rPr lang="en-US" altLang="de-DE" b="1" dirty="0"/>
              <a:t>Status at </a:t>
            </a:r>
            <a:r>
              <a:rPr lang="en-US" altLang="de-DE" b="1" dirty="0" smtClean="0"/>
              <a:t>SA#95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=""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136" y="2851167"/>
            <a:ext cx="11155532" cy="3473337"/>
          </a:xfrm>
        </p:spPr>
        <p:txBody>
          <a:bodyPr/>
          <a:lstStyle/>
          <a:p>
            <a:r>
              <a:rPr lang="de-DE" altLang="de-DE" sz="1400" kern="0" dirty="0"/>
              <a:t>Progress since </a:t>
            </a:r>
            <a:r>
              <a:rPr lang="de-DE" altLang="de-DE" sz="1400" kern="0" dirty="0" smtClean="0"/>
              <a:t>SA#94:</a:t>
            </a:r>
          </a:p>
          <a:p>
            <a:pPr lvl="1"/>
            <a:r>
              <a:rPr lang="en-US" altLang="de-DE" sz="1200" dirty="0" smtClean="0"/>
              <a:t>Agree: TR </a:t>
            </a:r>
            <a:r>
              <a:rPr lang="en-US" altLang="de-DE" sz="1200" dirty="0"/>
              <a:t>skeleton, TR scope, Architecture Assumptions and Requirements, definitions of terms and abbreviations, 5 key issues, 7 solutions</a:t>
            </a:r>
            <a:endParaRPr lang="de-DE" altLang="de-DE" sz="1200" dirty="0"/>
          </a:p>
          <a:p>
            <a:r>
              <a:rPr lang="en-US" altLang="en-US" sz="1400" dirty="0" smtClean="0"/>
              <a:t>RAN/CT </a:t>
            </a:r>
            <a:r>
              <a:rPr lang="en-US" altLang="en-US" sz="1400" dirty="0"/>
              <a:t>impacts and </a:t>
            </a:r>
            <a:r>
              <a:rPr lang="en-US" altLang="en-US" sz="1400" dirty="0" smtClean="0"/>
              <a:t>dependencies</a:t>
            </a:r>
          </a:p>
          <a:p>
            <a:pPr lvl="1"/>
            <a:r>
              <a:rPr lang="en-US" altLang="en-US" sz="1200" dirty="0" smtClean="0"/>
              <a:t>no</a:t>
            </a:r>
            <a:endParaRPr lang="en-US" altLang="en-US" sz="1200" dirty="0"/>
          </a:p>
          <a:p>
            <a:r>
              <a:rPr lang="en-US" altLang="en-US" sz="1400" dirty="0"/>
              <a:t>Contentious Issue</a:t>
            </a:r>
          </a:p>
          <a:p>
            <a:pPr lvl="1"/>
            <a:r>
              <a:rPr lang="en-US" altLang="zh-CN" sz="1200" dirty="0" smtClean="0"/>
              <a:t>Definition of the group</a:t>
            </a:r>
            <a:endParaRPr lang="en-US" altLang="en-US" sz="1200" dirty="0"/>
          </a:p>
          <a:p>
            <a:r>
              <a:rPr lang="en-US" altLang="en-US" sz="1400" dirty="0" smtClean="0"/>
              <a:t>Outstanding </a:t>
            </a:r>
            <a:r>
              <a:rPr lang="en-US" altLang="en-US" sz="1400" dirty="0"/>
              <a:t>Issue</a:t>
            </a:r>
          </a:p>
          <a:p>
            <a:pPr lvl="1"/>
            <a:r>
              <a:rPr lang="en-US" altLang="en-US" sz="1200" dirty="0"/>
              <a:t>no</a:t>
            </a:r>
          </a:p>
          <a:p>
            <a:r>
              <a:rPr lang="en-US" altLang="en-US" sz="1400" dirty="0" smtClean="0"/>
              <a:t>Next </a:t>
            </a:r>
            <a:r>
              <a:rPr lang="en-US" altLang="en-US" sz="1400" dirty="0" smtClean="0"/>
              <a:t>Steps: </a:t>
            </a:r>
          </a:p>
          <a:p>
            <a:pPr lvl="1"/>
            <a:r>
              <a:rPr lang="en-US" altLang="en-US" sz="1200" dirty="0"/>
              <a:t>SA2#150E (1 TU</a:t>
            </a:r>
            <a:r>
              <a:rPr lang="en-US" altLang="en-US" sz="1200" dirty="0" smtClean="0"/>
              <a:t>): </a:t>
            </a:r>
            <a:r>
              <a:rPr lang="en-US" altLang="zh-CN" sz="1200" dirty="0" smtClean="0"/>
              <a:t>last </a:t>
            </a:r>
            <a:r>
              <a:rPr lang="en-US" altLang="zh-CN" sz="1200" dirty="0"/>
              <a:t>meeting for new KIs, </a:t>
            </a:r>
            <a:r>
              <a:rPr lang="en-US" altLang="zh-CN" sz="1200" dirty="0" smtClean="0"/>
              <a:t> key issue updates if needed, solution updates to address the ENs, new solution proposals, continuation for </a:t>
            </a:r>
            <a:r>
              <a:rPr lang="en-US" altLang="zh-CN" sz="1200" dirty="0"/>
              <a:t>term </a:t>
            </a:r>
            <a:r>
              <a:rPr lang="en-US" altLang="zh-CN" sz="1200" dirty="0" smtClean="0"/>
              <a:t>definition discussion.</a:t>
            </a:r>
          </a:p>
          <a:p>
            <a:pPr lvl="1"/>
            <a:r>
              <a:rPr lang="en-US" altLang="en-US" sz="1200" dirty="0" smtClean="0"/>
              <a:t>SA2#151E </a:t>
            </a:r>
            <a:r>
              <a:rPr lang="en-US" altLang="en-US" sz="1200" dirty="0"/>
              <a:t>(1 TU): </a:t>
            </a:r>
            <a:r>
              <a:rPr lang="en-US" altLang="zh-CN" sz="1200" dirty="0" smtClean="0"/>
              <a:t>last </a:t>
            </a:r>
            <a:r>
              <a:rPr lang="en-US" altLang="zh-CN" sz="1200" dirty="0"/>
              <a:t>meeting for new </a:t>
            </a:r>
            <a:r>
              <a:rPr lang="en-US" altLang="zh-CN" sz="1200" dirty="0" smtClean="0"/>
              <a:t>solutions, solution updates </a:t>
            </a:r>
            <a:r>
              <a:rPr lang="en-US" altLang="zh-CN" sz="1200" dirty="0"/>
              <a:t>to address the ENs</a:t>
            </a:r>
            <a:r>
              <a:rPr lang="en-US" altLang="zh-CN" sz="1200" dirty="0" smtClean="0"/>
              <a:t>,  </a:t>
            </a:r>
            <a:r>
              <a:rPr lang="en-US" altLang="zh-CN" sz="1200" dirty="0"/>
              <a:t>initial evaluations and </a:t>
            </a:r>
            <a:r>
              <a:rPr lang="en-US" altLang="zh-CN" sz="1200" dirty="0" smtClean="0"/>
              <a:t>conclusions, </a:t>
            </a:r>
            <a:r>
              <a:rPr lang="en-US" altLang="zh-CN" sz="1200" dirty="0"/>
              <a:t>continuation for </a:t>
            </a:r>
            <a:r>
              <a:rPr lang="en-US" altLang="zh-CN" sz="1200" dirty="0" smtClean="0"/>
              <a:t>term </a:t>
            </a:r>
            <a:r>
              <a:rPr lang="en-US" altLang="zh-CN" sz="1200" dirty="0"/>
              <a:t>definition discussion</a:t>
            </a:r>
            <a:endParaRPr lang="en-US" altLang="en-US" sz="1200" dirty="0"/>
          </a:p>
          <a:p>
            <a:endParaRPr lang="en-US" altLang="en-US" sz="14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=""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14720310"/>
              </p:ext>
            </p:extLst>
          </p:nvPr>
        </p:nvGraphicFramePr>
        <p:xfrm>
          <a:off x="1690966" y="1846885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25%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 2022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SP-211603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=""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Work Planning for FS_GMEC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=""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879556"/>
            <a:ext cx="10515600" cy="3185935"/>
          </a:xfrm>
        </p:spPr>
        <p:txBody>
          <a:bodyPr/>
          <a:lstStyle/>
          <a:p>
            <a:r>
              <a:rPr lang="en-US" altLang="zh-CN" sz="1600" dirty="0"/>
              <a:t>SA2#149-E, 1 TU </a:t>
            </a:r>
            <a:r>
              <a:rPr lang="en-US" altLang="zh-CN" sz="1600" dirty="0" smtClean="0"/>
              <a:t>assigned: (</a:t>
            </a:r>
            <a:r>
              <a:rPr lang="en-US" altLang="zh-CN" sz="1600" dirty="0"/>
              <a:t>TR skeleton, </a:t>
            </a:r>
            <a:r>
              <a:rPr lang="en-US" altLang="zh-CN" sz="1600" dirty="0" smtClean="0"/>
              <a:t>TR scope</a:t>
            </a:r>
            <a:r>
              <a:rPr lang="en-US" altLang="zh-CN" sz="1600" dirty="0"/>
              <a:t>, assumptions, </a:t>
            </a:r>
            <a:r>
              <a:rPr lang="en-US" altLang="zh-CN" sz="1600" dirty="0" smtClean="0"/>
              <a:t>terms, key issues, </a:t>
            </a:r>
            <a:r>
              <a:rPr lang="en-US" altLang="zh-CN" sz="1600" dirty="0"/>
              <a:t>some </a:t>
            </a:r>
            <a:r>
              <a:rPr lang="en-US" altLang="zh-CN" sz="1600" dirty="0" smtClean="0"/>
              <a:t>solutions)</a:t>
            </a:r>
            <a:endParaRPr lang="zh-CN" altLang="zh-CN" sz="1600" dirty="0"/>
          </a:p>
          <a:p>
            <a:r>
              <a:rPr lang="en-US" altLang="zh-CN" sz="1600" dirty="0"/>
              <a:t>SA2#150-E, 1 TU </a:t>
            </a:r>
            <a:r>
              <a:rPr lang="en-US" altLang="zh-CN" sz="1600" dirty="0" smtClean="0"/>
              <a:t>assigned: (key </a:t>
            </a:r>
            <a:r>
              <a:rPr lang="en-US" altLang="zh-CN" sz="1600" dirty="0"/>
              <a:t>issue </a:t>
            </a:r>
            <a:r>
              <a:rPr lang="en-US" altLang="zh-CN" sz="1600" dirty="0" smtClean="0"/>
              <a:t>updates, solutions, last </a:t>
            </a:r>
            <a:r>
              <a:rPr lang="en-US" altLang="zh-CN" sz="1600" dirty="0"/>
              <a:t>meeting for new </a:t>
            </a:r>
            <a:r>
              <a:rPr lang="en-US" altLang="zh-CN" sz="1600" dirty="0" smtClean="0"/>
              <a:t>KIs)</a:t>
            </a:r>
            <a:endParaRPr lang="zh-CN" altLang="zh-CN" sz="1600" dirty="0"/>
          </a:p>
          <a:p>
            <a:r>
              <a:rPr lang="en-US" altLang="zh-CN" sz="1600" dirty="0"/>
              <a:t>SA2#151-E</a:t>
            </a:r>
            <a:r>
              <a:rPr lang="en-US" altLang="zh-CN" sz="1600" dirty="0" smtClean="0"/>
              <a:t>, 1 </a:t>
            </a:r>
            <a:r>
              <a:rPr lang="en-US" altLang="zh-CN" sz="1600" dirty="0"/>
              <a:t>TU </a:t>
            </a:r>
            <a:r>
              <a:rPr lang="en-US" altLang="zh-CN" sz="1600" dirty="0" smtClean="0"/>
              <a:t>assigned: (solution </a:t>
            </a:r>
            <a:r>
              <a:rPr lang="en-US" altLang="zh-CN" sz="1600" dirty="0"/>
              <a:t>updates, </a:t>
            </a:r>
            <a:r>
              <a:rPr lang="en-US" altLang="zh-CN" sz="1600" dirty="0" smtClean="0"/>
              <a:t> initial evaluations and conclusions, last </a:t>
            </a:r>
            <a:r>
              <a:rPr lang="en-US" altLang="zh-CN" sz="1600" dirty="0"/>
              <a:t>meeting for new </a:t>
            </a:r>
            <a:r>
              <a:rPr lang="en-US" altLang="zh-CN" sz="1600" dirty="0" smtClean="0"/>
              <a:t>solution)</a:t>
            </a:r>
            <a:endParaRPr lang="zh-CN" altLang="zh-CN" sz="1600" dirty="0"/>
          </a:p>
          <a:p>
            <a:r>
              <a:rPr lang="en-US" altLang="zh-CN" sz="1600" dirty="0"/>
              <a:t>SA2#152-E, 1 TU </a:t>
            </a:r>
            <a:r>
              <a:rPr lang="en-US" altLang="zh-CN" sz="1600" dirty="0" smtClean="0"/>
              <a:t>assigned: (</a:t>
            </a:r>
            <a:r>
              <a:rPr lang="en-US" altLang="zh-CN" sz="1600" dirty="0"/>
              <a:t>solution updates, finial evaluations and conclusions,</a:t>
            </a:r>
            <a:r>
              <a:rPr lang="en-US" altLang="zh-CN" sz="1600" dirty="0" smtClean="0"/>
              <a:t> </a:t>
            </a:r>
            <a:r>
              <a:rPr lang="en-US" altLang="zh-CN" sz="1600" dirty="0"/>
              <a:t>send TR for approval, WID approval</a:t>
            </a:r>
            <a:r>
              <a:rPr lang="en-US" altLang="zh-CN" sz="1600" dirty="0" smtClean="0"/>
              <a:t>)</a:t>
            </a:r>
            <a:endParaRPr lang="zh-CN" altLang="zh-CN" sz="1600" dirty="0"/>
          </a:p>
          <a:p>
            <a:r>
              <a:rPr lang="en-US" altLang="zh-CN" sz="1600" dirty="0" smtClean="0"/>
              <a:t>SA2#153-E, </a:t>
            </a:r>
            <a:r>
              <a:rPr lang="en-US" altLang="zh-CN" sz="1600" dirty="0"/>
              <a:t>0.5 TU </a:t>
            </a:r>
            <a:r>
              <a:rPr lang="en-US" altLang="zh-CN" sz="1600" dirty="0" smtClean="0"/>
              <a:t>assigned: </a:t>
            </a:r>
            <a:r>
              <a:rPr lang="en-US" altLang="zh-CN" sz="1600" dirty="0"/>
              <a:t>(normative work</a:t>
            </a:r>
            <a:r>
              <a:rPr lang="en-US" altLang="zh-CN" sz="1600" dirty="0" smtClean="0"/>
              <a:t>)</a:t>
            </a:r>
            <a:endParaRPr lang="zh-CN" altLang="zh-CN" sz="1600" dirty="0" smtClean="0"/>
          </a:p>
          <a:p>
            <a:r>
              <a:rPr lang="en-US" altLang="zh-CN" sz="1600" dirty="0" smtClean="0"/>
              <a:t>SA2#154-E, 0.5 TU assigned: (</a:t>
            </a:r>
            <a:r>
              <a:rPr lang="en-US" altLang="zh-CN" sz="1600" dirty="0"/>
              <a:t>normative </a:t>
            </a:r>
            <a:r>
              <a:rPr lang="en-US" altLang="zh-CN" sz="1600" dirty="0" smtClean="0"/>
              <a:t>work)</a:t>
            </a:r>
            <a:endParaRPr lang="zh-CN" altLang="zh-CN" sz="1600" dirty="0" smtClean="0"/>
          </a:p>
          <a:p>
            <a:r>
              <a:rPr lang="en-US" altLang="zh-CN" sz="1600" dirty="0" smtClean="0"/>
              <a:t>SA2#154-E AH, 0.25 TU assigned: </a:t>
            </a:r>
            <a:r>
              <a:rPr lang="en-US" altLang="zh-CN" sz="1600" dirty="0"/>
              <a:t>(normative work)</a:t>
            </a:r>
            <a:endParaRPr lang="zh-CN" altLang="zh-CN" sz="1600" dirty="0"/>
          </a:p>
          <a:p>
            <a:r>
              <a:rPr lang="en-US" altLang="zh-CN" sz="1600" dirty="0" smtClean="0"/>
              <a:t>SA2#155-E, </a:t>
            </a:r>
            <a:r>
              <a:rPr lang="en-US" altLang="zh-CN" sz="1600" dirty="0"/>
              <a:t>0.5 TU </a:t>
            </a:r>
            <a:r>
              <a:rPr lang="en-US" altLang="zh-CN" sz="1600" dirty="0" smtClean="0"/>
              <a:t>assigned: </a:t>
            </a:r>
            <a:r>
              <a:rPr lang="en-US" altLang="zh-CN" sz="1600" dirty="0"/>
              <a:t>(normative work</a:t>
            </a:r>
            <a:r>
              <a:rPr lang="en-US" altLang="zh-CN" sz="1600" dirty="0" smtClean="0"/>
              <a:t>)</a:t>
            </a:r>
            <a:endParaRPr lang="en-US" altLang="en-US" sz="1600" dirty="0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952500" y="372903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Table 2">
            <a:extLst>
              <a:ext uri="{FF2B5EF4-FFF2-40B4-BE49-F238E27FC236}">
                <a16:creationId xmlns:a16="http://schemas.microsoft.com/office/drawing/2014/main" xmlns="" id="{3BF5E871-8602-48B9-8AEE-2BB38E66BE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6419683"/>
              </p:ext>
            </p:extLst>
          </p:nvPr>
        </p:nvGraphicFramePr>
        <p:xfrm>
          <a:off x="2166848" y="1949842"/>
          <a:ext cx="6846175" cy="670560"/>
        </p:xfrm>
        <a:graphic>
          <a:graphicData uri="http://schemas.openxmlformats.org/drawingml/2006/table">
            <a:tbl>
              <a:tblPr/>
              <a:tblGrid>
                <a:gridCol w="1051839">
                  <a:extLst>
                    <a:ext uri="{9D8B030D-6E8A-4147-A177-3AD203B41FA5}">
                      <a16:colId xmlns:a16="http://schemas.microsoft.com/office/drawing/2014/main" xmlns="" val="2271092161"/>
                    </a:ext>
                  </a:extLst>
                </a:gridCol>
                <a:gridCol w="557804">
                  <a:extLst>
                    <a:ext uri="{9D8B030D-6E8A-4147-A177-3AD203B41FA5}">
                      <a16:colId xmlns:a16="http://schemas.microsoft.com/office/drawing/2014/main" xmlns="" val="36966613"/>
                    </a:ext>
                  </a:extLst>
                </a:gridCol>
                <a:gridCol w="695781">
                  <a:extLst>
                    <a:ext uri="{9D8B030D-6E8A-4147-A177-3AD203B41FA5}">
                      <a16:colId xmlns:a16="http://schemas.microsoft.com/office/drawing/2014/main" xmlns="" val="1181478946"/>
                    </a:ext>
                  </a:extLst>
                </a:gridCol>
                <a:gridCol w="552991">
                  <a:extLst>
                    <a:ext uri="{9D8B030D-6E8A-4147-A177-3AD203B41FA5}">
                      <a16:colId xmlns:a16="http://schemas.microsoft.com/office/drawing/2014/main" xmlns="" val="1895195791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xmlns="" val="3673217493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xmlns="" val="2040787730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xmlns="" val="4217812726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xmlns="" val="50854303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xmlns="" val="3549632657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xmlns="" val="2538006669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xmlns="" val="3241766887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xmlns="" val="3393141567"/>
                    </a:ext>
                  </a:extLst>
                </a:gridCol>
              </a:tblGrid>
              <a:tr h="155831"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17654772"/>
                  </a:ext>
                </a:extLst>
              </a:tr>
              <a:tr h="1558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SID/WID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#149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#154AH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69406500"/>
                  </a:ext>
                </a:extLst>
              </a:tr>
              <a:tr h="155831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FS_GMEC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1.75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5.75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733214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10476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679a257e-872f-4c98-9e8a-0a9c104f72cd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280d8efa-eff2-4910-88d2-79ca146720c4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6701</TotalTime>
  <Words>600</Words>
  <Application>Microsoft Office PowerPoint</Application>
  <PresentationFormat>宽屏</PresentationFormat>
  <Paragraphs>99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 </vt:lpstr>
      <vt:lpstr>宋体</vt:lpstr>
      <vt:lpstr>Arial</vt:lpstr>
      <vt:lpstr>Calibri</vt:lpstr>
      <vt:lpstr>Calibri Light</vt:lpstr>
      <vt:lpstr>Times New Roman</vt:lpstr>
      <vt:lpstr>Office Theme</vt:lpstr>
      <vt:lpstr>FS_GMEC Status Report</vt:lpstr>
      <vt:lpstr>FS_GMEC Status after SA2#149E</vt:lpstr>
      <vt:lpstr>FS_GMEC Status at SA#95</vt:lpstr>
      <vt:lpstr>Work Planning for FS_GMEC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Huawei-ZQHr05draft</cp:lastModifiedBy>
  <cp:revision>674</cp:revision>
  <dcterms:created xsi:type="dcterms:W3CDTF">2010-02-05T13:52:04Z</dcterms:created>
  <dcterms:modified xsi:type="dcterms:W3CDTF">2022-02-24T09:25:50Z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(3)Cx6QptfvFQ7EpJrCRgAQlGekkFC2lPZiO2lGkhvWjA7qV+enU6Wd+4p7+Rk2u2nBOsRlfRtU
0eD9ZwX+GNnhjhnc08kMNPibGM/576mxRkdNunu3kzRNSI0eljX3MVcx4nftAXz05QASnFZE
OHw4Cl+1O0j2jbC215VxPx6En81ZlHXPwq6zjt+sZxSeoEJh+LEI8o0hG3MwbmuhsF6Bn02F
D7thisQlk8Qct9+flL</vt:lpwstr>
  </property>
  <property fmtid="{D5CDD505-2E9C-101B-9397-08002B2CF9AE}" pid="4" name="_2015_ms_pID_7253431">
    <vt:lpwstr>Q8RvcIbdsu/zVYNa6HXLQFvPo1nk2cQD2tUj5aF/x9Oxi+8kZddScB
DpusChjPjGWZU9cqS0AmvQiwPiWWEjKWHd3JvgYJxbF+hzatlfwPWRadGZGnqtf5C5W+yQl5
9JykoyK85pgRay09lUDgRbhdYomog2cZH8sawKASBdQy5d341fbz3Y1oBLiwm/kp578BJa8A
1jDTHE4OYhSyxRyo6Xyey3zDDMVokBJqg+mu</vt:lpwstr>
  </property>
  <property fmtid="{D5CDD505-2E9C-101B-9397-08002B2CF9AE}" pid="5" name="_2015_ms_pID_7253432">
    <vt:lpwstr>Oz9pe236ca3X0h17gFEFXQo=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1645407449</vt:lpwstr>
  </property>
</Properties>
</file>