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3" r:id="rId3"/>
    <p:sldId id="834" r:id="rId4"/>
    <p:sldId id="82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2022/2/28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2022/2/28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18 – 22,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S2-2201877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err="1" smtClean="0">
                <a:solidFill>
                  <a:schemeClr val="bg1"/>
                </a:solidFill>
              </a:rPr>
              <a:t>Elbonia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, Feb14 – 25,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FS_5MBS_Ph2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FS_5MBS_Ph2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SA2#149E (1/2)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9315312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</a:t>
            </a:r>
            <a:r>
              <a:rPr lang="de-DE" altLang="de-DE" sz="1600" b="1" dirty="0" smtClean="0">
                <a:ea typeface="+mn-ea"/>
                <a:cs typeface="+mn-cs"/>
              </a:rPr>
              <a:t>SA#94-e</a:t>
            </a:r>
            <a:r>
              <a:rPr lang="de-DE" altLang="de-DE" sz="16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Total TUs requested for Study phase in 2022 is 7.5, 1 TU used in SA2#149E and 6.5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Skeleton, scope and architectural assumption of TR 23.700-47 are approved. 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revised SID was approved for polishing, e.g. TR# addition, target dates modification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 smtClean="0"/>
              <a:t>KIs and 2 solutions are agreed.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RAN impacts and dependencies:</a:t>
            </a:r>
            <a:endParaRPr lang="de-DE" sz="16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 agreed KIs have RAN impacts as per agreed pCRs</a:t>
            </a:r>
            <a:r>
              <a:rPr lang="en-GB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agreed KIs have potential SA4 impacts as </a:t>
            </a:r>
            <a:r>
              <a:rPr lang="en-US" altLang="zh-CN" sz="1200" dirty="0"/>
              <a:t>per agreed </a:t>
            </a:r>
            <a:r>
              <a:rPr lang="en-US" altLang="zh-CN" sz="1200" dirty="0" smtClean="0"/>
              <a:t>pCRs</a:t>
            </a:r>
            <a:r>
              <a:rPr lang="en-GB" altLang="zh-CN" sz="1200" dirty="0"/>
              <a:t>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 smtClean="0"/>
              <a:t>Next steps in SA2#150E: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Complete the </a:t>
            </a:r>
            <a:r>
              <a:rPr lang="de-DE" altLang="zh-CN" sz="1200" dirty="0"/>
              <a:t>key </a:t>
            </a:r>
            <a:r>
              <a:rPr lang="de-DE" altLang="zh-CN" sz="1200" dirty="0">
                <a:solidFill>
                  <a:srgbClr val="000000"/>
                </a:solidFill>
              </a:rPr>
              <a:t>issues with </a:t>
            </a:r>
            <a:r>
              <a:rPr lang="de-DE" altLang="zh-CN" sz="1200" dirty="0" smtClean="0">
                <a:solidFill>
                  <a:srgbClr val="000000"/>
                </a:solidFill>
              </a:rPr>
              <a:t>modifying current existing one (s) or adding new one (s).</a:t>
            </a:r>
            <a:endParaRPr lang="de-DE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Finalize description for already captured </a:t>
            </a:r>
            <a:r>
              <a:rPr lang="de-DE" altLang="zh-CN" sz="1200" dirty="0" smtClean="0">
                <a:solidFill>
                  <a:srgbClr val="000000"/>
                </a:solidFill>
              </a:rPr>
              <a:t>solutions, and capture </a:t>
            </a:r>
            <a:r>
              <a:rPr lang="de-DE" altLang="zh-CN" sz="1200" dirty="0">
                <a:solidFill>
                  <a:srgbClr val="000000"/>
                </a:solidFill>
              </a:rPr>
              <a:t>new </a:t>
            </a:r>
            <a:r>
              <a:rPr lang="de-DE" altLang="zh-CN" sz="1200" dirty="0" smtClean="0">
                <a:solidFill>
                  <a:srgbClr val="000000"/>
                </a:solidFill>
              </a:rPr>
              <a:t>solutions.</a:t>
            </a:r>
            <a:endParaRPr lang="de-DE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List </a:t>
            </a:r>
            <a:r>
              <a:rPr lang="de-DE" altLang="zh-CN" sz="1200" dirty="0"/>
              <a:t>identified RAN dependencies and send liaisons to relevant RAN </a:t>
            </a:r>
            <a:r>
              <a:rPr lang="de-DE" altLang="zh-CN" sz="1200" dirty="0" smtClean="0"/>
              <a:t>WGs if needed.</a:t>
            </a:r>
            <a:endParaRPr lang="de-DE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after </a:t>
            </a:r>
            <a:r>
              <a:rPr lang="en-GB" altLang="en-US" sz="2800" b="1" dirty="0" smtClean="0"/>
              <a:t>SA2#149E (2/2)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4828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/>
            <a:r>
              <a:rPr lang="en-US" altLang="en-US" sz="1800" dirty="0" smtClean="0"/>
              <a:t>SA2#149e</a:t>
            </a:r>
            <a:r>
              <a:rPr lang="en-US" altLang="en-US" sz="1800" dirty="0"/>
              <a:t>, Feb (1TU): Focus on KIs</a:t>
            </a:r>
            <a:r>
              <a:rPr lang="en-US" altLang="zh-CN" sz="1800" dirty="0"/>
              <a:t>, solutions are allowed. Agree the skeleton/scope/architectural assumption.</a:t>
            </a:r>
            <a:endParaRPr lang="en-US" altLang="en-US" sz="1800" dirty="0"/>
          </a:p>
          <a:p>
            <a:pPr lvl="1"/>
            <a:r>
              <a:rPr lang="en-US" altLang="en-US" sz="1800" dirty="0"/>
              <a:t>SA2#150e, Apr (1TU): Focus on Solutions </a:t>
            </a:r>
            <a:r>
              <a:rPr lang="en-US" altLang="zh-CN" sz="1800" dirty="0"/>
              <a:t>and complete all KIs</a:t>
            </a:r>
            <a:r>
              <a:rPr lang="en-US" altLang="en-US" sz="1800" dirty="0"/>
              <a:t>. Potential updates/new KIs. Last meeting for KI proposal/modification.</a:t>
            </a:r>
          </a:p>
          <a:p>
            <a:pPr lvl="1"/>
            <a:r>
              <a:rPr lang="en-US" altLang="en-US" sz="1800" dirty="0"/>
              <a:t>SA2#151e, May (2TUs): Solutions</a:t>
            </a:r>
          </a:p>
          <a:p>
            <a:pPr lvl="1"/>
            <a:r>
              <a:rPr lang="en-US" altLang="en-US" sz="1800" dirty="0" smtClean="0"/>
              <a:t>SA2#152, </a:t>
            </a:r>
            <a:r>
              <a:rPr lang="en-US" altLang="en-US" sz="1800" dirty="0"/>
              <a:t>Aug (2TUs): Solutions, evaluations, conclusions</a:t>
            </a:r>
          </a:p>
          <a:p>
            <a:pPr lvl="1"/>
            <a:r>
              <a:rPr lang="en-US" altLang="en-US" sz="1800" dirty="0" smtClean="0"/>
              <a:t>SA2#153, </a:t>
            </a:r>
            <a:r>
              <a:rPr lang="en-US" altLang="en-US" sz="1800" dirty="0"/>
              <a:t>Oct (1TU): evaluations, </a:t>
            </a:r>
            <a:r>
              <a:rPr lang="en-US" altLang="en-US" sz="1800" dirty="0" smtClean="0"/>
              <a:t>conclusions</a:t>
            </a:r>
          </a:p>
          <a:p>
            <a:pPr lvl="2"/>
            <a:r>
              <a:rPr lang="en-US" altLang="en-US" sz="1600" dirty="0"/>
              <a:t>Approval of MBS_Ph2 WID</a:t>
            </a:r>
          </a:p>
          <a:p>
            <a:pPr lvl="1"/>
            <a:r>
              <a:rPr lang="en-US" altLang="en-US" sz="1800" dirty="0" smtClean="0"/>
              <a:t>SA2#154, </a:t>
            </a:r>
            <a:r>
              <a:rPr lang="en-US" altLang="en-US" sz="1800" dirty="0"/>
              <a:t>Nov (0.5 TU): final conclusions</a:t>
            </a:r>
          </a:p>
          <a:p>
            <a:pPr lvl="2"/>
            <a:r>
              <a:rPr lang="en-US" altLang="en-US" sz="1600" dirty="0"/>
              <a:t>Adjustment/issues depends on RAN progress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29939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</a:t>
            </a:r>
            <a:r>
              <a:rPr lang="en-US" altLang="zh-CN" sz="2800" b="1" dirty="0" smtClean="0"/>
              <a:t>Status </a:t>
            </a:r>
            <a:r>
              <a:rPr lang="en-US" altLang="zh-CN" sz="2800" b="1" dirty="0"/>
              <a:t>at </a:t>
            </a:r>
            <a:r>
              <a:rPr lang="en-US" altLang="zh-CN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is 7.5, 1 TU used in SA2#149E and 6.5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Skeleton, scope and architectural assumption of TR 23.700-47 are approved.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revised SID was approved for polishing, e.g. TR# addition, target dates modification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5 </a:t>
            </a:r>
            <a:r>
              <a:rPr lang="en-US" altLang="zh-CN" sz="1400" dirty="0" smtClean="0"/>
              <a:t>KIs and 2 solutions are agreed.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agreed KIs have RAN impacts as per agreed pCRs</a:t>
            </a:r>
            <a:r>
              <a:rPr lang="en-GB" altLang="zh-CN" sz="1400" dirty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Complete the </a:t>
            </a:r>
            <a:r>
              <a:rPr lang="de-DE" altLang="zh-CN" sz="1400" dirty="0"/>
              <a:t>key </a:t>
            </a:r>
            <a:r>
              <a:rPr lang="de-DE" altLang="zh-CN" sz="1400" dirty="0">
                <a:solidFill>
                  <a:srgbClr val="000000"/>
                </a:solidFill>
              </a:rPr>
              <a:t>issues with </a:t>
            </a:r>
            <a:r>
              <a:rPr lang="de-DE" altLang="zh-CN" sz="1400" dirty="0" smtClean="0">
                <a:solidFill>
                  <a:srgbClr val="000000"/>
                </a:solidFill>
              </a:rPr>
              <a:t>modifying current existing one (s) or adding new one (s).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Finalize description for already captured </a:t>
            </a:r>
            <a:r>
              <a:rPr lang="de-DE" altLang="zh-CN" sz="1400" dirty="0" smtClean="0">
                <a:solidFill>
                  <a:srgbClr val="000000"/>
                </a:solidFill>
              </a:rPr>
              <a:t>solutions, and capture </a:t>
            </a:r>
            <a:r>
              <a:rPr lang="de-DE" altLang="zh-CN" sz="1400" dirty="0">
                <a:solidFill>
                  <a:srgbClr val="000000"/>
                </a:solidFill>
              </a:rPr>
              <a:t>new </a:t>
            </a:r>
            <a:r>
              <a:rPr lang="de-DE" altLang="zh-CN" sz="1400" dirty="0" smtClean="0">
                <a:solidFill>
                  <a:srgbClr val="000000"/>
                </a:solidFill>
              </a:rPr>
              <a:t>solutions.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List </a:t>
            </a:r>
            <a:r>
              <a:rPr lang="de-DE" altLang="zh-CN" sz="1400" dirty="0"/>
              <a:t>identified RAN dependencies and send liaisons to relevant RAN </a:t>
            </a:r>
            <a:r>
              <a:rPr lang="de-DE" altLang="zh-CN" sz="1400" dirty="0" smtClean="0"/>
              <a:t>WGs if needed.</a:t>
            </a: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275323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15979</TotalTime>
  <Words>518</Words>
  <Application>Microsoft Office PowerPoint</Application>
  <PresentationFormat>全屏显示(4:3)</PresentationFormat>
  <Paragraphs>99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宋体</vt:lpstr>
      <vt:lpstr>等线</vt:lpstr>
      <vt:lpstr>Arial</vt:lpstr>
      <vt:lpstr>Calibri</vt:lpstr>
      <vt:lpstr>Times New Roman</vt:lpstr>
      <vt:lpstr>Wingdings</vt:lpstr>
      <vt:lpstr>Office Theme</vt:lpstr>
      <vt:lpstr>FS_5MBS_Ph2 Status Report</vt:lpstr>
      <vt:lpstr>FS_5MBS_Ph2 Status after SA2#149E (1/2)</vt:lpstr>
      <vt:lpstr>FS_5MBS_Ph2 Status after SA2#149E (2/2)</vt:lpstr>
      <vt:lpstr>FS_5MBS_Ph2 Status at SA#95-e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revision</cp:lastModifiedBy>
  <cp:revision>1801</cp:revision>
  <dcterms:created xsi:type="dcterms:W3CDTF">2008-08-30T09:32:10Z</dcterms:created>
  <dcterms:modified xsi:type="dcterms:W3CDTF">2022-02-28T06:05:41Z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(3)NXAFZWweMIURRUVPRCRxSgIrd/IFznJW+XDuX2ZM4qgno7ddhfuavwa8cRGYB2075+9cWuGR
X0Oi4/DgzxAvBaNt8Nwj643MHZZesWWT2EiCR8UpAiPdzWuZRfT/To7g4BRgT/YcgfEEDb0X
c/2q97rQiho0eEdaYuBLUqTe5NdnbPlAPDk2vgVN6OvZaS72KglBxDm3MFYbC3U/p6wrifmN
Zgru3SPTp3aoWcWvfK</vt:lpwstr>
  </property>
  <property fmtid="{D5CDD505-2E9C-101B-9397-08002B2CF9AE}" pid="9" name="_2015_ms_pID_7253431">
    <vt:lpwstr>g20tKxqaa9XfqbZw1phyD9s6T8WHJCFEkU+xJYXeqCXsKBwJBHnSEq
puK7XhCtrT8er3TOxYTvoaG+mmaLFbAq7amOBOHn453OFQCQixWDGuDErgJs2jzPDAFZQgn0
FCCfi3OHF2+2Pc2zBUv1P9NhZqEdQ4qMOT06W9CsJfJK5sZdSSKc/wcgbkYDZp5YR7BUlf58
Ns2GV+Vpx9eLwKwsB5ZZNgV6PoXDVKJT9DbU</vt:lpwstr>
  </property>
  <property fmtid="{D5CDD505-2E9C-101B-9397-08002B2CF9AE}" pid="10" name="_2015_ms_pID_7253432">
    <vt:lpwstr>MA==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