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3"/>
  </p:notesMasterIdLst>
  <p:sldIdLst>
    <p:sldId id="434" r:id="rId3"/>
    <p:sldId id="1100" r:id="rId4"/>
    <p:sldId id="1099" r:id="rId5"/>
    <p:sldId id="1108" r:id="rId6"/>
    <p:sldId id="1106" r:id="rId7"/>
    <p:sldId id="874" r:id="rId8"/>
    <p:sldId id="1102" r:id="rId9"/>
    <p:sldId id="1104" r:id="rId10"/>
    <p:sldId id="1103" r:id="rId11"/>
    <p:sldId id="1105" r:id="rId12"/>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p:scale>
          <a:sx n="70" d="100"/>
          <a:sy n="70" d="100"/>
        </p:scale>
        <p:origin x="696" y="660"/>
      </p:cViewPr>
      <p:guideLst/>
    </p:cSldViewPr>
  </p:slideViewPr>
  <p:notesTextViewPr>
    <p:cViewPr>
      <p:scale>
        <a:sx n="1" d="1"/>
        <a:sy n="1" d="1"/>
      </p:scale>
      <p:origin x="0" y="0"/>
    </p:cViewPr>
  </p:notesTextViewPr>
  <p:sorterViewPr>
    <p:cViewPr varScale="1">
      <p:scale>
        <a:sx n="100" d="100"/>
        <a:sy n="100" d="100"/>
      </p:scale>
      <p:origin x="0" y="-11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1/28/2022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563" y="1143000"/>
            <a:ext cx="674687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98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39066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2523118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2290311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9</a:t>
            </a:fld>
            <a:endParaRPr lang="en-US"/>
          </a:p>
        </p:txBody>
      </p:sp>
    </p:spTree>
    <p:extLst>
      <p:ext uri="{BB962C8B-B14F-4D97-AF65-F5344CB8AC3E}">
        <p14:creationId xmlns:p14="http://schemas.microsoft.com/office/powerpoint/2010/main" val="1554424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10</a:t>
            </a:fld>
            <a:endParaRPr lang="en-US"/>
          </a:p>
        </p:txBody>
      </p:sp>
    </p:spTree>
    <p:extLst>
      <p:ext uri="{BB962C8B-B14F-4D97-AF65-F5344CB8AC3E}">
        <p14:creationId xmlns:p14="http://schemas.microsoft.com/office/powerpoint/2010/main" val="1898191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85691" y="372350"/>
            <a:ext cx="13495974"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85693"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4534136" y="6609919"/>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6"/>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SA2 Work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dirty="0"/>
              <a:t>Puneet Jain</a:t>
            </a:r>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6915116" y="222839"/>
            <a:ext cx="7946290" cy="761747"/>
          </a:xfrm>
          <a:prstGeom prst="rect">
            <a:avLst/>
          </a:prstGeom>
          <a:noFill/>
        </p:spPr>
        <p:txBody>
          <a:bodyPr wrap="square">
            <a:spAutoFit/>
          </a:bodyPr>
          <a:lstStyle/>
          <a:p>
            <a:pPr marL="0" marR="0" hangingPunct="0">
              <a:spcBef>
                <a:spcPts val="0"/>
              </a:spcBef>
              <a:spcAft>
                <a:spcPts val="900"/>
              </a:spcAft>
              <a:tabLst>
                <a:tab pos="6120130" algn="r"/>
              </a:tabLst>
            </a:pPr>
            <a:r>
              <a:rPr lang="en-GB" sz="1800" b="1" dirty="0">
                <a:solidFill>
                  <a:srgbClr val="000000"/>
                </a:solidFill>
                <a:effectLst/>
                <a:latin typeface="Arial" panose="020B0604020202020204" pitchFamily="34" charset="0"/>
                <a:ea typeface="SimSun" panose="02010600030101010101" pitchFamily="2" charset="-122"/>
              </a:rPr>
              <a:t>SA WG2 Meeting #149E (e-meeting)		S2-2201218</a:t>
            </a:r>
            <a:endParaRPr lang="en-US" sz="1200" dirty="0">
              <a:solidFill>
                <a:srgbClr val="000000"/>
              </a:solidFill>
              <a:effectLst/>
              <a:latin typeface="Times New Roman" panose="02020603050405020304" pitchFamily="18" charset="0"/>
              <a:ea typeface="SimSun" panose="02010600030101010101" pitchFamily="2" charset="-122"/>
            </a:endParaRPr>
          </a:p>
          <a:p>
            <a:r>
              <a:rPr lang="en-GB" sz="1800" b="1" dirty="0">
                <a:solidFill>
                  <a:srgbClr val="000000"/>
                </a:solidFill>
                <a:effectLst/>
                <a:latin typeface="Arial" panose="020B0604020202020204" pitchFamily="34" charset="0"/>
                <a:ea typeface="SimSun" panose="02010600030101010101" pitchFamily="2" charset="-122"/>
              </a:rPr>
              <a:t>Feb 14 – 25, 2022</a:t>
            </a:r>
            <a:endParaRPr lang="en-US"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Proposals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It is proposed to endorse SA2 work Plan for 2022 (all previous slides).</a:t>
            </a:r>
          </a:p>
          <a:p>
            <a:pPr>
              <a:lnSpc>
                <a:spcPct val="110000"/>
              </a:lnSpc>
              <a:defRPr/>
            </a:pPr>
            <a:r>
              <a:rPr lang="en-US" sz="3200" dirty="0"/>
              <a:t>It is proposed to endorse that SA2 Ad-Hoc in Jan 2023 will be scheduled (TBD - F2F or e-meeting). </a:t>
            </a:r>
          </a:p>
          <a:p>
            <a:pPr marL="0" indent="0">
              <a:buNone/>
              <a:defRPr/>
            </a:pPr>
            <a:endParaRPr lang="en-US" altLang="en-US" sz="1400" dirty="0"/>
          </a:p>
          <a:p>
            <a:pPr>
              <a:defRPr/>
            </a:pPr>
            <a:endParaRPr lang="en-US" altLang="en-US" sz="1400" dirty="0"/>
          </a:p>
        </p:txBody>
      </p:sp>
    </p:spTree>
    <p:extLst>
      <p:ext uri="{BB962C8B-B14F-4D97-AF65-F5344CB8AC3E}">
        <p14:creationId xmlns:p14="http://schemas.microsoft.com/office/powerpoint/2010/main" val="140489202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Rel-18 timelines</a:t>
            </a:r>
          </a:p>
        </p:txBody>
      </p:sp>
      <p:grpSp>
        <p:nvGrpSpPr>
          <p:cNvPr id="17" name="Group 16">
            <a:extLst>
              <a:ext uri="{FF2B5EF4-FFF2-40B4-BE49-F238E27FC236}">
                <a16:creationId xmlns:a16="http://schemas.microsoft.com/office/drawing/2014/main" id="{598D965B-CAE1-4FC0-8C74-61F42B663A79}"/>
              </a:ext>
            </a:extLst>
          </p:cNvPr>
          <p:cNvGrpSpPr/>
          <p:nvPr/>
        </p:nvGrpSpPr>
        <p:grpSpPr>
          <a:xfrm>
            <a:off x="2884300" y="1779985"/>
            <a:ext cx="9594222" cy="4599045"/>
            <a:chOff x="2872021" y="1857945"/>
            <a:chExt cx="8209332" cy="2794397"/>
          </a:xfrm>
        </p:grpSpPr>
        <p:cxnSp>
          <p:nvCxnSpPr>
            <p:cNvPr id="28" name="Straight Connector 27">
              <a:extLst>
                <a:ext uri="{FF2B5EF4-FFF2-40B4-BE49-F238E27FC236}">
                  <a16:creationId xmlns:a16="http://schemas.microsoft.com/office/drawing/2014/main" id="{F4EA0A06-006D-44AF-BDE3-18F3C600E430}"/>
                </a:ext>
              </a:extLst>
            </p:cNvPr>
            <p:cNvCxnSpPr>
              <a:cxnSpLocks/>
            </p:cNvCxnSpPr>
            <p:nvPr/>
          </p:nvCxnSpPr>
          <p:spPr>
            <a:xfrm flipH="1">
              <a:off x="10300331" y="185794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D9913296-C9C8-40E5-904A-F125D748ECD7}"/>
                </a:ext>
              </a:extLst>
            </p:cNvPr>
            <p:cNvCxnSpPr>
              <a:cxnSpLocks/>
            </p:cNvCxnSpPr>
            <p:nvPr/>
          </p:nvCxnSpPr>
          <p:spPr>
            <a:xfrm flipH="1">
              <a:off x="9566906"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E8CF8F-3F86-4CA3-93CA-6BA9EDE198A1}"/>
                </a:ext>
              </a:extLst>
            </p:cNvPr>
            <p:cNvCxnSpPr>
              <a:cxnSpLocks/>
            </p:cNvCxnSpPr>
            <p:nvPr/>
          </p:nvCxnSpPr>
          <p:spPr>
            <a:xfrm flipH="1">
              <a:off x="28720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66DA1DF-4C84-4725-A7B9-64C8C742B690}"/>
                </a:ext>
              </a:extLst>
            </p:cNvPr>
            <p:cNvCxnSpPr>
              <a:cxnSpLocks/>
            </p:cNvCxnSpPr>
            <p:nvPr/>
          </p:nvCxnSpPr>
          <p:spPr>
            <a:xfrm flipH="1">
              <a:off x="3614970" y="186747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F53B19A5-1CB1-45FA-83D4-6D2F4E620D3E}"/>
                </a:ext>
              </a:extLst>
            </p:cNvPr>
            <p:cNvCxnSpPr>
              <a:cxnSpLocks/>
            </p:cNvCxnSpPr>
            <p:nvPr/>
          </p:nvCxnSpPr>
          <p:spPr>
            <a:xfrm flipH="1">
              <a:off x="4356731" y="186747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4918044-F501-4799-8DB1-AAD0392AB7CE}"/>
                </a:ext>
              </a:extLst>
            </p:cNvPr>
            <p:cNvCxnSpPr>
              <a:cxnSpLocks/>
            </p:cNvCxnSpPr>
            <p:nvPr/>
          </p:nvCxnSpPr>
          <p:spPr>
            <a:xfrm flipH="1">
              <a:off x="5098490"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C472A88-22BA-4210-B5E1-985EEF26547F}"/>
                </a:ext>
              </a:extLst>
            </p:cNvPr>
            <p:cNvCxnSpPr>
              <a:cxnSpLocks/>
            </p:cNvCxnSpPr>
            <p:nvPr/>
          </p:nvCxnSpPr>
          <p:spPr>
            <a:xfrm flipH="1">
              <a:off x="5840249"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7A494FE0-4D6D-4B2B-A234-862E89EB5BFD}"/>
                </a:ext>
              </a:extLst>
            </p:cNvPr>
            <p:cNvCxnSpPr>
              <a:cxnSpLocks/>
            </p:cNvCxnSpPr>
            <p:nvPr/>
          </p:nvCxnSpPr>
          <p:spPr>
            <a:xfrm flipH="1">
              <a:off x="658200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8B6E9666-43A7-472A-842D-3DB3C1966C80}"/>
                </a:ext>
              </a:extLst>
            </p:cNvPr>
            <p:cNvCxnSpPr>
              <a:cxnSpLocks/>
            </p:cNvCxnSpPr>
            <p:nvPr/>
          </p:nvCxnSpPr>
          <p:spPr>
            <a:xfrm flipH="1">
              <a:off x="732376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F7433520-917C-45CB-8C09-876A6CE2AB44}"/>
                </a:ext>
              </a:extLst>
            </p:cNvPr>
            <p:cNvCxnSpPr>
              <a:cxnSpLocks/>
            </p:cNvCxnSpPr>
            <p:nvPr/>
          </p:nvCxnSpPr>
          <p:spPr>
            <a:xfrm flipH="1">
              <a:off x="80917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3E7DA72F-4F2E-49E8-A68E-1AEF7338B518}"/>
                </a:ext>
              </a:extLst>
            </p:cNvPr>
            <p:cNvCxnSpPr>
              <a:cxnSpLocks/>
            </p:cNvCxnSpPr>
            <p:nvPr/>
          </p:nvCxnSpPr>
          <p:spPr>
            <a:xfrm flipH="1">
              <a:off x="8807287"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859809EC-81D0-44CD-845A-7BE1CFC0812B}"/>
                </a:ext>
              </a:extLst>
            </p:cNvPr>
            <p:cNvCxnSpPr>
              <a:cxnSpLocks/>
            </p:cNvCxnSpPr>
            <p:nvPr/>
          </p:nvCxnSpPr>
          <p:spPr>
            <a:xfrm flipH="1">
              <a:off x="11055159" y="1859738"/>
              <a:ext cx="26194" cy="2784872"/>
            </a:xfrm>
            <a:prstGeom prst="line">
              <a:avLst/>
            </a:prstGeom>
          </p:spPr>
          <p:style>
            <a:lnRef idx="1">
              <a:schemeClr val="dk1"/>
            </a:lnRef>
            <a:fillRef idx="0">
              <a:schemeClr val="dk1"/>
            </a:fillRef>
            <a:effectRef idx="0">
              <a:schemeClr val="dk1"/>
            </a:effectRef>
            <a:fontRef idx="minor">
              <a:schemeClr val="tx1"/>
            </a:fontRef>
          </p:style>
        </p:cxnSp>
      </p:grpSp>
      <p:sp>
        <p:nvSpPr>
          <p:cNvPr id="39" name="TextBox 7">
            <a:extLst>
              <a:ext uri="{FF2B5EF4-FFF2-40B4-BE49-F238E27FC236}">
                <a16:creationId xmlns:a16="http://schemas.microsoft.com/office/drawing/2014/main" id="{CC5C716D-F44D-4B57-A553-511346897AFB}"/>
              </a:ext>
            </a:extLst>
          </p:cNvPr>
          <p:cNvSpPr txBox="1">
            <a:spLocks noChangeArrowheads="1"/>
          </p:cNvSpPr>
          <p:nvPr/>
        </p:nvSpPr>
        <p:spPr bwMode="auto">
          <a:xfrm>
            <a:off x="2501636"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SA#92-e</a:t>
            </a:r>
          </a:p>
          <a:p>
            <a:pPr algn="ctr">
              <a:lnSpc>
                <a:spcPct val="100000"/>
              </a:lnSpc>
              <a:spcBef>
                <a:spcPct val="0"/>
              </a:spcBef>
              <a:buFontTx/>
              <a:buNone/>
            </a:pPr>
            <a:r>
              <a:rPr lang="en-US" altLang="en-US" sz="1000" dirty="0">
                <a:latin typeface="Arial" panose="020B0604020202020204" pitchFamily="34" charset="0"/>
              </a:rPr>
              <a:t>Jun/2021</a:t>
            </a:r>
          </a:p>
        </p:txBody>
      </p:sp>
      <p:sp>
        <p:nvSpPr>
          <p:cNvPr id="40" name="TextBox 8">
            <a:extLst>
              <a:ext uri="{FF2B5EF4-FFF2-40B4-BE49-F238E27FC236}">
                <a16:creationId xmlns:a16="http://schemas.microsoft.com/office/drawing/2014/main" id="{7D96482B-F685-4CE9-BBBD-E1474C11554C}"/>
              </a:ext>
            </a:extLst>
          </p:cNvPr>
          <p:cNvSpPr txBox="1">
            <a:spLocks noChangeArrowheads="1"/>
          </p:cNvSpPr>
          <p:nvPr/>
        </p:nvSpPr>
        <p:spPr bwMode="auto">
          <a:xfrm>
            <a:off x="3359135"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SA#93e</a:t>
            </a:r>
          </a:p>
          <a:p>
            <a:pPr algn="ctr">
              <a:lnSpc>
                <a:spcPct val="100000"/>
              </a:lnSpc>
              <a:spcBef>
                <a:spcPct val="0"/>
              </a:spcBef>
              <a:buFontTx/>
              <a:buNone/>
            </a:pPr>
            <a:r>
              <a:rPr lang="en-US" altLang="en-US" sz="1000" dirty="0">
                <a:latin typeface="Arial" panose="020B0604020202020204" pitchFamily="34" charset="0"/>
              </a:rPr>
              <a:t>Sep/2021</a:t>
            </a:r>
          </a:p>
        </p:txBody>
      </p:sp>
      <p:sp>
        <p:nvSpPr>
          <p:cNvPr id="41" name="TextBox 9">
            <a:extLst>
              <a:ext uri="{FF2B5EF4-FFF2-40B4-BE49-F238E27FC236}">
                <a16:creationId xmlns:a16="http://schemas.microsoft.com/office/drawing/2014/main" id="{FCF955AF-1721-40F5-A6BC-331B6E8A8753}"/>
              </a:ext>
            </a:extLst>
          </p:cNvPr>
          <p:cNvSpPr txBox="1">
            <a:spLocks noChangeArrowheads="1"/>
          </p:cNvSpPr>
          <p:nvPr/>
        </p:nvSpPr>
        <p:spPr bwMode="auto">
          <a:xfrm>
            <a:off x="4227872" y="1285905"/>
            <a:ext cx="852784"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SA#94-e</a:t>
            </a:r>
          </a:p>
          <a:p>
            <a:pPr algn="ctr">
              <a:lnSpc>
                <a:spcPct val="100000"/>
              </a:lnSpc>
              <a:spcBef>
                <a:spcPct val="0"/>
              </a:spcBef>
              <a:buFontTx/>
              <a:buNone/>
            </a:pPr>
            <a:r>
              <a:rPr lang="en-US" altLang="en-US" sz="1000" dirty="0">
                <a:latin typeface="Arial" panose="020B0604020202020204" pitchFamily="34" charset="0"/>
              </a:rPr>
              <a:t>Dec/2021</a:t>
            </a:r>
          </a:p>
        </p:txBody>
      </p:sp>
      <p:sp>
        <p:nvSpPr>
          <p:cNvPr id="42" name="TextBox 10">
            <a:extLst>
              <a:ext uri="{FF2B5EF4-FFF2-40B4-BE49-F238E27FC236}">
                <a16:creationId xmlns:a16="http://schemas.microsoft.com/office/drawing/2014/main" id="{946F2CE5-3B41-487F-8476-7F85CC8485C1}"/>
              </a:ext>
            </a:extLst>
          </p:cNvPr>
          <p:cNvSpPr txBox="1">
            <a:spLocks noChangeArrowheads="1"/>
          </p:cNvSpPr>
          <p:nvPr/>
        </p:nvSpPr>
        <p:spPr bwMode="auto">
          <a:xfrm>
            <a:off x="5101293" y="1285905"/>
            <a:ext cx="845289"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SA#95</a:t>
            </a:r>
          </a:p>
          <a:p>
            <a:pPr algn="ctr">
              <a:lnSpc>
                <a:spcPct val="100000"/>
              </a:lnSpc>
              <a:spcBef>
                <a:spcPct val="0"/>
              </a:spcBef>
              <a:buFontTx/>
              <a:buNone/>
            </a:pPr>
            <a:r>
              <a:rPr lang="en-US" altLang="en-US" sz="1000" dirty="0">
                <a:latin typeface="Arial" panose="020B0604020202020204" pitchFamily="34" charset="0"/>
              </a:rPr>
              <a:t>Mar/2022</a:t>
            </a:r>
          </a:p>
        </p:txBody>
      </p:sp>
      <p:sp>
        <p:nvSpPr>
          <p:cNvPr id="43" name="TextBox 11">
            <a:extLst>
              <a:ext uri="{FF2B5EF4-FFF2-40B4-BE49-F238E27FC236}">
                <a16:creationId xmlns:a16="http://schemas.microsoft.com/office/drawing/2014/main" id="{46C99BFA-9A42-49D3-B196-009146A83046}"/>
              </a:ext>
            </a:extLst>
          </p:cNvPr>
          <p:cNvSpPr txBox="1">
            <a:spLocks noChangeArrowheads="1"/>
          </p:cNvSpPr>
          <p:nvPr/>
        </p:nvSpPr>
        <p:spPr bwMode="auto">
          <a:xfrm>
            <a:off x="5980334"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SA#96</a:t>
            </a:r>
          </a:p>
          <a:p>
            <a:pPr algn="ctr">
              <a:lnSpc>
                <a:spcPct val="100000"/>
              </a:lnSpc>
              <a:spcBef>
                <a:spcPct val="0"/>
              </a:spcBef>
              <a:buFontTx/>
              <a:buNone/>
            </a:pPr>
            <a:r>
              <a:rPr lang="en-US" altLang="en-US" sz="1000" dirty="0">
                <a:latin typeface="Arial" panose="020B0604020202020204" pitchFamily="34" charset="0"/>
              </a:rPr>
              <a:t>Jun/2022</a:t>
            </a:r>
          </a:p>
        </p:txBody>
      </p:sp>
      <p:sp>
        <p:nvSpPr>
          <p:cNvPr id="44" name="TextBox 12">
            <a:extLst>
              <a:ext uri="{FF2B5EF4-FFF2-40B4-BE49-F238E27FC236}">
                <a16:creationId xmlns:a16="http://schemas.microsoft.com/office/drawing/2014/main" id="{1A8360A4-1976-49EB-8E8B-FA82CB9996C6}"/>
              </a:ext>
            </a:extLst>
          </p:cNvPr>
          <p:cNvSpPr txBox="1">
            <a:spLocks noChangeArrowheads="1"/>
          </p:cNvSpPr>
          <p:nvPr/>
        </p:nvSpPr>
        <p:spPr bwMode="auto">
          <a:xfrm>
            <a:off x="6837833"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SA#97</a:t>
            </a:r>
          </a:p>
          <a:p>
            <a:pPr algn="ctr">
              <a:lnSpc>
                <a:spcPct val="100000"/>
              </a:lnSpc>
              <a:spcBef>
                <a:spcPct val="0"/>
              </a:spcBef>
              <a:buFontTx/>
              <a:buNone/>
            </a:pPr>
            <a:r>
              <a:rPr lang="en-US" altLang="en-US" sz="1000" dirty="0">
                <a:latin typeface="Arial" panose="020B0604020202020204" pitchFamily="34" charset="0"/>
              </a:rPr>
              <a:t>Sep/2022</a:t>
            </a:r>
          </a:p>
        </p:txBody>
      </p:sp>
      <p:sp>
        <p:nvSpPr>
          <p:cNvPr id="45" name="TextBox 13">
            <a:extLst>
              <a:ext uri="{FF2B5EF4-FFF2-40B4-BE49-F238E27FC236}">
                <a16:creationId xmlns:a16="http://schemas.microsoft.com/office/drawing/2014/main" id="{82A76FC0-0B4A-421E-8BD8-83DB28DE3F96}"/>
              </a:ext>
            </a:extLst>
          </p:cNvPr>
          <p:cNvSpPr txBox="1">
            <a:spLocks noChangeArrowheads="1"/>
          </p:cNvSpPr>
          <p:nvPr/>
        </p:nvSpPr>
        <p:spPr bwMode="auto">
          <a:xfrm>
            <a:off x="7705876" y="1285905"/>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SA#98</a:t>
            </a:r>
          </a:p>
          <a:p>
            <a:pPr algn="ctr">
              <a:lnSpc>
                <a:spcPct val="100000"/>
              </a:lnSpc>
              <a:spcBef>
                <a:spcPct val="0"/>
              </a:spcBef>
              <a:buFontTx/>
              <a:buNone/>
            </a:pPr>
            <a:r>
              <a:rPr lang="en-US" altLang="en-US" sz="1000" dirty="0">
                <a:latin typeface="Arial" panose="020B0604020202020204" pitchFamily="34" charset="0"/>
              </a:rPr>
              <a:t>Dec/2022</a:t>
            </a:r>
          </a:p>
        </p:txBody>
      </p:sp>
      <p:sp>
        <p:nvSpPr>
          <p:cNvPr id="46" name="TextBox 14">
            <a:extLst>
              <a:ext uri="{FF2B5EF4-FFF2-40B4-BE49-F238E27FC236}">
                <a16:creationId xmlns:a16="http://schemas.microsoft.com/office/drawing/2014/main" id="{1BF98A0B-FDD0-4C97-BC4A-DA3F38C37A8E}"/>
              </a:ext>
            </a:extLst>
          </p:cNvPr>
          <p:cNvSpPr txBox="1">
            <a:spLocks noChangeArrowheads="1"/>
          </p:cNvSpPr>
          <p:nvPr/>
        </p:nvSpPr>
        <p:spPr bwMode="auto">
          <a:xfrm>
            <a:off x="8579297" y="1285905"/>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SA#99</a:t>
            </a:r>
          </a:p>
          <a:p>
            <a:pPr algn="ctr">
              <a:lnSpc>
                <a:spcPct val="100000"/>
              </a:lnSpc>
              <a:spcBef>
                <a:spcPct val="0"/>
              </a:spcBef>
              <a:buFontTx/>
              <a:buNone/>
            </a:pPr>
            <a:r>
              <a:rPr lang="en-US" altLang="en-US" sz="1000" dirty="0">
                <a:latin typeface="Arial" panose="020B0604020202020204" pitchFamily="34" charset="0"/>
              </a:rPr>
              <a:t>Mar/2023</a:t>
            </a:r>
          </a:p>
        </p:txBody>
      </p:sp>
      <p:sp>
        <p:nvSpPr>
          <p:cNvPr id="47" name="Rounded Rectangle 17">
            <a:extLst>
              <a:ext uri="{FF2B5EF4-FFF2-40B4-BE49-F238E27FC236}">
                <a16:creationId xmlns:a16="http://schemas.microsoft.com/office/drawing/2014/main" id="{5C6AA700-715D-43CF-AB0C-686232AB8A89}"/>
              </a:ext>
            </a:extLst>
          </p:cNvPr>
          <p:cNvSpPr/>
          <p:nvPr/>
        </p:nvSpPr>
        <p:spPr>
          <a:xfrm>
            <a:off x="2460171" y="1913478"/>
            <a:ext cx="797046"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2</a:t>
            </a:r>
          </a:p>
          <a:p>
            <a:pPr algn="ctr">
              <a:defRPr/>
            </a:pPr>
            <a:r>
              <a:rPr lang="en-US" sz="900" dirty="0"/>
              <a:t>freeze</a:t>
            </a:r>
          </a:p>
        </p:txBody>
      </p:sp>
      <p:sp>
        <p:nvSpPr>
          <p:cNvPr id="48" name="Rounded Rectangle 21">
            <a:extLst>
              <a:ext uri="{FF2B5EF4-FFF2-40B4-BE49-F238E27FC236}">
                <a16:creationId xmlns:a16="http://schemas.microsoft.com/office/drawing/2014/main" id="{24BD56DB-A87C-4A2E-8239-2594841FA905}"/>
              </a:ext>
            </a:extLst>
          </p:cNvPr>
          <p:cNvSpPr/>
          <p:nvPr/>
        </p:nvSpPr>
        <p:spPr>
          <a:xfrm>
            <a:off x="5072743" y="1913478"/>
            <a:ext cx="792107"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3</a:t>
            </a:r>
          </a:p>
          <a:p>
            <a:pPr algn="ctr">
              <a:defRPr/>
            </a:pPr>
            <a:r>
              <a:rPr lang="en-US" sz="900" dirty="0"/>
              <a:t>freeze</a:t>
            </a:r>
          </a:p>
        </p:txBody>
      </p:sp>
      <p:sp>
        <p:nvSpPr>
          <p:cNvPr id="49" name="Rounded Rectangle 22">
            <a:extLst>
              <a:ext uri="{FF2B5EF4-FFF2-40B4-BE49-F238E27FC236}">
                <a16:creationId xmlns:a16="http://schemas.microsoft.com/office/drawing/2014/main" id="{B0BBAFB9-DF6E-4BE7-9A42-C5A8D585A5CB}"/>
              </a:ext>
            </a:extLst>
          </p:cNvPr>
          <p:cNvSpPr/>
          <p:nvPr/>
        </p:nvSpPr>
        <p:spPr>
          <a:xfrm>
            <a:off x="6012347" y="1913478"/>
            <a:ext cx="722179"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50" name="Rounded Rectangle 23">
            <a:extLst>
              <a:ext uri="{FF2B5EF4-FFF2-40B4-BE49-F238E27FC236}">
                <a16:creationId xmlns:a16="http://schemas.microsoft.com/office/drawing/2014/main" id="{B817FC6A-3AC4-4504-BE88-FD5315B670E7}"/>
              </a:ext>
            </a:extLst>
          </p:cNvPr>
          <p:cNvSpPr/>
          <p:nvPr/>
        </p:nvSpPr>
        <p:spPr>
          <a:xfrm>
            <a:off x="4272996" y="3960378"/>
            <a:ext cx="908604" cy="101502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51" name="Rounded Rectangle 24">
            <a:extLst>
              <a:ext uri="{FF2B5EF4-FFF2-40B4-BE49-F238E27FC236}">
                <a16:creationId xmlns:a16="http://schemas.microsoft.com/office/drawing/2014/main" id="{68F340EB-9CBB-4291-B2F7-30D3CAEAE1AE}"/>
              </a:ext>
            </a:extLst>
          </p:cNvPr>
          <p:cNvSpPr/>
          <p:nvPr/>
        </p:nvSpPr>
        <p:spPr>
          <a:xfrm>
            <a:off x="8416487" y="3960378"/>
            <a:ext cx="955506"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Functional freeze</a:t>
            </a:r>
          </a:p>
        </p:txBody>
      </p:sp>
      <p:sp>
        <p:nvSpPr>
          <p:cNvPr id="52" name="Rounded Rectangle 25">
            <a:extLst>
              <a:ext uri="{FF2B5EF4-FFF2-40B4-BE49-F238E27FC236}">
                <a16:creationId xmlns:a16="http://schemas.microsoft.com/office/drawing/2014/main" id="{530700CF-E61E-4C6E-B66E-893DC63E229A}"/>
              </a:ext>
            </a:extLst>
          </p:cNvPr>
          <p:cNvSpPr/>
          <p:nvPr/>
        </p:nvSpPr>
        <p:spPr>
          <a:xfrm>
            <a:off x="11212286" y="3960378"/>
            <a:ext cx="697858"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53" name="Rounded Rectangle 26">
            <a:extLst>
              <a:ext uri="{FF2B5EF4-FFF2-40B4-BE49-F238E27FC236}">
                <a16:creationId xmlns:a16="http://schemas.microsoft.com/office/drawing/2014/main" id="{90EE6A61-1B8D-4E18-8960-70AEEEA77BB8}"/>
              </a:ext>
            </a:extLst>
          </p:cNvPr>
          <p:cNvSpPr/>
          <p:nvPr/>
        </p:nvSpPr>
        <p:spPr>
          <a:xfrm>
            <a:off x="3403322" y="3960378"/>
            <a:ext cx="822364"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Discussion</a:t>
            </a:r>
          </a:p>
        </p:txBody>
      </p:sp>
      <p:sp>
        <p:nvSpPr>
          <p:cNvPr id="54" name="TextBox 27">
            <a:extLst>
              <a:ext uri="{FF2B5EF4-FFF2-40B4-BE49-F238E27FC236}">
                <a16:creationId xmlns:a16="http://schemas.microsoft.com/office/drawing/2014/main" id="{B0E2741C-602B-4761-94AF-EC73C442E150}"/>
              </a:ext>
            </a:extLst>
          </p:cNvPr>
          <p:cNvSpPr txBox="1">
            <a:spLocks noChangeArrowheads="1"/>
          </p:cNvSpPr>
          <p:nvPr/>
        </p:nvSpPr>
        <p:spPr bwMode="auto">
          <a:xfrm>
            <a:off x="9458339"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SA#100</a:t>
            </a:r>
          </a:p>
          <a:p>
            <a:pPr algn="ctr">
              <a:lnSpc>
                <a:spcPct val="100000"/>
              </a:lnSpc>
              <a:spcBef>
                <a:spcPct val="0"/>
              </a:spcBef>
              <a:buFontTx/>
              <a:buNone/>
            </a:pPr>
            <a:r>
              <a:rPr lang="en-US" altLang="en-US" sz="1000" dirty="0">
                <a:latin typeface="Arial" panose="020B0604020202020204" pitchFamily="34" charset="0"/>
              </a:rPr>
              <a:t>Jun/2023</a:t>
            </a:r>
          </a:p>
        </p:txBody>
      </p:sp>
      <p:sp>
        <p:nvSpPr>
          <p:cNvPr id="55" name="Rounded Rectangle 28">
            <a:extLst>
              <a:ext uri="{FF2B5EF4-FFF2-40B4-BE49-F238E27FC236}">
                <a16:creationId xmlns:a16="http://schemas.microsoft.com/office/drawing/2014/main" id="{5341AF7A-4172-4EA3-9069-86ED5C0E22A2}"/>
              </a:ext>
            </a:extLst>
          </p:cNvPr>
          <p:cNvSpPr/>
          <p:nvPr/>
        </p:nvSpPr>
        <p:spPr>
          <a:xfrm>
            <a:off x="3346271" y="2874018"/>
            <a:ext cx="857152"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56" name="Rounded Rectangle 29">
            <a:extLst>
              <a:ext uri="{FF2B5EF4-FFF2-40B4-BE49-F238E27FC236}">
                <a16:creationId xmlns:a16="http://schemas.microsoft.com/office/drawing/2014/main" id="{3BCFEF62-1D85-41F2-88DE-06B33B64CB13}"/>
              </a:ext>
            </a:extLst>
          </p:cNvPr>
          <p:cNvSpPr/>
          <p:nvPr/>
        </p:nvSpPr>
        <p:spPr>
          <a:xfrm>
            <a:off x="2433460" y="2874018"/>
            <a:ext cx="846019"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57" name="TextBox 19">
            <a:extLst>
              <a:ext uri="{FF2B5EF4-FFF2-40B4-BE49-F238E27FC236}">
                <a16:creationId xmlns:a16="http://schemas.microsoft.com/office/drawing/2014/main" id="{451D4FB4-73D1-4F84-BFBC-C5ADF0FAB5DB}"/>
              </a:ext>
            </a:extLst>
          </p:cNvPr>
          <p:cNvSpPr txBox="1">
            <a:spLocks noChangeArrowheads="1"/>
          </p:cNvSpPr>
          <p:nvPr/>
        </p:nvSpPr>
        <p:spPr bwMode="auto">
          <a:xfrm>
            <a:off x="1460817" y="4215854"/>
            <a:ext cx="731011"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timeline</a:t>
            </a:r>
          </a:p>
        </p:txBody>
      </p:sp>
      <p:sp>
        <p:nvSpPr>
          <p:cNvPr id="58" name="Rounded Rectangle 31">
            <a:extLst>
              <a:ext uri="{FF2B5EF4-FFF2-40B4-BE49-F238E27FC236}">
                <a16:creationId xmlns:a16="http://schemas.microsoft.com/office/drawing/2014/main" id="{2CC46E78-212E-4EA4-8C36-043484616607}"/>
              </a:ext>
            </a:extLst>
          </p:cNvPr>
          <p:cNvSpPr/>
          <p:nvPr/>
        </p:nvSpPr>
        <p:spPr>
          <a:xfrm>
            <a:off x="4272995" y="2874018"/>
            <a:ext cx="820973"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59" name="TextBox 32">
            <a:extLst>
              <a:ext uri="{FF2B5EF4-FFF2-40B4-BE49-F238E27FC236}">
                <a16:creationId xmlns:a16="http://schemas.microsoft.com/office/drawing/2014/main" id="{B8C1C506-1D7A-4F5D-B4BB-DA1DE1A7B42D}"/>
              </a:ext>
            </a:extLst>
          </p:cNvPr>
          <p:cNvSpPr txBox="1">
            <a:spLocks noChangeArrowheads="1"/>
          </p:cNvSpPr>
          <p:nvPr/>
        </p:nvSpPr>
        <p:spPr bwMode="auto">
          <a:xfrm>
            <a:off x="1460817" y="2068453"/>
            <a:ext cx="877138"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60" name="Curved Connector 39">
            <a:extLst>
              <a:ext uri="{FF2B5EF4-FFF2-40B4-BE49-F238E27FC236}">
                <a16:creationId xmlns:a16="http://schemas.microsoft.com/office/drawing/2014/main" id="{B992C33D-568D-4BB4-8DEB-C8CB16E81860}"/>
              </a:ext>
            </a:extLst>
          </p:cNvPr>
          <p:cNvCxnSpPr>
            <a:cxnSpLocks/>
            <a:stCxn id="58" idx="3"/>
            <a:endCxn id="51" idx="0"/>
          </p:cNvCxnSpPr>
          <p:nvPr/>
        </p:nvCxnSpPr>
        <p:spPr>
          <a:xfrm>
            <a:off x="5093969" y="3262223"/>
            <a:ext cx="3800271"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urved Connector 54">
            <a:extLst>
              <a:ext uri="{FF2B5EF4-FFF2-40B4-BE49-F238E27FC236}">
                <a16:creationId xmlns:a16="http://schemas.microsoft.com/office/drawing/2014/main" id="{E90778FF-4FBA-420A-B13A-FF3AB3626C42}"/>
              </a:ext>
            </a:extLst>
          </p:cNvPr>
          <p:cNvCxnSpPr>
            <a:cxnSpLocks/>
            <a:stCxn id="58" idx="3"/>
            <a:endCxn id="52" idx="0"/>
          </p:cNvCxnSpPr>
          <p:nvPr/>
        </p:nvCxnSpPr>
        <p:spPr>
          <a:xfrm>
            <a:off x="5093968" y="3262223"/>
            <a:ext cx="6467247"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Curved Connector 57">
            <a:extLst>
              <a:ext uri="{FF2B5EF4-FFF2-40B4-BE49-F238E27FC236}">
                <a16:creationId xmlns:a16="http://schemas.microsoft.com/office/drawing/2014/main" id="{A035DA12-756D-41B5-B0CF-21CBC8891284}"/>
              </a:ext>
            </a:extLst>
          </p:cNvPr>
          <p:cNvCxnSpPr>
            <a:cxnSpLocks/>
            <a:stCxn id="58" idx="3"/>
            <a:endCxn id="67" idx="0"/>
          </p:cNvCxnSpPr>
          <p:nvPr/>
        </p:nvCxnSpPr>
        <p:spPr>
          <a:xfrm>
            <a:off x="5093969" y="3262223"/>
            <a:ext cx="7390955"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1">
            <a:extLst>
              <a:ext uri="{FF2B5EF4-FFF2-40B4-BE49-F238E27FC236}">
                <a16:creationId xmlns:a16="http://schemas.microsoft.com/office/drawing/2014/main" id="{66BFA0C7-41E0-41DC-A2A1-446CAC998324}"/>
              </a:ext>
            </a:extLst>
          </p:cNvPr>
          <p:cNvSpPr txBox="1">
            <a:spLocks noChangeArrowheads="1"/>
          </p:cNvSpPr>
          <p:nvPr/>
        </p:nvSpPr>
        <p:spPr bwMode="auto">
          <a:xfrm>
            <a:off x="1426028" y="3021321"/>
            <a:ext cx="794707"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64" name="TextBox 63">
            <a:extLst>
              <a:ext uri="{FF2B5EF4-FFF2-40B4-BE49-F238E27FC236}">
                <a16:creationId xmlns:a16="http://schemas.microsoft.com/office/drawing/2014/main" id="{485C4E55-2244-44FE-AD69-45C21E31934C}"/>
              </a:ext>
            </a:extLst>
          </p:cNvPr>
          <p:cNvSpPr txBox="1"/>
          <p:nvPr/>
        </p:nvSpPr>
        <p:spPr>
          <a:xfrm>
            <a:off x="3189034" y="2120623"/>
            <a:ext cx="894722" cy="297483"/>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65" name="Rounded Rectangle 40">
            <a:extLst>
              <a:ext uri="{FF2B5EF4-FFF2-40B4-BE49-F238E27FC236}">
                <a16:creationId xmlns:a16="http://schemas.microsoft.com/office/drawing/2014/main" id="{7B2CF443-C73A-4A5E-9635-10BFE932687E}"/>
              </a:ext>
            </a:extLst>
          </p:cNvPr>
          <p:cNvSpPr/>
          <p:nvPr/>
        </p:nvSpPr>
        <p:spPr>
          <a:xfrm>
            <a:off x="2444592" y="3960378"/>
            <a:ext cx="905855"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66" name="TextBox 27">
            <a:extLst>
              <a:ext uri="{FF2B5EF4-FFF2-40B4-BE49-F238E27FC236}">
                <a16:creationId xmlns:a16="http://schemas.microsoft.com/office/drawing/2014/main" id="{D12AA483-F6B3-4119-B326-0CC6A11B9398}"/>
              </a:ext>
            </a:extLst>
          </p:cNvPr>
          <p:cNvSpPr txBox="1">
            <a:spLocks noChangeArrowheads="1"/>
          </p:cNvSpPr>
          <p:nvPr/>
        </p:nvSpPr>
        <p:spPr bwMode="auto">
          <a:xfrm>
            <a:off x="10333926"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SA#101</a:t>
            </a:r>
          </a:p>
          <a:p>
            <a:pPr algn="ctr">
              <a:lnSpc>
                <a:spcPct val="100000"/>
              </a:lnSpc>
              <a:spcBef>
                <a:spcPct val="0"/>
              </a:spcBef>
              <a:buFontTx/>
              <a:buNone/>
            </a:pPr>
            <a:r>
              <a:rPr lang="en-US" altLang="en-US" sz="1000" dirty="0">
                <a:latin typeface="Arial" panose="020B0604020202020204" pitchFamily="34" charset="0"/>
              </a:rPr>
              <a:t>Sep/2023</a:t>
            </a:r>
          </a:p>
        </p:txBody>
      </p:sp>
      <p:sp>
        <p:nvSpPr>
          <p:cNvPr id="68" name="TextBox 27">
            <a:extLst>
              <a:ext uri="{FF2B5EF4-FFF2-40B4-BE49-F238E27FC236}">
                <a16:creationId xmlns:a16="http://schemas.microsoft.com/office/drawing/2014/main" id="{5B64EC32-9451-496A-969A-F4AF27A496B5}"/>
              </a:ext>
            </a:extLst>
          </p:cNvPr>
          <p:cNvSpPr txBox="1">
            <a:spLocks noChangeArrowheads="1"/>
          </p:cNvSpPr>
          <p:nvPr/>
        </p:nvSpPr>
        <p:spPr bwMode="auto">
          <a:xfrm>
            <a:off x="11190141" y="1273630"/>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SA#102</a:t>
            </a:r>
          </a:p>
          <a:p>
            <a:pPr algn="ctr">
              <a:lnSpc>
                <a:spcPct val="100000"/>
              </a:lnSpc>
              <a:spcBef>
                <a:spcPct val="0"/>
              </a:spcBef>
              <a:buFontTx/>
              <a:buNone/>
            </a:pPr>
            <a:r>
              <a:rPr lang="en-US" altLang="en-US" sz="1000" dirty="0">
                <a:latin typeface="Arial" panose="020B0604020202020204" pitchFamily="34" charset="0"/>
              </a:rPr>
              <a:t>Dec/2023</a:t>
            </a:r>
          </a:p>
        </p:txBody>
      </p:sp>
      <p:sp>
        <p:nvSpPr>
          <p:cNvPr id="69" name="TextBox 68">
            <a:extLst>
              <a:ext uri="{FF2B5EF4-FFF2-40B4-BE49-F238E27FC236}">
                <a16:creationId xmlns:a16="http://schemas.microsoft.com/office/drawing/2014/main" id="{70F69097-9A6A-404C-B45F-72DB8DC79338}"/>
              </a:ext>
            </a:extLst>
          </p:cNvPr>
          <p:cNvSpPr txBox="1"/>
          <p:nvPr/>
        </p:nvSpPr>
        <p:spPr>
          <a:xfrm>
            <a:off x="9392473" y="4263630"/>
            <a:ext cx="820919" cy="475973"/>
          </a:xfrm>
          <a:prstGeom prst="rect">
            <a:avLst/>
          </a:prstGeom>
          <a:solidFill>
            <a:schemeClr val="accent6">
              <a:lumMod val="40000"/>
              <a:lumOff val="60000"/>
            </a:schemeClr>
          </a:solidFill>
        </p:spPr>
        <p:txBody>
          <a:bodyPr wrap="square">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70" name="Rounded Rectangle 24">
            <a:extLst>
              <a:ext uri="{FF2B5EF4-FFF2-40B4-BE49-F238E27FC236}">
                <a16:creationId xmlns:a16="http://schemas.microsoft.com/office/drawing/2014/main" id="{009172C9-1D4D-4BF2-B30E-5CC1C3002FF2}"/>
              </a:ext>
            </a:extLst>
          </p:cNvPr>
          <p:cNvSpPr/>
          <p:nvPr/>
        </p:nvSpPr>
        <p:spPr>
          <a:xfrm>
            <a:off x="6694059" y="3974242"/>
            <a:ext cx="1043512"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SID Completion </a:t>
            </a:r>
          </a:p>
          <a:p>
            <a:pPr algn="ctr">
              <a:defRPr/>
            </a:pPr>
            <a:r>
              <a:rPr lang="en-US" sz="900" dirty="0"/>
              <a:t>/WIDs Approval</a:t>
            </a:r>
          </a:p>
        </p:txBody>
      </p:sp>
      <p:sp>
        <p:nvSpPr>
          <p:cNvPr id="72" name="TextBox 27">
            <a:extLst>
              <a:ext uri="{FF2B5EF4-FFF2-40B4-BE49-F238E27FC236}">
                <a16:creationId xmlns:a16="http://schemas.microsoft.com/office/drawing/2014/main" id="{7298BF40-F315-4F21-A441-07C629C0A70B}"/>
              </a:ext>
            </a:extLst>
          </p:cNvPr>
          <p:cNvSpPr txBox="1">
            <a:spLocks noChangeArrowheads="1"/>
          </p:cNvSpPr>
          <p:nvPr/>
        </p:nvSpPr>
        <p:spPr bwMode="auto">
          <a:xfrm>
            <a:off x="12076052" y="1275941"/>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SA#103</a:t>
            </a:r>
          </a:p>
          <a:p>
            <a:pPr algn="ctr">
              <a:lnSpc>
                <a:spcPct val="100000"/>
              </a:lnSpc>
              <a:spcBef>
                <a:spcPct val="0"/>
              </a:spcBef>
              <a:buFontTx/>
              <a:buNone/>
            </a:pPr>
            <a:r>
              <a:rPr lang="en-US" altLang="en-US" sz="1000" dirty="0">
                <a:latin typeface="Arial" panose="020B0604020202020204" pitchFamily="34" charset="0"/>
              </a:rPr>
              <a:t>Mar/2024</a:t>
            </a:r>
          </a:p>
        </p:txBody>
      </p:sp>
      <p:sp>
        <p:nvSpPr>
          <p:cNvPr id="67" name="Rounded Rectangle 58">
            <a:extLst>
              <a:ext uri="{FF2B5EF4-FFF2-40B4-BE49-F238E27FC236}">
                <a16:creationId xmlns:a16="http://schemas.microsoft.com/office/drawing/2014/main" id="{323F8A8E-EA7E-45F6-B5E8-21EC36280A93}"/>
              </a:ext>
            </a:extLst>
          </p:cNvPr>
          <p:cNvSpPr/>
          <p:nvPr/>
        </p:nvSpPr>
        <p:spPr>
          <a:xfrm>
            <a:off x="12123138" y="3960378"/>
            <a:ext cx="723570"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76" name="Chevron 60">
            <a:extLst>
              <a:ext uri="{FF2B5EF4-FFF2-40B4-BE49-F238E27FC236}">
                <a16:creationId xmlns:a16="http://schemas.microsoft.com/office/drawing/2014/main" id="{19CEF8B2-862B-4BCD-90AB-871C1660D30D}"/>
              </a:ext>
            </a:extLst>
          </p:cNvPr>
          <p:cNvSpPr>
            <a:spLocks noChangeArrowheads="1"/>
          </p:cNvSpPr>
          <p:nvPr/>
        </p:nvSpPr>
        <p:spPr bwMode="auto">
          <a:xfrm>
            <a:off x="4618192" y="5138335"/>
            <a:ext cx="3484694" cy="281916"/>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Phase</a:t>
            </a:r>
          </a:p>
        </p:txBody>
      </p:sp>
      <p:sp>
        <p:nvSpPr>
          <p:cNvPr id="77" name="Chevron 60">
            <a:extLst>
              <a:ext uri="{FF2B5EF4-FFF2-40B4-BE49-F238E27FC236}">
                <a16:creationId xmlns:a16="http://schemas.microsoft.com/office/drawing/2014/main" id="{9DB7E7F7-83E4-4910-8916-ED4AB927D7C0}"/>
              </a:ext>
            </a:extLst>
          </p:cNvPr>
          <p:cNvSpPr>
            <a:spLocks noChangeArrowheads="1"/>
          </p:cNvSpPr>
          <p:nvPr/>
        </p:nvSpPr>
        <p:spPr bwMode="auto">
          <a:xfrm>
            <a:off x="7189357" y="5448779"/>
            <a:ext cx="1844293" cy="268010"/>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Normative Phase</a:t>
            </a:r>
          </a:p>
        </p:txBody>
      </p:sp>
      <p:sp>
        <p:nvSpPr>
          <p:cNvPr id="78" name="Chevron 60">
            <a:extLst>
              <a:ext uri="{FF2B5EF4-FFF2-40B4-BE49-F238E27FC236}">
                <a16:creationId xmlns:a16="http://schemas.microsoft.com/office/drawing/2014/main" id="{6F65104B-5F94-462F-BDDF-6A1BA4336FE6}"/>
              </a:ext>
            </a:extLst>
          </p:cNvPr>
          <p:cNvSpPr>
            <a:spLocks noChangeArrowheads="1"/>
          </p:cNvSpPr>
          <p:nvPr/>
        </p:nvSpPr>
        <p:spPr bwMode="auto">
          <a:xfrm>
            <a:off x="5477140" y="5877251"/>
            <a:ext cx="1746690" cy="43714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propsoal submission/approval</a:t>
            </a:r>
          </a:p>
        </p:txBody>
      </p:sp>
      <p:sp>
        <p:nvSpPr>
          <p:cNvPr id="79" name="Chevron 60">
            <a:extLst>
              <a:ext uri="{FF2B5EF4-FFF2-40B4-BE49-F238E27FC236}">
                <a16:creationId xmlns:a16="http://schemas.microsoft.com/office/drawing/2014/main" id="{B40896A6-5BFE-4878-A387-8481CA66540E}"/>
              </a:ext>
            </a:extLst>
          </p:cNvPr>
          <p:cNvSpPr>
            <a:spLocks noChangeArrowheads="1"/>
          </p:cNvSpPr>
          <p:nvPr/>
        </p:nvSpPr>
        <p:spPr bwMode="auto">
          <a:xfrm>
            <a:off x="7240998" y="5950110"/>
            <a:ext cx="1746690" cy="26801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handling</a:t>
            </a:r>
          </a:p>
        </p:txBody>
      </p:sp>
      <p:sp>
        <p:nvSpPr>
          <p:cNvPr id="73" name="Chevron 60">
            <a:extLst>
              <a:ext uri="{FF2B5EF4-FFF2-40B4-BE49-F238E27FC236}">
                <a16:creationId xmlns:a16="http://schemas.microsoft.com/office/drawing/2014/main" id="{1CF75304-2C4D-4D77-A043-0C9DBFF9F5FD}"/>
              </a:ext>
            </a:extLst>
          </p:cNvPr>
          <p:cNvSpPr>
            <a:spLocks noChangeArrowheads="1"/>
          </p:cNvSpPr>
          <p:nvPr/>
        </p:nvSpPr>
        <p:spPr bwMode="auto">
          <a:xfrm>
            <a:off x="2895600" y="5105679"/>
            <a:ext cx="1741715" cy="348063"/>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Agreed/ Endorsed</a:t>
            </a:r>
          </a:p>
        </p:txBody>
      </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Rectangle: Rounded Corners 313">
            <a:extLst>
              <a:ext uri="{FF2B5EF4-FFF2-40B4-BE49-F238E27FC236}">
                <a16:creationId xmlns:a16="http://schemas.microsoft.com/office/drawing/2014/main" id="{FEA6A9AD-7E08-4FF2-A545-E68988D56D2F}"/>
              </a:ext>
            </a:extLst>
          </p:cNvPr>
          <p:cNvSpPr/>
          <p:nvPr/>
        </p:nvSpPr>
        <p:spPr>
          <a:xfrm>
            <a:off x="7135329" y="2380736"/>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312" name="Rectangle: Rounded Corners 311">
            <a:extLst>
              <a:ext uri="{FF2B5EF4-FFF2-40B4-BE49-F238E27FC236}">
                <a16:creationId xmlns:a16="http://schemas.microsoft.com/office/drawing/2014/main" id="{9A6A231E-E345-4963-B9E3-E0F51551DD26}"/>
              </a:ext>
            </a:extLst>
          </p:cNvPr>
          <p:cNvSpPr/>
          <p:nvPr/>
        </p:nvSpPr>
        <p:spPr>
          <a:xfrm>
            <a:off x="4029148" y="2380736"/>
            <a:ext cx="325172" cy="373645"/>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313" name="Rectangle: Rounded Corners 312">
            <a:extLst>
              <a:ext uri="{FF2B5EF4-FFF2-40B4-BE49-F238E27FC236}">
                <a16:creationId xmlns:a16="http://schemas.microsoft.com/office/drawing/2014/main" id="{44569F2E-986E-42DE-B144-A1946499D241}"/>
              </a:ext>
            </a:extLst>
          </p:cNvPr>
          <p:cNvSpPr/>
          <p:nvPr/>
        </p:nvSpPr>
        <p:spPr>
          <a:xfrm>
            <a:off x="6070553" y="2386034"/>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323" name="Rectangle: Rounded Corners 322">
            <a:extLst>
              <a:ext uri="{FF2B5EF4-FFF2-40B4-BE49-F238E27FC236}">
                <a16:creationId xmlns:a16="http://schemas.microsoft.com/office/drawing/2014/main" id="{13662927-0BCC-40E4-A313-AEFD96D655A2}"/>
              </a:ext>
            </a:extLst>
          </p:cNvPr>
          <p:cNvSpPr/>
          <p:nvPr/>
        </p:nvSpPr>
        <p:spPr>
          <a:xfrm>
            <a:off x="4639334" y="3150108"/>
            <a:ext cx="168860"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322" name="Rectangle: Rounded Corners 321">
            <a:extLst>
              <a:ext uri="{FF2B5EF4-FFF2-40B4-BE49-F238E27FC236}">
                <a16:creationId xmlns:a16="http://schemas.microsoft.com/office/drawing/2014/main" id="{814224B2-7A17-44E3-8796-BB89A8A96FEE}"/>
              </a:ext>
            </a:extLst>
          </p:cNvPr>
          <p:cNvSpPr/>
          <p:nvPr/>
        </p:nvSpPr>
        <p:spPr>
          <a:xfrm>
            <a:off x="3732390" y="3188208"/>
            <a:ext cx="269942"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cxnSp>
        <p:nvCxnSpPr>
          <p:cNvPr id="183" name="Straight Connector 12">
            <a:extLst>
              <a:ext uri="{FF2B5EF4-FFF2-40B4-BE49-F238E27FC236}">
                <a16:creationId xmlns:a16="http://schemas.microsoft.com/office/drawing/2014/main" id="{C43D9F77-5300-4CC7-8FBD-956F1EF0D21B}"/>
              </a:ext>
            </a:extLst>
          </p:cNvPr>
          <p:cNvCxnSpPr>
            <a:cxnSpLocks/>
          </p:cNvCxnSpPr>
          <p:nvPr/>
        </p:nvCxnSpPr>
        <p:spPr bwMode="auto">
          <a:xfrm flipV="1">
            <a:off x="3712954"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4" name="Left Brace 3">
            <a:extLst>
              <a:ext uri="{FF2B5EF4-FFF2-40B4-BE49-F238E27FC236}">
                <a16:creationId xmlns:a16="http://schemas.microsoft.com/office/drawing/2014/main" id="{DBF1D736-B64F-42EE-854E-1BBA4B468F9A}"/>
              </a:ext>
            </a:extLst>
          </p:cNvPr>
          <p:cNvSpPr/>
          <p:nvPr/>
        </p:nvSpPr>
        <p:spPr bwMode="auto">
          <a:xfrm rot="5400000">
            <a:off x="3278103" y="-2335618"/>
            <a:ext cx="191837" cy="6748043"/>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3694041" y="672366"/>
            <a:ext cx="3269140" cy="553741"/>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215" name="Straight Connector 12">
            <a:extLst>
              <a:ext uri="{FF2B5EF4-FFF2-40B4-BE49-F238E27FC236}">
                <a16:creationId xmlns:a16="http://schemas.microsoft.com/office/drawing/2014/main" id="{22598D18-66ED-4DDB-BBFC-86E0951B7B13}"/>
              </a:ext>
            </a:extLst>
          </p:cNvPr>
          <p:cNvCxnSpPr>
            <a:cxnSpLocks/>
          </p:cNvCxnSpPr>
          <p:nvPr/>
        </p:nvCxnSpPr>
        <p:spPr bwMode="auto">
          <a:xfrm flipV="1">
            <a:off x="445426"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835106" y="60268"/>
            <a:ext cx="12755307" cy="661749"/>
          </a:xfrm>
        </p:spPr>
        <p:txBody>
          <a:bodyPr/>
          <a:lstStyle/>
          <a:p>
            <a:r>
              <a:rPr lang="en-US" sz="3200" dirty="0"/>
              <a:t>SA2 Meeting Planning</a:t>
            </a:r>
          </a:p>
        </p:txBody>
      </p:sp>
      <p:sp>
        <p:nvSpPr>
          <p:cNvPr id="104" name="Rectangle 103">
            <a:extLst>
              <a:ext uri="{FF2B5EF4-FFF2-40B4-BE49-F238E27FC236}">
                <a16:creationId xmlns:a16="http://schemas.microsoft.com/office/drawing/2014/main" id="{D7C63C05-9456-4BFF-BDA1-5639CEF01253}"/>
              </a:ext>
            </a:extLst>
          </p:cNvPr>
          <p:cNvSpPr/>
          <p:nvPr/>
        </p:nvSpPr>
        <p:spPr>
          <a:xfrm>
            <a:off x="-1" y="1244977"/>
            <a:ext cx="821225"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January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9" name="Rectangle 108">
            <a:extLst>
              <a:ext uri="{FF2B5EF4-FFF2-40B4-BE49-F238E27FC236}">
                <a16:creationId xmlns:a16="http://schemas.microsoft.com/office/drawing/2014/main" id="{C67B3C29-5968-411B-9189-5C25C984A19B}"/>
              </a:ext>
            </a:extLst>
          </p:cNvPr>
          <p:cNvSpPr/>
          <p:nvPr/>
        </p:nvSpPr>
        <p:spPr>
          <a:xfrm>
            <a:off x="864600" y="1244977"/>
            <a:ext cx="1489218"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February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10" name="Rectangle 109">
            <a:extLst>
              <a:ext uri="{FF2B5EF4-FFF2-40B4-BE49-F238E27FC236}">
                <a16:creationId xmlns:a16="http://schemas.microsoft.com/office/drawing/2014/main" id="{98F7EE75-86DA-4408-9474-2C564440D1AF}"/>
              </a:ext>
            </a:extLst>
          </p:cNvPr>
          <p:cNvSpPr/>
          <p:nvPr/>
        </p:nvSpPr>
        <p:spPr>
          <a:xfrm>
            <a:off x="146133"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11" name="Rectangle 110">
            <a:extLst>
              <a:ext uri="{FF2B5EF4-FFF2-40B4-BE49-F238E27FC236}">
                <a16:creationId xmlns:a16="http://schemas.microsoft.com/office/drawing/2014/main" id="{65E1E3C7-54C5-4EFD-940F-2E745D64D5E8}"/>
              </a:ext>
            </a:extLst>
          </p:cNvPr>
          <p:cNvSpPr/>
          <p:nvPr/>
        </p:nvSpPr>
        <p:spPr>
          <a:xfrm>
            <a:off x="50658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cxnSp>
        <p:nvCxnSpPr>
          <p:cNvPr id="112" name="Straight Connector 12">
            <a:extLst>
              <a:ext uri="{FF2B5EF4-FFF2-40B4-BE49-F238E27FC236}">
                <a16:creationId xmlns:a16="http://schemas.microsoft.com/office/drawing/2014/main" id="{EBB38BD9-189E-4EFC-93FB-E99E7836E5A6}"/>
              </a:ext>
            </a:extLst>
          </p:cNvPr>
          <p:cNvCxnSpPr>
            <a:cxnSpLocks/>
          </p:cNvCxnSpPr>
          <p:nvPr/>
        </p:nvCxnSpPr>
        <p:spPr bwMode="auto">
          <a:xfrm flipV="1">
            <a:off x="83830"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a16="http://schemas.microsoft.com/office/drawing/2014/main" id="{B88856EC-DCBE-4461-B344-A5969617F1B8}"/>
              </a:ext>
            </a:extLst>
          </p:cNvPr>
          <p:cNvCxnSpPr>
            <a:cxnSpLocks/>
          </p:cNvCxnSpPr>
          <p:nvPr/>
        </p:nvCxnSpPr>
        <p:spPr bwMode="auto">
          <a:xfrm flipV="1">
            <a:off x="799115"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4" name="Rectangle 113">
            <a:extLst>
              <a:ext uri="{FF2B5EF4-FFF2-40B4-BE49-F238E27FC236}">
                <a16:creationId xmlns:a16="http://schemas.microsoft.com/office/drawing/2014/main" id="{36E0D5B8-09C5-48D8-8AB6-E7D43593BCBF}"/>
              </a:ext>
            </a:extLst>
          </p:cNvPr>
          <p:cNvSpPr/>
          <p:nvPr/>
        </p:nvSpPr>
        <p:spPr>
          <a:xfrm>
            <a:off x="867036"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31-04</a:t>
            </a:r>
          </a:p>
        </p:txBody>
      </p:sp>
      <p:sp>
        <p:nvSpPr>
          <p:cNvPr id="115" name="Rectangle 114">
            <a:extLst>
              <a:ext uri="{FF2B5EF4-FFF2-40B4-BE49-F238E27FC236}">
                <a16:creationId xmlns:a16="http://schemas.microsoft.com/office/drawing/2014/main" id="{1304D744-1524-4D96-90C9-8142F045F43C}"/>
              </a:ext>
            </a:extLst>
          </p:cNvPr>
          <p:cNvSpPr/>
          <p:nvPr/>
        </p:nvSpPr>
        <p:spPr>
          <a:xfrm>
            <a:off x="122562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07-11</a:t>
            </a:r>
          </a:p>
        </p:txBody>
      </p:sp>
      <p:sp>
        <p:nvSpPr>
          <p:cNvPr id="116" name="Rectangle 115">
            <a:extLst>
              <a:ext uri="{FF2B5EF4-FFF2-40B4-BE49-F238E27FC236}">
                <a16:creationId xmlns:a16="http://schemas.microsoft.com/office/drawing/2014/main" id="{8252B517-E4CE-4601-B969-860A21A7FAF0}"/>
              </a:ext>
            </a:extLst>
          </p:cNvPr>
          <p:cNvSpPr/>
          <p:nvPr/>
        </p:nvSpPr>
        <p:spPr>
          <a:xfrm>
            <a:off x="158491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sp>
        <p:nvSpPr>
          <p:cNvPr id="117" name="Rectangle 116">
            <a:extLst>
              <a:ext uri="{FF2B5EF4-FFF2-40B4-BE49-F238E27FC236}">
                <a16:creationId xmlns:a16="http://schemas.microsoft.com/office/drawing/2014/main" id="{44AF7ECB-5EA5-4DB5-932E-A724541DA2E7}"/>
              </a:ext>
            </a:extLst>
          </p:cNvPr>
          <p:cNvSpPr/>
          <p:nvPr/>
        </p:nvSpPr>
        <p:spPr>
          <a:xfrm>
            <a:off x="1930889"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118" name="Rectangle 117">
            <a:extLst>
              <a:ext uri="{FF2B5EF4-FFF2-40B4-BE49-F238E27FC236}">
                <a16:creationId xmlns:a16="http://schemas.microsoft.com/office/drawing/2014/main" id="{776EAD69-8C74-4E21-A38F-35BAD8DDC8D0}"/>
              </a:ext>
            </a:extLst>
          </p:cNvPr>
          <p:cNvSpPr/>
          <p:nvPr/>
        </p:nvSpPr>
        <p:spPr>
          <a:xfrm>
            <a:off x="2397193" y="1244977"/>
            <a:ext cx="134541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March</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cxnSp>
        <p:nvCxnSpPr>
          <p:cNvPr id="121" name="Straight Connector 12">
            <a:extLst>
              <a:ext uri="{FF2B5EF4-FFF2-40B4-BE49-F238E27FC236}">
                <a16:creationId xmlns:a16="http://schemas.microsoft.com/office/drawing/2014/main" id="{1A686587-C0E4-4837-BFE9-C8CA7A515C18}"/>
              </a:ext>
            </a:extLst>
          </p:cNvPr>
          <p:cNvCxnSpPr>
            <a:cxnSpLocks/>
          </p:cNvCxnSpPr>
          <p:nvPr/>
        </p:nvCxnSpPr>
        <p:spPr bwMode="auto">
          <a:xfrm flipV="1">
            <a:off x="1163243"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a16="http://schemas.microsoft.com/office/drawing/2014/main" id="{6EBD7C8C-D285-415E-889C-2AC6CEB02342}"/>
              </a:ext>
            </a:extLst>
          </p:cNvPr>
          <p:cNvCxnSpPr>
            <a:cxnSpLocks/>
          </p:cNvCxnSpPr>
          <p:nvPr/>
        </p:nvCxnSpPr>
        <p:spPr bwMode="auto">
          <a:xfrm flipV="1">
            <a:off x="1530123"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a16="http://schemas.microsoft.com/office/drawing/2014/main" id="{AF215A7D-2800-43B3-9FA0-F03AC052B95F}"/>
              </a:ext>
            </a:extLst>
          </p:cNvPr>
          <p:cNvCxnSpPr>
            <a:cxnSpLocks/>
          </p:cNvCxnSpPr>
          <p:nvPr/>
        </p:nvCxnSpPr>
        <p:spPr bwMode="auto">
          <a:xfrm flipV="1">
            <a:off x="1883810"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6" name="Straight Connector 12">
            <a:extLst>
              <a:ext uri="{FF2B5EF4-FFF2-40B4-BE49-F238E27FC236}">
                <a16:creationId xmlns:a16="http://schemas.microsoft.com/office/drawing/2014/main" id="{9596BCE0-ECF6-4FA1-A078-2DB6A556D7D2}"/>
              </a:ext>
            </a:extLst>
          </p:cNvPr>
          <p:cNvCxnSpPr>
            <a:cxnSpLocks/>
          </p:cNvCxnSpPr>
          <p:nvPr/>
        </p:nvCxnSpPr>
        <p:spPr bwMode="auto">
          <a:xfrm flipV="1">
            <a:off x="2233488"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32" name="Rectangle 131">
            <a:extLst>
              <a:ext uri="{FF2B5EF4-FFF2-40B4-BE49-F238E27FC236}">
                <a16:creationId xmlns:a16="http://schemas.microsoft.com/office/drawing/2014/main" id="{54DD10E1-D740-4BC3-B075-BD2F9252265D}"/>
              </a:ext>
            </a:extLst>
          </p:cNvPr>
          <p:cNvSpPr/>
          <p:nvPr/>
        </p:nvSpPr>
        <p:spPr>
          <a:xfrm>
            <a:off x="2292498"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28-04</a:t>
            </a:r>
          </a:p>
        </p:txBody>
      </p:sp>
      <p:sp>
        <p:nvSpPr>
          <p:cNvPr id="133" name="Rectangle 132">
            <a:extLst>
              <a:ext uri="{FF2B5EF4-FFF2-40B4-BE49-F238E27FC236}">
                <a16:creationId xmlns:a16="http://schemas.microsoft.com/office/drawing/2014/main" id="{30A22CDB-4E0D-4E93-B017-E003B3EB3FA8}"/>
              </a:ext>
            </a:extLst>
          </p:cNvPr>
          <p:cNvSpPr/>
          <p:nvPr/>
        </p:nvSpPr>
        <p:spPr>
          <a:xfrm>
            <a:off x="266139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07-11</a:t>
            </a:r>
          </a:p>
        </p:txBody>
      </p:sp>
      <p:sp>
        <p:nvSpPr>
          <p:cNvPr id="134" name="Rectangle 133">
            <a:extLst>
              <a:ext uri="{FF2B5EF4-FFF2-40B4-BE49-F238E27FC236}">
                <a16:creationId xmlns:a16="http://schemas.microsoft.com/office/drawing/2014/main" id="{0A621616-6853-4991-A330-FA9F8C90DD26}"/>
              </a:ext>
            </a:extLst>
          </p:cNvPr>
          <p:cNvSpPr/>
          <p:nvPr/>
        </p:nvSpPr>
        <p:spPr>
          <a:xfrm>
            <a:off x="3031412"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37" name="Straight Connector 12">
            <a:extLst>
              <a:ext uri="{FF2B5EF4-FFF2-40B4-BE49-F238E27FC236}">
                <a16:creationId xmlns:a16="http://schemas.microsoft.com/office/drawing/2014/main" id="{E302231A-A79A-43DE-9035-FACD8275C8F7}"/>
              </a:ext>
            </a:extLst>
          </p:cNvPr>
          <p:cNvCxnSpPr>
            <a:cxnSpLocks/>
          </p:cNvCxnSpPr>
          <p:nvPr/>
        </p:nvCxnSpPr>
        <p:spPr bwMode="auto">
          <a:xfrm flipV="1">
            <a:off x="2599247"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8" name="Straight Connector 12">
            <a:extLst>
              <a:ext uri="{FF2B5EF4-FFF2-40B4-BE49-F238E27FC236}">
                <a16:creationId xmlns:a16="http://schemas.microsoft.com/office/drawing/2014/main" id="{D99EA981-FD9C-41CF-8F68-61F04329E506}"/>
              </a:ext>
            </a:extLst>
          </p:cNvPr>
          <p:cNvCxnSpPr>
            <a:cxnSpLocks/>
          </p:cNvCxnSpPr>
          <p:nvPr/>
        </p:nvCxnSpPr>
        <p:spPr bwMode="auto">
          <a:xfrm flipV="1">
            <a:off x="2969316"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9" name="Straight Connector 12">
            <a:extLst>
              <a:ext uri="{FF2B5EF4-FFF2-40B4-BE49-F238E27FC236}">
                <a16:creationId xmlns:a16="http://schemas.microsoft.com/office/drawing/2014/main" id="{B53094F7-44D6-4E38-81B8-15C146CFFA09}"/>
              </a:ext>
            </a:extLst>
          </p:cNvPr>
          <p:cNvCxnSpPr>
            <a:cxnSpLocks/>
          </p:cNvCxnSpPr>
          <p:nvPr/>
        </p:nvCxnSpPr>
        <p:spPr bwMode="auto">
          <a:xfrm flipV="1">
            <a:off x="3339332"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1" name="Rectangle: Rounded Corners 140">
            <a:extLst>
              <a:ext uri="{FF2B5EF4-FFF2-40B4-BE49-F238E27FC236}">
                <a16:creationId xmlns:a16="http://schemas.microsoft.com/office/drawing/2014/main" id="{03BA2C5A-155A-4CA0-AE1F-E612FC2F177C}"/>
              </a:ext>
            </a:extLst>
          </p:cNvPr>
          <p:cNvSpPr/>
          <p:nvPr/>
        </p:nvSpPr>
        <p:spPr>
          <a:xfrm>
            <a:off x="2986552" y="3212682"/>
            <a:ext cx="352670" cy="2934881"/>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44" name="Rectangle: Rounded Corners 143">
            <a:extLst>
              <a:ext uri="{FF2B5EF4-FFF2-40B4-BE49-F238E27FC236}">
                <a16:creationId xmlns:a16="http://schemas.microsoft.com/office/drawing/2014/main" id="{184D0571-3BEB-4B50-8A3D-A7D5E41CC39A}"/>
              </a:ext>
            </a:extLst>
          </p:cNvPr>
          <p:cNvSpPr/>
          <p:nvPr/>
        </p:nvSpPr>
        <p:spPr>
          <a:xfrm>
            <a:off x="1903066" y="3244590"/>
            <a:ext cx="600895" cy="386456"/>
          </a:xfrm>
          <a:prstGeom prst="roundRect">
            <a:avLst/>
          </a:prstGeom>
          <a:solidFill>
            <a:srgbClr val="FFC000"/>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RAN1-E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(5+4)</a:t>
            </a:r>
          </a:p>
        </p:txBody>
      </p:sp>
      <p:sp>
        <p:nvSpPr>
          <p:cNvPr id="179" name="Rectangle: Rounded Corners 178">
            <a:extLst>
              <a:ext uri="{FF2B5EF4-FFF2-40B4-BE49-F238E27FC236}">
                <a16:creationId xmlns:a16="http://schemas.microsoft.com/office/drawing/2014/main" id="{9E261C86-5124-4B21-92EC-280D00EB4138}"/>
              </a:ext>
            </a:extLst>
          </p:cNvPr>
          <p:cNvSpPr/>
          <p:nvPr/>
        </p:nvSpPr>
        <p:spPr>
          <a:xfrm>
            <a:off x="1907537" y="3712099"/>
            <a:ext cx="631992" cy="386456"/>
          </a:xfrm>
          <a:prstGeom prst="roundRect">
            <a:avLst/>
          </a:prstGeom>
          <a:solidFill>
            <a:srgbClr val="C800BE"/>
          </a:solidFill>
          <a:ln w="3175" cap="flat" cmpd="sng" algn="ctr">
            <a:noFill/>
            <a:prstDash val="solid"/>
          </a:ln>
          <a:effectLst/>
        </p:spPr>
        <p:txBody>
          <a:bodyPr lIns="0" tIns="84083" rIns="0" bIns="49655"/>
          <a:lstStyle/>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RAN2/3</a:t>
            </a:r>
          </a:p>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(5+4)</a:t>
            </a:r>
          </a:p>
        </p:txBody>
      </p:sp>
      <p:sp>
        <p:nvSpPr>
          <p:cNvPr id="206" name="Rectangle: Rounded Corners 205">
            <a:extLst>
              <a:ext uri="{FF2B5EF4-FFF2-40B4-BE49-F238E27FC236}">
                <a16:creationId xmlns:a16="http://schemas.microsoft.com/office/drawing/2014/main" id="{9C03B942-0AC5-4937-B7E3-915F634E10F8}"/>
              </a:ext>
            </a:extLst>
          </p:cNvPr>
          <p:cNvSpPr/>
          <p:nvPr/>
        </p:nvSpPr>
        <p:spPr>
          <a:xfrm>
            <a:off x="85732" y="2386034"/>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07" name="Rectangle: Rounded Corners 206">
            <a:extLst>
              <a:ext uri="{FF2B5EF4-FFF2-40B4-BE49-F238E27FC236}">
                <a16:creationId xmlns:a16="http://schemas.microsoft.com/office/drawing/2014/main" id="{F9F08753-879D-4749-BC18-2334F28F49B2}"/>
              </a:ext>
            </a:extLst>
          </p:cNvPr>
          <p:cNvSpPr/>
          <p:nvPr/>
        </p:nvSpPr>
        <p:spPr>
          <a:xfrm>
            <a:off x="1889116" y="2386034"/>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6" name="Rectangle: Rounded Corners 215">
            <a:extLst>
              <a:ext uri="{FF2B5EF4-FFF2-40B4-BE49-F238E27FC236}">
                <a16:creationId xmlns:a16="http://schemas.microsoft.com/office/drawing/2014/main" id="{2AC7DA0F-2BBA-4BD4-8EEB-72C09AFE935E}"/>
              </a:ext>
            </a:extLst>
          </p:cNvPr>
          <p:cNvSpPr/>
          <p:nvPr/>
        </p:nvSpPr>
        <p:spPr>
          <a:xfrm>
            <a:off x="2988774" y="2382848"/>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6" name="Rectangle 5">
            <a:extLst>
              <a:ext uri="{FF2B5EF4-FFF2-40B4-BE49-F238E27FC236}">
                <a16:creationId xmlns:a16="http://schemas.microsoft.com/office/drawing/2014/main" id="{162D7421-30C8-4AD0-941E-77D215AB376E}"/>
              </a:ext>
            </a:extLst>
          </p:cNvPr>
          <p:cNvSpPr/>
          <p:nvPr/>
        </p:nvSpPr>
        <p:spPr bwMode="auto">
          <a:xfrm>
            <a:off x="0" y="2075335"/>
            <a:ext cx="6805914" cy="797001"/>
          </a:xfrm>
          <a:prstGeom prst="rect">
            <a:avLst/>
          </a:prstGeom>
          <a:solidFill>
            <a:srgbClr val="C5C5C5">
              <a:alpha val="63922"/>
            </a:srgbClr>
          </a:solidFill>
          <a:ln w="9525" cap="flat" cmpd="sng" algn="ctr">
            <a:no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dirty="0">
              <a:solidFill>
                <a:prstClr val="black"/>
              </a:solidFill>
              <a:latin typeface="Arial" charset="0"/>
            </a:endParaRPr>
          </a:p>
        </p:txBody>
      </p:sp>
      <p:sp>
        <p:nvSpPr>
          <p:cNvPr id="219" name="Rectangle: Rounded Corners 218">
            <a:extLst>
              <a:ext uri="{FF2B5EF4-FFF2-40B4-BE49-F238E27FC236}">
                <a16:creationId xmlns:a16="http://schemas.microsoft.com/office/drawing/2014/main" id="{3D46F8B1-2C03-4304-83E8-A7D681086E73}"/>
              </a:ext>
            </a:extLst>
          </p:cNvPr>
          <p:cNvSpPr/>
          <p:nvPr/>
        </p:nvSpPr>
        <p:spPr>
          <a:xfrm>
            <a:off x="811594" y="3191942"/>
            <a:ext cx="34926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F</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L</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168" name="Rectangle 167">
            <a:extLst>
              <a:ext uri="{FF2B5EF4-FFF2-40B4-BE49-F238E27FC236}">
                <a16:creationId xmlns:a16="http://schemas.microsoft.com/office/drawing/2014/main" id="{DEAB3E20-DAEA-4040-A061-0A03805B432A}"/>
              </a:ext>
            </a:extLst>
          </p:cNvPr>
          <p:cNvSpPr/>
          <p:nvPr/>
        </p:nvSpPr>
        <p:spPr>
          <a:xfrm>
            <a:off x="3347316"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202" name="Rectangle: Rounded Corners 201">
            <a:extLst>
              <a:ext uri="{FF2B5EF4-FFF2-40B4-BE49-F238E27FC236}">
                <a16:creationId xmlns:a16="http://schemas.microsoft.com/office/drawing/2014/main" id="{D898085F-6AAD-49FD-93B6-E5A4EF1A394B}"/>
              </a:ext>
            </a:extLst>
          </p:cNvPr>
          <p:cNvSpPr/>
          <p:nvPr/>
        </p:nvSpPr>
        <p:spPr>
          <a:xfrm>
            <a:off x="87493" y="3712099"/>
            <a:ext cx="497645" cy="386456"/>
          </a:xfrm>
          <a:prstGeom prst="roundRect">
            <a:avLst/>
          </a:prstGeom>
          <a:solidFill>
            <a:srgbClr val="C800BE"/>
          </a:solidFill>
          <a:ln w="3175" cap="flat" cmpd="sng" algn="ctr">
            <a:noFill/>
            <a:prstDash val="solid"/>
          </a:ln>
          <a:effectLst/>
        </p:spPr>
        <p:txBody>
          <a:bodyPr lIns="0" tIns="84083" rIns="0" bIns="49655"/>
          <a:lstStyle/>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RAN2/3</a:t>
            </a:r>
          </a:p>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(5+2/3)</a:t>
            </a:r>
          </a:p>
        </p:txBody>
      </p:sp>
      <p:sp>
        <p:nvSpPr>
          <p:cNvPr id="212" name="Rectangle: Rounded Corners 211">
            <a:extLst>
              <a:ext uri="{FF2B5EF4-FFF2-40B4-BE49-F238E27FC236}">
                <a16:creationId xmlns:a16="http://schemas.microsoft.com/office/drawing/2014/main" id="{D7690C0E-9D90-4239-824F-760713F572C0}"/>
              </a:ext>
            </a:extLst>
          </p:cNvPr>
          <p:cNvSpPr/>
          <p:nvPr/>
        </p:nvSpPr>
        <p:spPr>
          <a:xfrm>
            <a:off x="101361" y="3244590"/>
            <a:ext cx="483777" cy="386456"/>
          </a:xfrm>
          <a:prstGeom prst="roundRect">
            <a:avLst/>
          </a:prstGeom>
          <a:solidFill>
            <a:srgbClr val="FFC000"/>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RAN1-E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272" name="Rectangle 271">
            <a:extLst>
              <a:ext uri="{FF2B5EF4-FFF2-40B4-BE49-F238E27FC236}">
                <a16:creationId xmlns:a16="http://schemas.microsoft.com/office/drawing/2014/main" id="{FE07F36B-0ACC-4E79-8B1E-1280B993EB94}"/>
              </a:ext>
            </a:extLst>
          </p:cNvPr>
          <p:cNvSpPr/>
          <p:nvPr/>
        </p:nvSpPr>
        <p:spPr>
          <a:xfrm>
            <a:off x="3794547" y="1239069"/>
            <a:ext cx="1512847"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April</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73" name="Rectangle 272">
            <a:extLst>
              <a:ext uri="{FF2B5EF4-FFF2-40B4-BE49-F238E27FC236}">
                <a16:creationId xmlns:a16="http://schemas.microsoft.com/office/drawing/2014/main" id="{F138011A-1D45-4399-BEA1-479D7E0F3A7D}"/>
              </a:ext>
            </a:extLst>
          </p:cNvPr>
          <p:cNvSpPr/>
          <p:nvPr/>
        </p:nvSpPr>
        <p:spPr>
          <a:xfrm>
            <a:off x="5354634" y="1244977"/>
            <a:ext cx="1413542"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74" name="Rectangle 273">
            <a:extLst>
              <a:ext uri="{FF2B5EF4-FFF2-40B4-BE49-F238E27FC236}">
                <a16:creationId xmlns:a16="http://schemas.microsoft.com/office/drawing/2014/main" id="{81BBF39B-BE74-4E87-82BD-87F5AA599FA1}"/>
              </a:ext>
            </a:extLst>
          </p:cNvPr>
          <p:cNvSpPr/>
          <p:nvPr/>
        </p:nvSpPr>
        <p:spPr>
          <a:xfrm>
            <a:off x="4359960" y="184432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sp>
        <p:nvSpPr>
          <p:cNvPr id="275" name="Rectangle 274">
            <a:extLst>
              <a:ext uri="{FF2B5EF4-FFF2-40B4-BE49-F238E27FC236}">
                <a16:creationId xmlns:a16="http://schemas.microsoft.com/office/drawing/2014/main" id="{AE60FF45-3785-4E5A-8BBF-920E981EFD2D}"/>
              </a:ext>
            </a:extLst>
          </p:cNvPr>
          <p:cNvSpPr/>
          <p:nvPr/>
        </p:nvSpPr>
        <p:spPr>
          <a:xfrm>
            <a:off x="4712907"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276" name="Rectangle 275">
            <a:extLst>
              <a:ext uri="{FF2B5EF4-FFF2-40B4-BE49-F238E27FC236}">
                <a16:creationId xmlns:a16="http://schemas.microsoft.com/office/drawing/2014/main" id="{56AC95EB-50CB-4D97-8300-27B2257BDAF3}"/>
              </a:ext>
            </a:extLst>
          </p:cNvPr>
          <p:cNvSpPr/>
          <p:nvPr/>
        </p:nvSpPr>
        <p:spPr>
          <a:xfrm>
            <a:off x="5045179"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277" name="Rectangle 276">
            <a:extLst>
              <a:ext uri="{FF2B5EF4-FFF2-40B4-BE49-F238E27FC236}">
                <a16:creationId xmlns:a16="http://schemas.microsoft.com/office/drawing/2014/main" id="{6E6A0FFB-80DA-4D1D-AC32-0DC9566259EB}"/>
              </a:ext>
            </a:extLst>
          </p:cNvPr>
          <p:cNvSpPr/>
          <p:nvPr/>
        </p:nvSpPr>
        <p:spPr>
          <a:xfrm>
            <a:off x="5403768"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02-06</a:t>
            </a:r>
          </a:p>
        </p:txBody>
      </p:sp>
      <p:sp>
        <p:nvSpPr>
          <p:cNvPr id="278" name="Rectangle 277">
            <a:extLst>
              <a:ext uri="{FF2B5EF4-FFF2-40B4-BE49-F238E27FC236}">
                <a16:creationId xmlns:a16="http://schemas.microsoft.com/office/drawing/2014/main" id="{6B9E5B75-24D0-4B1E-B5AD-871F616143E0}"/>
              </a:ext>
            </a:extLst>
          </p:cNvPr>
          <p:cNvSpPr/>
          <p:nvPr/>
        </p:nvSpPr>
        <p:spPr>
          <a:xfrm>
            <a:off x="5740883" y="184484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09-13</a:t>
            </a:r>
          </a:p>
        </p:txBody>
      </p:sp>
      <p:sp>
        <p:nvSpPr>
          <p:cNvPr id="279" name="Rectangle 278">
            <a:extLst>
              <a:ext uri="{FF2B5EF4-FFF2-40B4-BE49-F238E27FC236}">
                <a16:creationId xmlns:a16="http://schemas.microsoft.com/office/drawing/2014/main" id="{88944ED6-6573-4C78-ADBA-45EBD89B4229}"/>
              </a:ext>
            </a:extLst>
          </p:cNvPr>
          <p:cNvSpPr/>
          <p:nvPr/>
        </p:nvSpPr>
        <p:spPr>
          <a:xfrm>
            <a:off x="6086857" y="184484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280" name="Rectangle 279">
            <a:extLst>
              <a:ext uri="{FF2B5EF4-FFF2-40B4-BE49-F238E27FC236}">
                <a16:creationId xmlns:a16="http://schemas.microsoft.com/office/drawing/2014/main" id="{3BC7B0B6-56EA-4503-AADC-66F209BB27A2}"/>
              </a:ext>
            </a:extLst>
          </p:cNvPr>
          <p:cNvSpPr/>
          <p:nvPr/>
        </p:nvSpPr>
        <p:spPr>
          <a:xfrm>
            <a:off x="6792775" y="1244977"/>
            <a:ext cx="131467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June</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1" name="Rectangle 280">
            <a:extLst>
              <a:ext uri="{FF2B5EF4-FFF2-40B4-BE49-F238E27FC236}">
                <a16:creationId xmlns:a16="http://schemas.microsoft.com/office/drawing/2014/main" id="{132635AC-C5EC-4324-B398-093C7928BF66}"/>
              </a:ext>
            </a:extLst>
          </p:cNvPr>
          <p:cNvSpPr/>
          <p:nvPr/>
        </p:nvSpPr>
        <p:spPr>
          <a:xfrm>
            <a:off x="6448466" y="184484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23-27</a:t>
            </a:r>
          </a:p>
        </p:txBody>
      </p:sp>
      <p:sp>
        <p:nvSpPr>
          <p:cNvPr id="282" name="Rectangle 281">
            <a:extLst>
              <a:ext uri="{FF2B5EF4-FFF2-40B4-BE49-F238E27FC236}">
                <a16:creationId xmlns:a16="http://schemas.microsoft.com/office/drawing/2014/main" id="{20C9C717-B36B-4101-95DF-8F272655F94D}"/>
              </a:ext>
            </a:extLst>
          </p:cNvPr>
          <p:cNvSpPr/>
          <p:nvPr/>
        </p:nvSpPr>
        <p:spPr>
          <a:xfrm>
            <a:off x="6783654"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30-3</a:t>
            </a:r>
          </a:p>
        </p:txBody>
      </p:sp>
      <p:sp>
        <p:nvSpPr>
          <p:cNvPr id="283" name="Rectangle 282">
            <a:extLst>
              <a:ext uri="{FF2B5EF4-FFF2-40B4-BE49-F238E27FC236}">
                <a16:creationId xmlns:a16="http://schemas.microsoft.com/office/drawing/2014/main" id="{D44BB320-2C47-4735-B111-C7E4074DA6D9}"/>
              </a:ext>
            </a:extLst>
          </p:cNvPr>
          <p:cNvSpPr/>
          <p:nvPr/>
        </p:nvSpPr>
        <p:spPr>
          <a:xfrm>
            <a:off x="7129628"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6-10</a:t>
            </a:r>
          </a:p>
        </p:txBody>
      </p:sp>
      <p:sp>
        <p:nvSpPr>
          <p:cNvPr id="284" name="Rectangle 283">
            <a:extLst>
              <a:ext uri="{FF2B5EF4-FFF2-40B4-BE49-F238E27FC236}">
                <a16:creationId xmlns:a16="http://schemas.microsoft.com/office/drawing/2014/main" id="{1D454E32-87E2-4E79-A990-BE0961F4560B}"/>
              </a:ext>
            </a:extLst>
          </p:cNvPr>
          <p:cNvSpPr/>
          <p:nvPr/>
        </p:nvSpPr>
        <p:spPr>
          <a:xfrm>
            <a:off x="7794172"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85" name="Rectangle 284">
            <a:extLst>
              <a:ext uri="{FF2B5EF4-FFF2-40B4-BE49-F238E27FC236}">
                <a16:creationId xmlns:a16="http://schemas.microsoft.com/office/drawing/2014/main" id="{C6FBBCE2-6A28-4B86-8483-2F938B71F2A1}"/>
              </a:ext>
            </a:extLst>
          </p:cNvPr>
          <p:cNvSpPr/>
          <p:nvPr/>
        </p:nvSpPr>
        <p:spPr>
          <a:xfrm>
            <a:off x="3705905" y="1852464"/>
            <a:ext cx="30953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28-01</a:t>
            </a:r>
          </a:p>
        </p:txBody>
      </p:sp>
      <p:sp>
        <p:nvSpPr>
          <p:cNvPr id="286" name="Rectangle 285">
            <a:extLst>
              <a:ext uri="{FF2B5EF4-FFF2-40B4-BE49-F238E27FC236}">
                <a16:creationId xmlns:a16="http://schemas.microsoft.com/office/drawing/2014/main" id="{CCAFF31B-2BAD-43E7-A9A0-1E8405484B33}"/>
              </a:ext>
            </a:extLst>
          </p:cNvPr>
          <p:cNvSpPr/>
          <p:nvPr/>
        </p:nvSpPr>
        <p:spPr>
          <a:xfrm>
            <a:off x="7457434" y="18533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sp>
        <p:nvSpPr>
          <p:cNvPr id="288" name="Rectangle 287">
            <a:extLst>
              <a:ext uri="{FF2B5EF4-FFF2-40B4-BE49-F238E27FC236}">
                <a16:creationId xmlns:a16="http://schemas.microsoft.com/office/drawing/2014/main" id="{4FFE3B6B-1EA0-42C1-8984-A223D15AB694}"/>
              </a:ext>
            </a:extLst>
          </p:cNvPr>
          <p:cNvSpPr/>
          <p:nvPr/>
        </p:nvSpPr>
        <p:spPr>
          <a:xfrm>
            <a:off x="4037890" y="1852464"/>
            <a:ext cx="30953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04-08</a:t>
            </a:r>
          </a:p>
        </p:txBody>
      </p:sp>
      <p:cxnSp>
        <p:nvCxnSpPr>
          <p:cNvPr id="291" name="Straight Connector 12">
            <a:extLst>
              <a:ext uri="{FF2B5EF4-FFF2-40B4-BE49-F238E27FC236}">
                <a16:creationId xmlns:a16="http://schemas.microsoft.com/office/drawing/2014/main" id="{499E0C8D-234D-43DA-B16E-69D0E9028006}"/>
              </a:ext>
            </a:extLst>
          </p:cNvPr>
          <p:cNvCxnSpPr>
            <a:cxnSpLocks/>
          </p:cNvCxnSpPr>
          <p:nvPr/>
        </p:nvCxnSpPr>
        <p:spPr bwMode="auto">
          <a:xfrm flipV="1">
            <a:off x="8122461"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2" name="Straight Connector 12">
            <a:extLst>
              <a:ext uri="{FF2B5EF4-FFF2-40B4-BE49-F238E27FC236}">
                <a16:creationId xmlns:a16="http://schemas.microsoft.com/office/drawing/2014/main" id="{4D72CCA2-D0CE-4A37-AE95-F35E16F0B75D}"/>
              </a:ext>
            </a:extLst>
          </p:cNvPr>
          <p:cNvCxnSpPr>
            <a:cxnSpLocks/>
          </p:cNvCxnSpPr>
          <p:nvPr/>
        </p:nvCxnSpPr>
        <p:spPr bwMode="auto">
          <a:xfrm flipV="1">
            <a:off x="4712907" y="2233654"/>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3" name="Straight Connector 12">
            <a:extLst>
              <a:ext uri="{FF2B5EF4-FFF2-40B4-BE49-F238E27FC236}">
                <a16:creationId xmlns:a16="http://schemas.microsoft.com/office/drawing/2014/main" id="{839EBFC9-35CE-4A07-AB8A-4F0A41406EAD}"/>
              </a:ext>
            </a:extLst>
          </p:cNvPr>
          <p:cNvCxnSpPr>
            <a:cxnSpLocks/>
          </p:cNvCxnSpPr>
          <p:nvPr/>
        </p:nvCxnSpPr>
        <p:spPr bwMode="auto">
          <a:xfrm flipV="1">
            <a:off x="4338898" y="226225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4" name="Straight Connector 12">
            <a:extLst>
              <a:ext uri="{FF2B5EF4-FFF2-40B4-BE49-F238E27FC236}">
                <a16:creationId xmlns:a16="http://schemas.microsoft.com/office/drawing/2014/main" id="{E2D4467B-C612-4CA5-A07E-09915E58FD87}"/>
              </a:ext>
            </a:extLst>
          </p:cNvPr>
          <p:cNvCxnSpPr>
            <a:cxnSpLocks/>
          </p:cNvCxnSpPr>
          <p:nvPr/>
        </p:nvCxnSpPr>
        <p:spPr bwMode="auto">
          <a:xfrm flipV="1">
            <a:off x="5403768"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5" name="Straight Connector 12">
            <a:extLst>
              <a:ext uri="{FF2B5EF4-FFF2-40B4-BE49-F238E27FC236}">
                <a16:creationId xmlns:a16="http://schemas.microsoft.com/office/drawing/2014/main" id="{7272BD05-1BEA-43D5-9B60-FC0A3D032585}"/>
              </a:ext>
            </a:extLst>
          </p:cNvPr>
          <p:cNvCxnSpPr>
            <a:cxnSpLocks/>
          </p:cNvCxnSpPr>
          <p:nvPr/>
        </p:nvCxnSpPr>
        <p:spPr bwMode="auto">
          <a:xfrm flipV="1">
            <a:off x="5739333" y="21715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6" name="Straight Connector 12">
            <a:extLst>
              <a:ext uri="{FF2B5EF4-FFF2-40B4-BE49-F238E27FC236}">
                <a16:creationId xmlns:a16="http://schemas.microsoft.com/office/drawing/2014/main" id="{6AA99F97-F4F8-4E5A-B831-D320858C1BD7}"/>
              </a:ext>
            </a:extLst>
          </p:cNvPr>
          <p:cNvCxnSpPr>
            <a:cxnSpLocks/>
          </p:cNvCxnSpPr>
          <p:nvPr/>
        </p:nvCxnSpPr>
        <p:spPr bwMode="auto">
          <a:xfrm flipV="1">
            <a:off x="6053238"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7" name="Straight Connector 12">
            <a:extLst>
              <a:ext uri="{FF2B5EF4-FFF2-40B4-BE49-F238E27FC236}">
                <a16:creationId xmlns:a16="http://schemas.microsoft.com/office/drawing/2014/main" id="{C7B06E7E-5153-49C0-9D38-D50C131FE735}"/>
              </a:ext>
            </a:extLst>
          </p:cNvPr>
          <p:cNvCxnSpPr>
            <a:cxnSpLocks/>
          </p:cNvCxnSpPr>
          <p:nvPr/>
        </p:nvCxnSpPr>
        <p:spPr bwMode="auto">
          <a:xfrm flipV="1">
            <a:off x="6412453"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8" name="Straight Connector 12">
            <a:extLst>
              <a:ext uri="{FF2B5EF4-FFF2-40B4-BE49-F238E27FC236}">
                <a16:creationId xmlns:a16="http://schemas.microsoft.com/office/drawing/2014/main" id="{FCD20FD9-3DCB-4561-BCD2-36922A3F3462}"/>
              </a:ext>
            </a:extLst>
          </p:cNvPr>
          <p:cNvCxnSpPr>
            <a:cxnSpLocks/>
          </p:cNvCxnSpPr>
          <p:nvPr/>
        </p:nvCxnSpPr>
        <p:spPr bwMode="auto">
          <a:xfrm flipV="1">
            <a:off x="6792775" y="218552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9" name="Straight Connector 12">
            <a:extLst>
              <a:ext uri="{FF2B5EF4-FFF2-40B4-BE49-F238E27FC236}">
                <a16:creationId xmlns:a16="http://schemas.microsoft.com/office/drawing/2014/main" id="{7DF6CCC4-9D7D-408A-A16D-2AF72167B519}"/>
              </a:ext>
            </a:extLst>
          </p:cNvPr>
          <p:cNvCxnSpPr>
            <a:cxnSpLocks/>
          </p:cNvCxnSpPr>
          <p:nvPr/>
        </p:nvCxnSpPr>
        <p:spPr bwMode="auto">
          <a:xfrm flipV="1">
            <a:off x="7129628"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0" name="Straight Connector 12">
            <a:extLst>
              <a:ext uri="{FF2B5EF4-FFF2-40B4-BE49-F238E27FC236}">
                <a16:creationId xmlns:a16="http://schemas.microsoft.com/office/drawing/2014/main" id="{7EB8C386-9802-418E-8FDE-BFF693B4C310}"/>
              </a:ext>
            </a:extLst>
          </p:cNvPr>
          <p:cNvCxnSpPr>
            <a:cxnSpLocks/>
          </p:cNvCxnSpPr>
          <p:nvPr/>
        </p:nvCxnSpPr>
        <p:spPr bwMode="auto">
          <a:xfrm flipV="1">
            <a:off x="7465193"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1" name="Straight Connector 12">
            <a:extLst>
              <a:ext uri="{FF2B5EF4-FFF2-40B4-BE49-F238E27FC236}">
                <a16:creationId xmlns:a16="http://schemas.microsoft.com/office/drawing/2014/main" id="{218B8C0C-6CCE-46BE-A93F-E865F2FD9F49}"/>
              </a:ext>
            </a:extLst>
          </p:cNvPr>
          <p:cNvCxnSpPr>
            <a:cxnSpLocks/>
          </p:cNvCxnSpPr>
          <p:nvPr/>
        </p:nvCxnSpPr>
        <p:spPr bwMode="auto">
          <a:xfrm flipV="1">
            <a:off x="7794172"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02" name="Rectangle: Rounded Corners 301">
            <a:extLst>
              <a:ext uri="{FF2B5EF4-FFF2-40B4-BE49-F238E27FC236}">
                <a16:creationId xmlns:a16="http://schemas.microsoft.com/office/drawing/2014/main" id="{FEFEB364-ABB2-45F2-B415-92FAFBFB628C}"/>
              </a:ext>
            </a:extLst>
          </p:cNvPr>
          <p:cNvSpPr/>
          <p:nvPr/>
        </p:nvSpPr>
        <p:spPr>
          <a:xfrm>
            <a:off x="7139498" y="3125165"/>
            <a:ext cx="331985" cy="3120458"/>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6</a:t>
            </a:r>
          </a:p>
        </p:txBody>
      </p:sp>
      <p:sp>
        <p:nvSpPr>
          <p:cNvPr id="305" name="Rectangle: Rounded Corners 304">
            <a:extLst>
              <a:ext uri="{FF2B5EF4-FFF2-40B4-BE49-F238E27FC236}">
                <a16:creationId xmlns:a16="http://schemas.microsoft.com/office/drawing/2014/main" id="{3CE3D515-540D-4421-945C-217F1B6245CE}"/>
              </a:ext>
            </a:extLst>
          </p:cNvPr>
          <p:cNvSpPr/>
          <p:nvPr/>
        </p:nvSpPr>
        <p:spPr>
          <a:xfrm>
            <a:off x="6052352" y="3203526"/>
            <a:ext cx="751303" cy="365495"/>
          </a:xfrm>
          <a:prstGeom prst="roundRect">
            <a:avLst/>
          </a:prstGeom>
          <a:solidFill>
            <a:srgbClr val="FFC000"/>
          </a:solidFill>
          <a:ln w="3175" cap="flat" cmpd="sng" algn="ctr">
            <a:noFill/>
            <a:prstDash val="solid"/>
          </a:ln>
          <a:effectLst/>
        </p:spPr>
        <p:txBody>
          <a:bodyPr lIns="0" tIns="84083" rIns="0" bIns="49655"/>
          <a:lstStyle/>
          <a:p>
            <a:pPr algn="ctr" defTabSz="630594">
              <a:defRPr/>
            </a:pPr>
            <a:r>
              <a:rPr lang="en-US" sz="920" b="1" kern="0">
                <a:solidFill>
                  <a:srgbClr val="FFFFFF"/>
                </a:solidFill>
                <a:latin typeface="Nokia Pure Text Light" panose="020B0403020202020204" pitchFamily="34" charset="0"/>
                <a:ea typeface="Nokia Pure Text Light" panose="020B0403020202020204" pitchFamily="34" charset="0"/>
              </a:rPr>
              <a:t>RAN1-E</a:t>
            </a: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308" name="Rectangle: Rounded Corners 307">
            <a:extLst>
              <a:ext uri="{FF2B5EF4-FFF2-40B4-BE49-F238E27FC236}">
                <a16:creationId xmlns:a16="http://schemas.microsoft.com/office/drawing/2014/main" id="{5762C5A1-6B09-476E-816A-26B47B8C3050}"/>
              </a:ext>
            </a:extLst>
          </p:cNvPr>
          <p:cNvSpPr/>
          <p:nvPr/>
        </p:nvSpPr>
        <p:spPr>
          <a:xfrm>
            <a:off x="6038389" y="3690837"/>
            <a:ext cx="771630" cy="386456"/>
          </a:xfrm>
          <a:prstGeom prst="roundRect">
            <a:avLst/>
          </a:prstGeom>
          <a:solidFill>
            <a:srgbClr val="C800BE"/>
          </a:solidFill>
          <a:ln w="3175" cap="flat" cmpd="sng" algn="ctr">
            <a:noFill/>
            <a:prstDash val="solid"/>
          </a:ln>
          <a:effectLst/>
        </p:spPr>
        <p:txBody>
          <a:bodyPr lIns="0" tIns="84083" rIns="0" bIns="49655"/>
          <a:lstStyle/>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RAN2/3-E</a:t>
            </a:r>
          </a:p>
        </p:txBody>
      </p:sp>
      <p:cxnSp>
        <p:nvCxnSpPr>
          <p:cNvPr id="310" name="Straight Connector 12">
            <a:extLst>
              <a:ext uri="{FF2B5EF4-FFF2-40B4-BE49-F238E27FC236}">
                <a16:creationId xmlns:a16="http://schemas.microsoft.com/office/drawing/2014/main" id="{53850DA1-323C-45A8-9365-B893A44D6A56}"/>
              </a:ext>
            </a:extLst>
          </p:cNvPr>
          <p:cNvCxnSpPr>
            <a:cxnSpLocks/>
          </p:cNvCxnSpPr>
          <p:nvPr/>
        </p:nvCxnSpPr>
        <p:spPr bwMode="auto">
          <a:xfrm flipV="1">
            <a:off x="4015440"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16" name="Rectangle: Rounded Corners 315">
            <a:extLst>
              <a:ext uri="{FF2B5EF4-FFF2-40B4-BE49-F238E27FC236}">
                <a16:creationId xmlns:a16="http://schemas.microsoft.com/office/drawing/2014/main" id="{F9BFF241-B002-4743-BC35-6FB3377A2F1B}"/>
              </a:ext>
            </a:extLst>
          </p:cNvPr>
          <p:cNvSpPr/>
          <p:nvPr/>
        </p:nvSpPr>
        <p:spPr>
          <a:xfrm>
            <a:off x="5401078" y="3188208"/>
            <a:ext cx="34731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cxnSp>
        <p:nvCxnSpPr>
          <p:cNvPr id="321" name="Straight Connector 12">
            <a:extLst>
              <a:ext uri="{FF2B5EF4-FFF2-40B4-BE49-F238E27FC236}">
                <a16:creationId xmlns:a16="http://schemas.microsoft.com/office/drawing/2014/main" id="{82C33C03-0B10-439F-BC8B-DD058DE37028}"/>
              </a:ext>
            </a:extLst>
          </p:cNvPr>
          <p:cNvCxnSpPr>
            <a:cxnSpLocks/>
          </p:cNvCxnSpPr>
          <p:nvPr/>
        </p:nvCxnSpPr>
        <p:spPr bwMode="auto">
          <a:xfrm flipV="1">
            <a:off x="5045179" y="21715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0" name="Rectangle: Rounded Corners 139">
            <a:extLst>
              <a:ext uri="{FF2B5EF4-FFF2-40B4-BE49-F238E27FC236}">
                <a16:creationId xmlns:a16="http://schemas.microsoft.com/office/drawing/2014/main" id="{4E6A9BE0-5E4D-40F4-B55F-8ED2DC4C7ABC}"/>
              </a:ext>
            </a:extLst>
          </p:cNvPr>
          <p:cNvSpPr/>
          <p:nvPr/>
        </p:nvSpPr>
        <p:spPr>
          <a:xfrm>
            <a:off x="1536473" y="5041799"/>
            <a:ext cx="685088" cy="560347"/>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149-E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(5+5)</a:t>
            </a:r>
          </a:p>
        </p:txBody>
      </p:sp>
      <p:sp>
        <p:nvSpPr>
          <p:cNvPr id="143" name="Rectangle: Rounded Corners 142">
            <a:extLst>
              <a:ext uri="{FF2B5EF4-FFF2-40B4-BE49-F238E27FC236}">
                <a16:creationId xmlns:a16="http://schemas.microsoft.com/office/drawing/2014/main" id="{3FF7A1F1-C134-4747-8ED2-CA3A965996C3}"/>
              </a:ext>
            </a:extLst>
          </p:cNvPr>
          <p:cNvSpPr/>
          <p:nvPr/>
        </p:nvSpPr>
        <p:spPr>
          <a:xfrm>
            <a:off x="4159768" y="5042210"/>
            <a:ext cx="359228" cy="57151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150-E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(3+2)</a:t>
            </a:r>
          </a:p>
        </p:txBody>
      </p:sp>
      <p:sp>
        <p:nvSpPr>
          <p:cNvPr id="146" name="Rectangle: Rounded Corners 145">
            <a:extLst>
              <a:ext uri="{FF2B5EF4-FFF2-40B4-BE49-F238E27FC236}">
                <a16:creationId xmlns:a16="http://schemas.microsoft.com/office/drawing/2014/main" id="{CFFDCBE2-2B70-47CD-9ED7-563C44B7941F}"/>
              </a:ext>
            </a:extLst>
          </p:cNvPr>
          <p:cNvSpPr/>
          <p:nvPr/>
        </p:nvSpPr>
        <p:spPr>
          <a:xfrm>
            <a:off x="6052457" y="5048742"/>
            <a:ext cx="365760" cy="564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151-E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89" name="Rectangle 88">
            <a:extLst>
              <a:ext uri="{FF2B5EF4-FFF2-40B4-BE49-F238E27FC236}">
                <a16:creationId xmlns:a16="http://schemas.microsoft.com/office/drawing/2014/main" id="{90F188CA-8E66-4688-A406-B784C77CA86C}"/>
              </a:ext>
            </a:extLst>
          </p:cNvPr>
          <p:cNvSpPr/>
          <p:nvPr/>
        </p:nvSpPr>
        <p:spPr>
          <a:xfrm>
            <a:off x="8164377" y="1258837"/>
            <a:ext cx="136577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July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90" name="Rectangle 89">
            <a:extLst>
              <a:ext uri="{FF2B5EF4-FFF2-40B4-BE49-F238E27FC236}">
                <a16:creationId xmlns:a16="http://schemas.microsoft.com/office/drawing/2014/main" id="{E3E86FC1-6752-46A8-B70F-2C9C76C4A8B1}"/>
              </a:ext>
            </a:extLst>
          </p:cNvPr>
          <p:cNvSpPr/>
          <p:nvPr/>
        </p:nvSpPr>
        <p:spPr>
          <a:xfrm>
            <a:off x="8155256" y="186632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27-1</a:t>
            </a:r>
          </a:p>
        </p:txBody>
      </p:sp>
      <p:sp>
        <p:nvSpPr>
          <p:cNvPr id="91" name="Rectangle 90">
            <a:extLst>
              <a:ext uri="{FF2B5EF4-FFF2-40B4-BE49-F238E27FC236}">
                <a16:creationId xmlns:a16="http://schemas.microsoft.com/office/drawing/2014/main" id="{52BDE74C-AA53-4EC1-A9F9-49556975DA88}"/>
              </a:ext>
            </a:extLst>
          </p:cNvPr>
          <p:cNvSpPr/>
          <p:nvPr/>
        </p:nvSpPr>
        <p:spPr>
          <a:xfrm>
            <a:off x="8501230" y="186632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4-8</a:t>
            </a:r>
          </a:p>
        </p:txBody>
      </p:sp>
      <p:sp>
        <p:nvSpPr>
          <p:cNvPr id="92" name="Rectangle 91">
            <a:extLst>
              <a:ext uri="{FF2B5EF4-FFF2-40B4-BE49-F238E27FC236}">
                <a16:creationId xmlns:a16="http://schemas.microsoft.com/office/drawing/2014/main" id="{8A5C0EA4-E3BA-4665-8EA1-535B8CF4D6C5}"/>
              </a:ext>
            </a:extLst>
          </p:cNvPr>
          <p:cNvSpPr/>
          <p:nvPr/>
        </p:nvSpPr>
        <p:spPr>
          <a:xfrm>
            <a:off x="9165774" y="186632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18-29</a:t>
            </a:r>
          </a:p>
        </p:txBody>
      </p:sp>
      <p:sp>
        <p:nvSpPr>
          <p:cNvPr id="93" name="Rectangle 92">
            <a:extLst>
              <a:ext uri="{FF2B5EF4-FFF2-40B4-BE49-F238E27FC236}">
                <a16:creationId xmlns:a16="http://schemas.microsoft.com/office/drawing/2014/main" id="{A702C5E2-C4D2-486F-A2E4-D18A3FC39563}"/>
              </a:ext>
            </a:extLst>
          </p:cNvPr>
          <p:cNvSpPr/>
          <p:nvPr/>
        </p:nvSpPr>
        <p:spPr>
          <a:xfrm>
            <a:off x="8829036" y="186724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cxnSp>
        <p:nvCxnSpPr>
          <p:cNvPr id="94" name="Straight Connector 12">
            <a:extLst>
              <a:ext uri="{FF2B5EF4-FFF2-40B4-BE49-F238E27FC236}">
                <a16:creationId xmlns:a16="http://schemas.microsoft.com/office/drawing/2014/main" id="{D4514FA9-F590-4E79-80B7-74049ADC0C07}"/>
              </a:ext>
            </a:extLst>
          </p:cNvPr>
          <p:cNvCxnSpPr>
            <a:cxnSpLocks/>
          </p:cNvCxnSpPr>
          <p:nvPr/>
        </p:nvCxnSpPr>
        <p:spPr bwMode="auto">
          <a:xfrm flipV="1">
            <a:off x="9575949" y="2182869"/>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6" name="Straight Connector 12">
            <a:extLst>
              <a:ext uri="{FF2B5EF4-FFF2-40B4-BE49-F238E27FC236}">
                <a16:creationId xmlns:a16="http://schemas.microsoft.com/office/drawing/2014/main" id="{4835C995-B471-4B59-BE47-6944A25D6FD5}"/>
              </a:ext>
            </a:extLst>
          </p:cNvPr>
          <p:cNvCxnSpPr>
            <a:cxnSpLocks/>
          </p:cNvCxnSpPr>
          <p:nvPr/>
        </p:nvCxnSpPr>
        <p:spPr bwMode="auto">
          <a:xfrm flipV="1">
            <a:off x="8501230" y="219651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7" name="Straight Connector 12">
            <a:extLst>
              <a:ext uri="{FF2B5EF4-FFF2-40B4-BE49-F238E27FC236}">
                <a16:creationId xmlns:a16="http://schemas.microsoft.com/office/drawing/2014/main" id="{9C3A1CF5-1ACE-4A9A-AB1B-2666E9D15D2C}"/>
              </a:ext>
            </a:extLst>
          </p:cNvPr>
          <p:cNvCxnSpPr>
            <a:cxnSpLocks/>
          </p:cNvCxnSpPr>
          <p:nvPr/>
        </p:nvCxnSpPr>
        <p:spPr bwMode="auto">
          <a:xfrm flipV="1">
            <a:off x="8836795" y="219651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8" name="Straight Connector 12">
            <a:extLst>
              <a:ext uri="{FF2B5EF4-FFF2-40B4-BE49-F238E27FC236}">
                <a16:creationId xmlns:a16="http://schemas.microsoft.com/office/drawing/2014/main" id="{AB525980-F175-4B37-8765-E06860C5DF4A}"/>
              </a:ext>
            </a:extLst>
          </p:cNvPr>
          <p:cNvCxnSpPr>
            <a:cxnSpLocks/>
          </p:cNvCxnSpPr>
          <p:nvPr/>
        </p:nvCxnSpPr>
        <p:spPr bwMode="auto">
          <a:xfrm flipV="1">
            <a:off x="9138479" y="2182869"/>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02" name="Rectangle 101">
            <a:extLst>
              <a:ext uri="{FF2B5EF4-FFF2-40B4-BE49-F238E27FC236}">
                <a16:creationId xmlns:a16="http://schemas.microsoft.com/office/drawing/2014/main" id="{654E6AD2-29E9-4D5B-BEE7-E47912D8DEBF}"/>
              </a:ext>
            </a:extLst>
          </p:cNvPr>
          <p:cNvSpPr/>
          <p:nvPr/>
        </p:nvSpPr>
        <p:spPr>
          <a:xfrm>
            <a:off x="9549830" y="1258831"/>
            <a:ext cx="142296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Aug</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3" name="Rectangle 102">
            <a:extLst>
              <a:ext uri="{FF2B5EF4-FFF2-40B4-BE49-F238E27FC236}">
                <a16:creationId xmlns:a16="http://schemas.microsoft.com/office/drawing/2014/main" id="{42FA2A48-FD3F-4713-B715-9E8702461370}"/>
              </a:ext>
            </a:extLst>
          </p:cNvPr>
          <p:cNvSpPr/>
          <p:nvPr/>
        </p:nvSpPr>
        <p:spPr>
          <a:xfrm>
            <a:off x="9540710" y="186631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05" name="Rectangle 104">
            <a:extLst>
              <a:ext uri="{FF2B5EF4-FFF2-40B4-BE49-F238E27FC236}">
                <a16:creationId xmlns:a16="http://schemas.microsoft.com/office/drawing/2014/main" id="{718B59ED-6095-4176-99E8-890B951A739D}"/>
              </a:ext>
            </a:extLst>
          </p:cNvPr>
          <p:cNvSpPr/>
          <p:nvPr/>
        </p:nvSpPr>
        <p:spPr>
          <a:xfrm>
            <a:off x="9886684" y="186631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06" name="Rectangle 105">
            <a:extLst>
              <a:ext uri="{FF2B5EF4-FFF2-40B4-BE49-F238E27FC236}">
                <a16:creationId xmlns:a16="http://schemas.microsoft.com/office/drawing/2014/main" id="{CD5DFE10-F140-42AB-8605-43A7825E37ED}"/>
              </a:ext>
            </a:extLst>
          </p:cNvPr>
          <p:cNvSpPr/>
          <p:nvPr/>
        </p:nvSpPr>
        <p:spPr>
          <a:xfrm>
            <a:off x="10551228" y="186631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07" name="Rectangle 106">
            <a:extLst>
              <a:ext uri="{FF2B5EF4-FFF2-40B4-BE49-F238E27FC236}">
                <a16:creationId xmlns:a16="http://schemas.microsoft.com/office/drawing/2014/main" id="{A4FDD400-ADCC-44DD-A3B9-090518109F44}"/>
              </a:ext>
            </a:extLst>
          </p:cNvPr>
          <p:cNvSpPr/>
          <p:nvPr/>
        </p:nvSpPr>
        <p:spPr>
          <a:xfrm>
            <a:off x="10214490" y="1867242"/>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cxnSp>
        <p:nvCxnSpPr>
          <p:cNvPr id="108" name="Straight Connector 12">
            <a:extLst>
              <a:ext uri="{FF2B5EF4-FFF2-40B4-BE49-F238E27FC236}">
                <a16:creationId xmlns:a16="http://schemas.microsoft.com/office/drawing/2014/main" id="{AE63E074-144B-4A6C-A940-328D67ED8613}"/>
              </a:ext>
            </a:extLst>
          </p:cNvPr>
          <p:cNvCxnSpPr>
            <a:cxnSpLocks/>
          </p:cNvCxnSpPr>
          <p:nvPr/>
        </p:nvCxnSpPr>
        <p:spPr bwMode="auto">
          <a:xfrm flipV="1">
            <a:off x="10879517"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id="{FB9614DF-D278-439C-8304-8ADCC05CA883}"/>
              </a:ext>
            </a:extLst>
          </p:cNvPr>
          <p:cNvCxnSpPr>
            <a:cxnSpLocks/>
          </p:cNvCxnSpPr>
          <p:nvPr/>
        </p:nvCxnSpPr>
        <p:spPr bwMode="auto">
          <a:xfrm flipV="1">
            <a:off x="9913980"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5" name="Straight Connector 12">
            <a:extLst>
              <a:ext uri="{FF2B5EF4-FFF2-40B4-BE49-F238E27FC236}">
                <a16:creationId xmlns:a16="http://schemas.microsoft.com/office/drawing/2014/main" id="{9CB0B77A-9639-4171-BDE0-5EE9757FC31F}"/>
              </a:ext>
            </a:extLst>
          </p:cNvPr>
          <p:cNvCxnSpPr>
            <a:cxnSpLocks/>
          </p:cNvCxnSpPr>
          <p:nvPr/>
        </p:nvCxnSpPr>
        <p:spPr bwMode="auto">
          <a:xfrm flipV="1">
            <a:off x="10222249"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7" name="Straight Connector 12">
            <a:extLst>
              <a:ext uri="{FF2B5EF4-FFF2-40B4-BE49-F238E27FC236}">
                <a16:creationId xmlns:a16="http://schemas.microsoft.com/office/drawing/2014/main" id="{98707B14-A454-4865-813A-F5A2C2699050}"/>
              </a:ext>
            </a:extLst>
          </p:cNvPr>
          <p:cNvCxnSpPr>
            <a:cxnSpLocks/>
          </p:cNvCxnSpPr>
          <p:nvPr/>
        </p:nvCxnSpPr>
        <p:spPr bwMode="auto">
          <a:xfrm flipV="1">
            <a:off x="10551228"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29" name="Rectangle: Rounded Corners 128">
            <a:extLst>
              <a:ext uri="{FF2B5EF4-FFF2-40B4-BE49-F238E27FC236}">
                <a16:creationId xmlns:a16="http://schemas.microsoft.com/office/drawing/2014/main" id="{498447CA-E2C4-4942-A542-4F3E862975C1}"/>
              </a:ext>
            </a:extLst>
          </p:cNvPr>
          <p:cNvSpPr/>
          <p:nvPr/>
        </p:nvSpPr>
        <p:spPr>
          <a:xfrm>
            <a:off x="11561396" y="2417451"/>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0" name="Rectangle 129">
            <a:extLst>
              <a:ext uri="{FF2B5EF4-FFF2-40B4-BE49-F238E27FC236}">
                <a16:creationId xmlns:a16="http://schemas.microsoft.com/office/drawing/2014/main" id="{5B4811BB-8202-44E5-A167-327402241FB0}"/>
              </a:ext>
            </a:extLst>
          </p:cNvPr>
          <p:cNvSpPr/>
          <p:nvPr/>
        </p:nvSpPr>
        <p:spPr>
          <a:xfrm>
            <a:off x="11029950" y="1258832"/>
            <a:ext cx="149733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Sep</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31" name="Rectangle 130">
            <a:extLst>
              <a:ext uri="{FF2B5EF4-FFF2-40B4-BE49-F238E27FC236}">
                <a16:creationId xmlns:a16="http://schemas.microsoft.com/office/drawing/2014/main" id="{9E0A95B9-760D-411E-BFEA-F95D158C4A17}"/>
              </a:ext>
            </a:extLst>
          </p:cNvPr>
          <p:cNvSpPr/>
          <p:nvPr/>
        </p:nvSpPr>
        <p:spPr>
          <a:xfrm>
            <a:off x="10901111" y="187774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29-2</a:t>
            </a:r>
          </a:p>
        </p:txBody>
      </p:sp>
      <p:sp>
        <p:nvSpPr>
          <p:cNvPr id="135" name="Rectangle 134">
            <a:extLst>
              <a:ext uri="{FF2B5EF4-FFF2-40B4-BE49-F238E27FC236}">
                <a16:creationId xmlns:a16="http://schemas.microsoft.com/office/drawing/2014/main" id="{7087D454-5C0C-4552-9F15-B941281FEFFF}"/>
              </a:ext>
            </a:extLst>
          </p:cNvPr>
          <p:cNvSpPr/>
          <p:nvPr/>
        </p:nvSpPr>
        <p:spPr>
          <a:xfrm>
            <a:off x="11212795" y="186631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5-9</a:t>
            </a:r>
          </a:p>
        </p:txBody>
      </p:sp>
      <p:sp>
        <p:nvSpPr>
          <p:cNvPr id="136" name="Rectangle 135">
            <a:extLst>
              <a:ext uri="{FF2B5EF4-FFF2-40B4-BE49-F238E27FC236}">
                <a16:creationId xmlns:a16="http://schemas.microsoft.com/office/drawing/2014/main" id="{990BCF0C-3479-4A3F-8000-D79169CC8D7A}"/>
              </a:ext>
            </a:extLst>
          </p:cNvPr>
          <p:cNvSpPr/>
          <p:nvPr/>
        </p:nvSpPr>
        <p:spPr>
          <a:xfrm>
            <a:off x="11877339" y="186631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42" name="Rectangle 141">
            <a:extLst>
              <a:ext uri="{FF2B5EF4-FFF2-40B4-BE49-F238E27FC236}">
                <a16:creationId xmlns:a16="http://schemas.microsoft.com/office/drawing/2014/main" id="{EBE1C151-5964-4FF6-B6BE-016CC02E27CF}"/>
              </a:ext>
            </a:extLst>
          </p:cNvPr>
          <p:cNvSpPr/>
          <p:nvPr/>
        </p:nvSpPr>
        <p:spPr>
          <a:xfrm>
            <a:off x="11540601" y="186724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145" name="Straight Connector 12">
            <a:extLst>
              <a:ext uri="{FF2B5EF4-FFF2-40B4-BE49-F238E27FC236}">
                <a16:creationId xmlns:a16="http://schemas.microsoft.com/office/drawing/2014/main" id="{21076371-0A29-4F30-8B78-3ED1849B9678}"/>
              </a:ext>
            </a:extLst>
          </p:cNvPr>
          <p:cNvCxnSpPr>
            <a:cxnSpLocks/>
          </p:cNvCxnSpPr>
          <p:nvPr/>
        </p:nvCxnSpPr>
        <p:spPr bwMode="auto">
          <a:xfrm flipV="1">
            <a:off x="12205628"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8" name="Straight Connector 12">
            <a:extLst>
              <a:ext uri="{FF2B5EF4-FFF2-40B4-BE49-F238E27FC236}">
                <a16:creationId xmlns:a16="http://schemas.microsoft.com/office/drawing/2014/main" id="{68AE3550-C6DB-4A9B-9AEB-3F24C18ED1AE}"/>
              </a:ext>
            </a:extLst>
          </p:cNvPr>
          <p:cNvCxnSpPr>
            <a:cxnSpLocks/>
          </p:cNvCxnSpPr>
          <p:nvPr/>
        </p:nvCxnSpPr>
        <p:spPr bwMode="auto">
          <a:xfrm flipV="1">
            <a:off x="11212795"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9" name="Straight Connector 12">
            <a:extLst>
              <a:ext uri="{FF2B5EF4-FFF2-40B4-BE49-F238E27FC236}">
                <a16:creationId xmlns:a16="http://schemas.microsoft.com/office/drawing/2014/main" id="{31D4288F-E75E-4A50-A8A8-8AE108BC1E76}"/>
              </a:ext>
            </a:extLst>
          </p:cNvPr>
          <p:cNvCxnSpPr>
            <a:cxnSpLocks/>
          </p:cNvCxnSpPr>
          <p:nvPr/>
        </p:nvCxnSpPr>
        <p:spPr bwMode="auto">
          <a:xfrm flipV="1">
            <a:off x="11548360"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0" name="Straight Connector 12">
            <a:extLst>
              <a:ext uri="{FF2B5EF4-FFF2-40B4-BE49-F238E27FC236}">
                <a16:creationId xmlns:a16="http://schemas.microsoft.com/office/drawing/2014/main" id="{96128D21-FB0D-4D2D-B818-3B842FF2B7C1}"/>
              </a:ext>
            </a:extLst>
          </p:cNvPr>
          <p:cNvCxnSpPr>
            <a:cxnSpLocks/>
          </p:cNvCxnSpPr>
          <p:nvPr/>
        </p:nvCxnSpPr>
        <p:spPr bwMode="auto">
          <a:xfrm flipV="1">
            <a:off x="11877339"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51" name="Rectangle: Rounded Corners 150">
            <a:extLst>
              <a:ext uri="{FF2B5EF4-FFF2-40B4-BE49-F238E27FC236}">
                <a16:creationId xmlns:a16="http://schemas.microsoft.com/office/drawing/2014/main" id="{BA7496E6-D77B-435B-A44F-2427B2AF943F}"/>
              </a:ext>
            </a:extLst>
          </p:cNvPr>
          <p:cNvSpPr/>
          <p:nvPr/>
        </p:nvSpPr>
        <p:spPr>
          <a:xfrm>
            <a:off x="11601450" y="3194613"/>
            <a:ext cx="284670" cy="3064865"/>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7</a:t>
            </a:r>
          </a:p>
        </p:txBody>
      </p:sp>
      <p:sp>
        <p:nvSpPr>
          <p:cNvPr id="154" name="Rectangle 153">
            <a:extLst>
              <a:ext uri="{FF2B5EF4-FFF2-40B4-BE49-F238E27FC236}">
                <a16:creationId xmlns:a16="http://schemas.microsoft.com/office/drawing/2014/main" id="{0B23CF01-2782-4D88-AADB-A8C6FFD6CB0B}"/>
              </a:ext>
            </a:extLst>
          </p:cNvPr>
          <p:cNvSpPr/>
          <p:nvPr/>
        </p:nvSpPr>
        <p:spPr>
          <a:xfrm>
            <a:off x="12543486" y="1238166"/>
            <a:ext cx="1328486"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Oct</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55" name="Rectangle 154">
            <a:extLst>
              <a:ext uri="{FF2B5EF4-FFF2-40B4-BE49-F238E27FC236}">
                <a16:creationId xmlns:a16="http://schemas.microsoft.com/office/drawing/2014/main" id="{594A12D2-BB4E-4EB2-BD08-764C25F56D4A}"/>
              </a:ext>
            </a:extLst>
          </p:cNvPr>
          <p:cNvSpPr/>
          <p:nvPr/>
        </p:nvSpPr>
        <p:spPr>
          <a:xfrm>
            <a:off x="12217985" y="18570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56" name="Rectangle 155">
            <a:extLst>
              <a:ext uri="{FF2B5EF4-FFF2-40B4-BE49-F238E27FC236}">
                <a16:creationId xmlns:a16="http://schemas.microsoft.com/office/drawing/2014/main" id="{0C57F968-C530-47EF-B45F-84A8E96C8B91}"/>
              </a:ext>
            </a:extLst>
          </p:cNvPr>
          <p:cNvSpPr/>
          <p:nvPr/>
        </p:nvSpPr>
        <p:spPr>
          <a:xfrm>
            <a:off x="12557305" y="18570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3-7</a:t>
            </a:r>
          </a:p>
        </p:txBody>
      </p:sp>
      <p:sp>
        <p:nvSpPr>
          <p:cNvPr id="157" name="Rectangle 156">
            <a:extLst>
              <a:ext uri="{FF2B5EF4-FFF2-40B4-BE49-F238E27FC236}">
                <a16:creationId xmlns:a16="http://schemas.microsoft.com/office/drawing/2014/main" id="{21A9D749-B273-44A7-9D83-3C71C637C2E7}"/>
              </a:ext>
            </a:extLst>
          </p:cNvPr>
          <p:cNvSpPr/>
          <p:nvPr/>
        </p:nvSpPr>
        <p:spPr>
          <a:xfrm>
            <a:off x="13221849" y="18570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58" name="Rectangle 157">
            <a:extLst>
              <a:ext uri="{FF2B5EF4-FFF2-40B4-BE49-F238E27FC236}">
                <a16:creationId xmlns:a16="http://schemas.microsoft.com/office/drawing/2014/main" id="{CB451F1E-93C6-4ECF-9D4E-D548F8D1A489}"/>
              </a:ext>
            </a:extLst>
          </p:cNvPr>
          <p:cNvSpPr/>
          <p:nvPr/>
        </p:nvSpPr>
        <p:spPr>
          <a:xfrm>
            <a:off x="12885111" y="1858007"/>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10-14</a:t>
            </a:r>
          </a:p>
        </p:txBody>
      </p:sp>
      <p:cxnSp>
        <p:nvCxnSpPr>
          <p:cNvPr id="159" name="Straight Connector 12">
            <a:extLst>
              <a:ext uri="{FF2B5EF4-FFF2-40B4-BE49-F238E27FC236}">
                <a16:creationId xmlns:a16="http://schemas.microsoft.com/office/drawing/2014/main" id="{2A34E87B-3F46-4320-919D-2E2F5E8556C4}"/>
              </a:ext>
            </a:extLst>
          </p:cNvPr>
          <p:cNvCxnSpPr>
            <a:cxnSpLocks/>
          </p:cNvCxnSpPr>
          <p:nvPr/>
        </p:nvCxnSpPr>
        <p:spPr bwMode="auto">
          <a:xfrm flipV="1">
            <a:off x="13550138"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6970E739-1BC3-46D1-AB38-3C849D9F5613}"/>
              </a:ext>
            </a:extLst>
          </p:cNvPr>
          <p:cNvCxnSpPr>
            <a:cxnSpLocks/>
          </p:cNvCxnSpPr>
          <p:nvPr/>
        </p:nvCxnSpPr>
        <p:spPr bwMode="auto">
          <a:xfrm flipV="1">
            <a:off x="12557305"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id="{3D4F1361-EC3B-41AC-8535-F18CFEED0F35}"/>
              </a:ext>
            </a:extLst>
          </p:cNvPr>
          <p:cNvCxnSpPr>
            <a:cxnSpLocks/>
          </p:cNvCxnSpPr>
          <p:nvPr/>
        </p:nvCxnSpPr>
        <p:spPr bwMode="auto">
          <a:xfrm flipV="1">
            <a:off x="12892870"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id="{62545296-EBDA-4A6C-8F38-2B4CCF2DAD60}"/>
              </a:ext>
            </a:extLst>
          </p:cNvPr>
          <p:cNvCxnSpPr>
            <a:cxnSpLocks/>
          </p:cNvCxnSpPr>
          <p:nvPr/>
        </p:nvCxnSpPr>
        <p:spPr bwMode="auto">
          <a:xfrm flipV="1">
            <a:off x="13221849"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7" name="Rectangle 166">
            <a:extLst>
              <a:ext uri="{FF2B5EF4-FFF2-40B4-BE49-F238E27FC236}">
                <a16:creationId xmlns:a16="http://schemas.microsoft.com/office/drawing/2014/main" id="{B6377AF4-7FCF-4E66-8B9F-C36A0160AF37}"/>
              </a:ext>
            </a:extLst>
          </p:cNvPr>
          <p:cNvSpPr/>
          <p:nvPr/>
        </p:nvSpPr>
        <p:spPr>
          <a:xfrm>
            <a:off x="13915086" y="1244977"/>
            <a:ext cx="108043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Nov</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69" name="Rectangle 168">
            <a:extLst>
              <a:ext uri="{FF2B5EF4-FFF2-40B4-BE49-F238E27FC236}">
                <a16:creationId xmlns:a16="http://schemas.microsoft.com/office/drawing/2014/main" id="{570A758C-9880-476F-AF4E-E2855A49CCA4}"/>
              </a:ext>
            </a:extLst>
          </p:cNvPr>
          <p:cNvSpPr/>
          <p:nvPr/>
        </p:nvSpPr>
        <p:spPr>
          <a:xfrm>
            <a:off x="13564905" y="186389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170" name="Rectangle 169">
            <a:extLst>
              <a:ext uri="{FF2B5EF4-FFF2-40B4-BE49-F238E27FC236}">
                <a16:creationId xmlns:a16="http://schemas.microsoft.com/office/drawing/2014/main" id="{19DD40BE-B007-4864-9977-54FEA293B596}"/>
              </a:ext>
            </a:extLst>
          </p:cNvPr>
          <p:cNvSpPr/>
          <p:nvPr/>
        </p:nvSpPr>
        <p:spPr>
          <a:xfrm>
            <a:off x="13929303"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31-4</a:t>
            </a:r>
          </a:p>
        </p:txBody>
      </p:sp>
      <p:sp>
        <p:nvSpPr>
          <p:cNvPr id="172" name="Rectangle 171">
            <a:extLst>
              <a:ext uri="{FF2B5EF4-FFF2-40B4-BE49-F238E27FC236}">
                <a16:creationId xmlns:a16="http://schemas.microsoft.com/office/drawing/2014/main" id="{DC0E9410-25E6-497E-B112-476C4A7464B9}"/>
              </a:ext>
            </a:extLst>
          </p:cNvPr>
          <p:cNvSpPr/>
          <p:nvPr/>
        </p:nvSpPr>
        <p:spPr>
          <a:xfrm>
            <a:off x="14270757" y="18533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175" name="Straight Connector 12">
            <a:extLst>
              <a:ext uri="{FF2B5EF4-FFF2-40B4-BE49-F238E27FC236}">
                <a16:creationId xmlns:a16="http://schemas.microsoft.com/office/drawing/2014/main" id="{5F5E2F60-51C2-4619-BDBE-8FC1F7D6A49C}"/>
              </a:ext>
            </a:extLst>
          </p:cNvPr>
          <p:cNvCxnSpPr>
            <a:cxnSpLocks/>
          </p:cNvCxnSpPr>
          <p:nvPr/>
        </p:nvCxnSpPr>
        <p:spPr bwMode="auto">
          <a:xfrm flipV="1">
            <a:off x="13956599"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6" name="Straight Connector 12">
            <a:extLst>
              <a:ext uri="{FF2B5EF4-FFF2-40B4-BE49-F238E27FC236}">
                <a16:creationId xmlns:a16="http://schemas.microsoft.com/office/drawing/2014/main" id="{43584A7B-B026-44FE-AB9E-AB283CAD9D66}"/>
              </a:ext>
            </a:extLst>
          </p:cNvPr>
          <p:cNvCxnSpPr>
            <a:cxnSpLocks/>
          </p:cNvCxnSpPr>
          <p:nvPr/>
        </p:nvCxnSpPr>
        <p:spPr bwMode="auto">
          <a:xfrm flipV="1">
            <a:off x="14292164"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7" name="Straight Connector 12">
            <a:extLst>
              <a:ext uri="{FF2B5EF4-FFF2-40B4-BE49-F238E27FC236}">
                <a16:creationId xmlns:a16="http://schemas.microsoft.com/office/drawing/2014/main" id="{E591733A-48B9-4DA1-96AC-77815B8A78B3}"/>
              </a:ext>
            </a:extLst>
          </p:cNvPr>
          <p:cNvCxnSpPr>
            <a:cxnSpLocks/>
          </p:cNvCxnSpPr>
          <p:nvPr/>
        </p:nvCxnSpPr>
        <p:spPr bwMode="auto">
          <a:xfrm flipV="1">
            <a:off x="14621143"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1" name="Rectangle: Rounded Corners 180">
            <a:extLst>
              <a:ext uri="{FF2B5EF4-FFF2-40B4-BE49-F238E27FC236}">
                <a16:creationId xmlns:a16="http://schemas.microsoft.com/office/drawing/2014/main" id="{0ED77CF4-5F2B-487C-9216-21BFA2744F1D}"/>
              </a:ext>
            </a:extLst>
          </p:cNvPr>
          <p:cNvSpPr/>
          <p:nvPr/>
        </p:nvSpPr>
        <p:spPr>
          <a:xfrm>
            <a:off x="10335042" y="5045424"/>
            <a:ext cx="545161" cy="579871"/>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(3+5)</a:t>
            </a:r>
          </a:p>
        </p:txBody>
      </p:sp>
      <p:sp>
        <p:nvSpPr>
          <p:cNvPr id="182" name="Rectangle: Rounded Corners 181">
            <a:extLst>
              <a:ext uri="{FF2B5EF4-FFF2-40B4-BE49-F238E27FC236}">
                <a16:creationId xmlns:a16="http://schemas.microsoft.com/office/drawing/2014/main" id="{4B615134-84E3-459A-9516-C576D7DA5742}"/>
              </a:ext>
            </a:extLst>
          </p:cNvPr>
          <p:cNvSpPr/>
          <p:nvPr/>
        </p:nvSpPr>
        <p:spPr>
          <a:xfrm>
            <a:off x="12883457" y="5010167"/>
            <a:ext cx="359228" cy="591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86" name="Rectangle 185">
            <a:extLst>
              <a:ext uri="{FF2B5EF4-FFF2-40B4-BE49-F238E27FC236}">
                <a16:creationId xmlns:a16="http://schemas.microsoft.com/office/drawing/2014/main" id="{3C73DC22-BC6B-42EC-AEFD-A48DD65E0E50}"/>
              </a:ext>
            </a:extLst>
          </p:cNvPr>
          <p:cNvSpPr/>
          <p:nvPr/>
        </p:nvSpPr>
        <p:spPr>
          <a:xfrm>
            <a:off x="14615567" y="18410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87" name="Straight Connector 12">
            <a:extLst>
              <a:ext uri="{FF2B5EF4-FFF2-40B4-BE49-F238E27FC236}">
                <a16:creationId xmlns:a16="http://schemas.microsoft.com/office/drawing/2014/main" id="{254071E0-956C-415F-82A3-0395BE290C09}"/>
              </a:ext>
            </a:extLst>
          </p:cNvPr>
          <p:cNvCxnSpPr>
            <a:cxnSpLocks/>
          </p:cNvCxnSpPr>
          <p:nvPr/>
        </p:nvCxnSpPr>
        <p:spPr bwMode="auto">
          <a:xfrm flipV="1">
            <a:off x="14957509" y="218493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8" name="Rectangle: Rounded Corners 187">
            <a:extLst>
              <a:ext uri="{FF2B5EF4-FFF2-40B4-BE49-F238E27FC236}">
                <a16:creationId xmlns:a16="http://schemas.microsoft.com/office/drawing/2014/main" id="{ACC1AECA-2C8C-4639-AE95-EBFA61DED160}"/>
              </a:ext>
            </a:extLst>
          </p:cNvPr>
          <p:cNvSpPr/>
          <p:nvPr/>
        </p:nvSpPr>
        <p:spPr>
          <a:xfrm>
            <a:off x="14636297" y="4989292"/>
            <a:ext cx="359228" cy="636003"/>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47" name="TextBox 146">
            <a:extLst>
              <a:ext uri="{FF2B5EF4-FFF2-40B4-BE49-F238E27FC236}">
                <a16:creationId xmlns:a16="http://schemas.microsoft.com/office/drawing/2014/main" id="{77BC097B-00A6-4738-8CE8-B8EF42BA3829}"/>
              </a:ext>
            </a:extLst>
          </p:cNvPr>
          <p:cNvSpPr txBox="1"/>
          <p:nvPr/>
        </p:nvSpPr>
        <p:spPr>
          <a:xfrm>
            <a:off x="11030673" y="682906"/>
            <a:ext cx="3964852" cy="545406"/>
          </a:xfrm>
          <a:prstGeom prst="rect">
            <a:avLst/>
          </a:prstGeom>
          <a:noFill/>
        </p:spPr>
        <p:txBody>
          <a:bodyPr wrap="square" rtlCol="0">
            <a:spAutoFit/>
          </a:bodyPr>
          <a:lstStyle/>
          <a:p>
            <a:pPr defTabSz="840835"/>
            <a:r>
              <a:rPr lang="en-US" sz="1472" dirty="0">
                <a:solidFill>
                  <a:prstClr val="black"/>
                </a:solidFill>
                <a:latin typeface="Calibri"/>
              </a:rPr>
              <a:t>Planned as both </a:t>
            </a:r>
            <a:r>
              <a:rPr lang="en-US" sz="1472" b="1" u="sng" dirty="0">
                <a:solidFill>
                  <a:srgbClr val="FF0000"/>
                </a:solidFill>
                <a:latin typeface="Calibri"/>
              </a:rPr>
              <a:t>F2F</a:t>
            </a:r>
            <a:r>
              <a:rPr lang="en-US" sz="1472" dirty="0">
                <a:solidFill>
                  <a:prstClr val="black"/>
                </a:solidFill>
                <a:latin typeface="Calibri"/>
              </a:rPr>
              <a:t> and </a:t>
            </a:r>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152" name="Left Brace 151">
            <a:extLst>
              <a:ext uri="{FF2B5EF4-FFF2-40B4-BE49-F238E27FC236}">
                <a16:creationId xmlns:a16="http://schemas.microsoft.com/office/drawing/2014/main" id="{2B552553-67EE-4901-BF96-B5C625618476}"/>
              </a:ext>
            </a:extLst>
          </p:cNvPr>
          <p:cNvSpPr/>
          <p:nvPr/>
        </p:nvSpPr>
        <p:spPr bwMode="auto">
          <a:xfrm rot="5400000">
            <a:off x="10762100" y="-2988622"/>
            <a:ext cx="201480" cy="8021254"/>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53" name="Rectangle: Rounded Corners 152">
            <a:extLst>
              <a:ext uri="{FF2B5EF4-FFF2-40B4-BE49-F238E27FC236}">
                <a16:creationId xmlns:a16="http://schemas.microsoft.com/office/drawing/2014/main" id="{1C3A0C1A-4A7F-4632-AE4F-25D5EB969B3D}"/>
              </a:ext>
            </a:extLst>
          </p:cNvPr>
          <p:cNvSpPr/>
          <p:nvPr/>
        </p:nvSpPr>
        <p:spPr>
          <a:xfrm>
            <a:off x="10556111" y="2419900"/>
            <a:ext cx="335666"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60" name="Rectangle: Rounded Corners 159">
            <a:extLst>
              <a:ext uri="{FF2B5EF4-FFF2-40B4-BE49-F238E27FC236}">
                <a16:creationId xmlns:a16="http://schemas.microsoft.com/office/drawing/2014/main" id="{C2EDCFD0-DC17-4EE9-B215-37A4AE715F8B}"/>
              </a:ext>
            </a:extLst>
          </p:cNvPr>
          <p:cNvSpPr/>
          <p:nvPr/>
        </p:nvSpPr>
        <p:spPr>
          <a:xfrm>
            <a:off x="12896961" y="2419110"/>
            <a:ext cx="356052" cy="403910"/>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61" name="Rectangle: Rounded Corners 160">
            <a:extLst>
              <a:ext uri="{FF2B5EF4-FFF2-40B4-BE49-F238E27FC236}">
                <a16:creationId xmlns:a16="http://schemas.microsoft.com/office/drawing/2014/main" id="{70A75C6A-5DF1-4E7E-A832-C9D182126655}"/>
              </a:ext>
            </a:extLst>
          </p:cNvPr>
          <p:cNvSpPr/>
          <p:nvPr/>
        </p:nvSpPr>
        <p:spPr>
          <a:xfrm>
            <a:off x="14636297" y="2396218"/>
            <a:ext cx="359228"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65" name="TextBox 164">
            <a:extLst>
              <a:ext uri="{FF2B5EF4-FFF2-40B4-BE49-F238E27FC236}">
                <a16:creationId xmlns:a16="http://schemas.microsoft.com/office/drawing/2014/main" id="{4E6D0F0C-C635-492A-BF95-675F92100022}"/>
              </a:ext>
            </a:extLst>
          </p:cNvPr>
          <p:cNvSpPr txBox="1"/>
          <p:nvPr/>
        </p:nvSpPr>
        <p:spPr>
          <a:xfrm>
            <a:off x="0" y="2908209"/>
            <a:ext cx="3269140" cy="553741"/>
          </a:xfrm>
          <a:prstGeom prst="rect">
            <a:avLst/>
          </a:prstGeom>
          <a:noFill/>
        </p:spPr>
        <p:txBody>
          <a:bodyPr wrap="square" rtlCol="0">
            <a:spAutoFit/>
          </a:bodyPr>
          <a:lstStyle/>
          <a:p>
            <a:pPr defTabSz="840835"/>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166" name="TextBox 165">
            <a:extLst>
              <a:ext uri="{FF2B5EF4-FFF2-40B4-BE49-F238E27FC236}">
                <a16:creationId xmlns:a16="http://schemas.microsoft.com/office/drawing/2014/main" id="{9A8574A7-97D7-4D85-AE8B-EB7A45AF354A}"/>
              </a:ext>
            </a:extLst>
          </p:cNvPr>
          <p:cNvSpPr txBox="1"/>
          <p:nvPr/>
        </p:nvSpPr>
        <p:spPr>
          <a:xfrm>
            <a:off x="0" y="2076761"/>
            <a:ext cx="3269140" cy="553741"/>
          </a:xfrm>
          <a:prstGeom prst="rect">
            <a:avLst/>
          </a:prstGeom>
          <a:noFill/>
        </p:spPr>
        <p:txBody>
          <a:bodyPr wrap="square" rtlCol="0">
            <a:spAutoFit/>
          </a:bodyPr>
          <a:lstStyle/>
          <a:p>
            <a:pPr defTabSz="840835"/>
            <a:r>
              <a:rPr lang="en-US" sz="1472" b="1" u="sng" dirty="0">
                <a:solidFill>
                  <a:srgbClr val="FF0000"/>
                </a:solidFill>
                <a:latin typeface="Calibri"/>
              </a:rPr>
              <a:t>F2F -meetings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3" name="Straight Connector 2">
            <a:extLst>
              <a:ext uri="{FF2B5EF4-FFF2-40B4-BE49-F238E27FC236}">
                <a16:creationId xmlns:a16="http://schemas.microsoft.com/office/drawing/2014/main" id="{6DDFA1A3-294A-4406-990E-BE07D5E5A657}"/>
              </a:ext>
            </a:extLst>
          </p:cNvPr>
          <p:cNvCxnSpPr>
            <a:cxnSpLocks/>
          </p:cNvCxnSpPr>
          <p:nvPr/>
        </p:nvCxnSpPr>
        <p:spPr bwMode="auto">
          <a:xfrm>
            <a:off x="0" y="2928395"/>
            <a:ext cx="14995525" cy="0"/>
          </a:xfrm>
          <a:prstGeom prst="line">
            <a:avLst/>
          </a:prstGeom>
          <a:ln w="19050">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7239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1H, 2022</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2400" dirty="0"/>
              <a:t>SA2 meeting in 1H will be held as e-meetings. </a:t>
            </a:r>
          </a:p>
          <a:p>
            <a:pPr marL="0" indent="0">
              <a:lnSpc>
                <a:spcPct val="110000"/>
              </a:lnSpc>
              <a:buNone/>
              <a:defRPr/>
            </a:pPr>
            <a:endParaRPr lang="en-US" sz="1869" dirty="0"/>
          </a:p>
          <a:p>
            <a:pPr>
              <a:lnSpc>
                <a:spcPct val="110000"/>
              </a:lnSpc>
              <a:defRPr/>
            </a:pPr>
            <a:r>
              <a:rPr lang="en-US" sz="2400" b="1" dirty="0"/>
              <a:t>SA2 E-meeting calendar for 2H, 2022</a:t>
            </a:r>
          </a:p>
          <a:p>
            <a:pPr lvl="1">
              <a:lnSpc>
                <a:spcPct val="110000"/>
              </a:lnSpc>
              <a:defRPr/>
            </a:pPr>
            <a:r>
              <a:rPr lang="en-US" sz="2000" b="1" dirty="0"/>
              <a:t>SA2 #149-E </a:t>
            </a:r>
            <a:r>
              <a:rPr lang="en-US" sz="2000" dirty="0"/>
              <a:t>(14 – 25 Feb, 2022)</a:t>
            </a:r>
          </a:p>
          <a:p>
            <a:pPr lvl="1">
              <a:lnSpc>
                <a:spcPct val="110000"/>
              </a:lnSpc>
              <a:defRPr/>
            </a:pPr>
            <a:r>
              <a:rPr lang="en-US" sz="2000" b="1" dirty="0"/>
              <a:t>SA2 #150-E </a:t>
            </a:r>
            <a:r>
              <a:rPr lang="en-US" sz="2000" dirty="0"/>
              <a:t>(06 – 12 April, 2022)</a:t>
            </a:r>
          </a:p>
          <a:p>
            <a:pPr lvl="2">
              <a:lnSpc>
                <a:spcPct val="110000"/>
              </a:lnSpc>
              <a:defRPr/>
            </a:pPr>
            <a:r>
              <a:rPr lang="en-US" sz="1600" dirty="0"/>
              <a:t>TBD – How to celebrate SA2 150</a:t>
            </a:r>
            <a:r>
              <a:rPr lang="en-US" sz="1600" baseline="30000" dirty="0"/>
              <a:t>th</a:t>
            </a:r>
            <a:r>
              <a:rPr lang="en-US" sz="1600" dirty="0"/>
              <a:t> Anniversary? </a:t>
            </a:r>
          </a:p>
          <a:p>
            <a:pPr lvl="1">
              <a:lnSpc>
                <a:spcPct val="110000"/>
              </a:lnSpc>
              <a:defRPr/>
            </a:pPr>
            <a:r>
              <a:rPr lang="en-US" sz="2000" b="1" dirty="0"/>
              <a:t>SA2 #151-E </a:t>
            </a:r>
            <a:r>
              <a:rPr lang="en-US" sz="2000" dirty="0"/>
              <a:t>(16 – 20 May, 2022)</a:t>
            </a:r>
          </a:p>
          <a:p>
            <a:pPr marL="609566" lvl="1" indent="0">
              <a:lnSpc>
                <a:spcPct val="110000"/>
              </a:lnSpc>
              <a:buNone/>
              <a:defRPr/>
            </a:pPr>
            <a:endParaRPr lang="en-US" sz="16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64266766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2H, 2022</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2000" dirty="0"/>
              <a:t>2H 2022 will be maintained as dual calendar (with both F2F and e-meeting dates). </a:t>
            </a:r>
          </a:p>
          <a:p>
            <a:pPr lvl="1">
              <a:lnSpc>
                <a:spcPct val="110000"/>
              </a:lnSpc>
              <a:defRPr/>
            </a:pPr>
            <a:r>
              <a:rPr lang="en-US" sz="1800" dirty="0"/>
              <a:t>Whether meeting will be conducted as F2F or e-meeting will be confirmed based on TSG SA guidance. </a:t>
            </a:r>
          </a:p>
          <a:p>
            <a:pPr>
              <a:lnSpc>
                <a:spcPct val="110000"/>
              </a:lnSpc>
              <a:defRPr/>
            </a:pPr>
            <a:r>
              <a:rPr lang="en-US" sz="2000" b="1" dirty="0"/>
              <a:t>SA2 F2F meeting calendar for 2H, 2022</a:t>
            </a:r>
          </a:p>
          <a:p>
            <a:pPr lvl="1">
              <a:lnSpc>
                <a:spcPct val="110000"/>
              </a:lnSpc>
              <a:defRPr/>
            </a:pPr>
            <a:r>
              <a:rPr lang="en-US" sz="1800" b="1" dirty="0"/>
              <a:t>SA2 #153 </a:t>
            </a:r>
            <a:r>
              <a:rPr lang="en-US" sz="1800" dirty="0"/>
              <a:t>(22 – 26 Aug, 2022) – Gothenburg, SE</a:t>
            </a:r>
          </a:p>
          <a:p>
            <a:pPr lvl="2">
              <a:lnSpc>
                <a:spcPct val="110000"/>
              </a:lnSpc>
              <a:defRPr/>
            </a:pPr>
            <a:r>
              <a:rPr lang="en-US" sz="1400" dirty="0"/>
              <a:t>Meeting host cannot accommodate additional days. </a:t>
            </a:r>
          </a:p>
          <a:p>
            <a:pPr lvl="2">
              <a:lnSpc>
                <a:spcPct val="110000"/>
              </a:lnSpc>
              <a:defRPr/>
            </a:pPr>
            <a:r>
              <a:rPr lang="en-US" sz="1400" dirty="0"/>
              <a:t>TBD – whether post meeting email approval, or pre e-meeting needs to be scheduled to accommodate Rel-18 workload. </a:t>
            </a:r>
          </a:p>
          <a:p>
            <a:pPr lvl="1">
              <a:lnSpc>
                <a:spcPct val="110000"/>
              </a:lnSpc>
              <a:defRPr/>
            </a:pPr>
            <a:r>
              <a:rPr lang="en-US" sz="1800" b="1" dirty="0"/>
              <a:t>SA2 #154 </a:t>
            </a:r>
            <a:r>
              <a:rPr lang="en-US" sz="1800" dirty="0"/>
              <a:t>(10 – 14 Oct, 2022) – China, CN</a:t>
            </a:r>
          </a:p>
          <a:p>
            <a:pPr lvl="1">
              <a:lnSpc>
                <a:spcPct val="110000"/>
              </a:lnSpc>
              <a:defRPr/>
            </a:pPr>
            <a:r>
              <a:rPr lang="en-US" sz="1800" b="1" dirty="0"/>
              <a:t>SA2 #155 </a:t>
            </a:r>
            <a:r>
              <a:rPr lang="en-US" sz="1800" dirty="0"/>
              <a:t>(14 – 18 Nov, 2022) – TBD, US</a:t>
            </a:r>
          </a:p>
          <a:p>
            <a:pPr>
              <a:lnSpc>
                <a:spcPct val="110000"/>
              </a:lnSpc>
              <a:defRPr/>
            </a:pPr>
            <a:r>
              <a:rPr lang="en-US" sz="2000" b="1" dirty="0"/>
              <a:t>SA2 E-meeting calendar for 2H, 2022</a:t>
            </a:r>
          </a:p>
          <a:p>
            <a:pPr lvl="1">
              <a:lnSpc>
                <a:spcPct val="110000"/>
              </a:lnSpc>
              <a:defRPr/>
            </a:pPr>
            <a:r>
              <a:rPr lang="en-US" sz="1800" b="1" dirty="0"/>
              <a:t>SA2 #153-E </a:t>
            </a:r>
            <a:r>
              <a:rPr lang="en-US" sz="1800" dirty="0"/>
              <a:t>(17 – 26 Aug, 2022)</a:t>
            </a:r>
          </a:p>
          <a:p>
            <a:pPr lvl="1">
              <a:lnSpc>
                <a:spcPct val="110000"/>
              </a:lnSpc>
              <a:defRPr/>
            </a:pPr>
            <a:r>
              <a:rPr lang="en-US" sz="1800" b="1" dirty="0"/>
              <a:t>SA2 #154-E </a:t>
            </a:r>
            <a:r>
              <a:rPr lang="en-US" sz="1800" dirty="0"/>
              <a:t>(10 – 14 Oct, 2022)</a:t>
            </a:r>
          </a:p>
          <a:p>
            <a:pPr lvl="2">
              <a:lnSpc>
                <a:spcPct val="110000"/>
              </a:lnSpc>
              <a:defRPr/>
            </a:pPr>
            <a:r>
              <a:rPr lang="en-US" sz="1400" dirty="0"/>
              <a:t>TBD – whether to extend by 1 day (5 + 1) to be scheduled to accommodate Rel-18 workload. </a:t>
            </a:r>
          </a:p>
          <a:p>
            <a:pPr lvl="1">
              <a:lnSpc>
                <a:spcPct val="110000"/>
              </a:lnSpc>
              <a:defRPr/>
            </a:pPr>
            <a:r>
              <a:rPr lang="en-US" sz="1800" b="1" dirty="0"/>
              <a:t>SA2 #155-E </a:t>
            </a:r>
            <a:r>
              <a:rPr lang="en-US" sz="1800" dirty="0"/>
              <a:t>(14 – 18 Nov, 2022)</a:t>
            </a:r>
          </a:p>
          <a:p>
            <a:pPr lvl="2">
              <a:lnSpc>
                <a:spcPct val="110000"/>
              </a:lnSpc>
              <a:defRPr/>
            </a:pPr>
            <a:r>
              <a:rPr lang="en-US" sz="1400" dirty="0"/>
              <a:t>TBD – whether to extend by 1 day (5 + 1) to be scheduled to accommodate Rel-18 workload. </a:t>
            </a:r>
          </a:p>
          <a:p>
            <a:pPr marL="457176" lvl="1" indent="-457176">
              <a:lnSpc>
                <a:spcPct val="110000"/>
              </a:lnSpc>
              <a:buBlip>
                <a:blip r:embed="rId3"/>
              </a:buBlip>
              <a:defRPr/>
            </a:pPr>
            <a:r>
              <a:rPr lang="en-US" sz="2000" b="1" dirty="0">
                <a:solidFill>
                  <a:srgbClr val="FF0000"/>
                </a:solidFill>
                <a:ea typeface="+mn-ea"/>
                <a:cs typeface="+mn-cs"/>
              </a:rPr>
              <a:t>SA2 July Ad-hoc (26 June – 1 July, 2022) is cancelled. </a:t>
            </a:r>
          </a:p>
          <a:p>
            <a:pPr lvl="1">
              <a:lnSpc>
                <a:spcPct val="110000"/>
              </a:lnSpc>
              <a:defRPr/>
            </a:pPr>
            <a:endParaRPr lang="en-US" sz="16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299590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228182" y="319089"/>
            <a:ext cx="6941272" cy="719719"/>
          </a:xfrm>
        </p:spPr>
        <p:txBody>
          <a:bodyPr/>
          <a:lstStyle/>
          <a:p>
            <a:pPr eaLnBrk="1" hangingPunct="1"/>
            <a:r>
              <a:rPr lang="en-US" altLang="en-US" b="1" dirty="0"/>
              <a:t>Rel-18 TU Considerations</a:t>
            </a:r>
          </a:p>
        </p:txBody>
      </p:sp>
      <p:sp>
        <p:nvSpPr>
          <p:cNvPr id="2" name="TextBox 1">
            <a:extLst>
              <a:ext uri="{FF2B5EF4-FFF2-40B4-BE49-F238E27FC236}">
                <a16:creationId xmlns:a16="http://schemas.microsoft.com/office/drawing/2014/main" id="{3CA5B2E3-0348-4FED-AB10-699532D40C5A}"/>
              </a:ext>
            </a:extLst>
          </p:cNvPr>
          <p:cNvSpPr txBox="1"/>
          <p:nvPr/>
        </p:nvSpPr>
        <p:spPr>
          <a:xfrm>
            <a:off x="8952931" y="1861456"/>
            <a:ext cx="5601270" cy="4062651"/>
          </a:xfrm>
          <a:prstGeom prst="rect">
            <a:avLst/>
          </a:prstGeom>
          <a:noFill/>
        </p:spPr>
        <p:txBody>
          <a:bodyPr wrap="square" rtlCol="0">
            <a:spAutoFit/>
          </a:bodyPr>
          <a:lstStyle/>
          <a:p>
            <a:pPr marL="285750" indent="-285750">
              <a:buFont typeface="Arial" panose="020B0604020202020204" pitchFamily="34" charset="0"/>
              <a:buChar char="•"/>
            </a:pPr>
            <a:r>
              <a:rPr lang="en-US" sz="2000" dirty="0"/>
              <a:t>For 1H 22 e-meetings, allocate the full buffer to Rel-18 SIDs.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For May meeting (SA2#151-e) mainly focus on Rel-17 correction + Rel-18 SID + agenda 4.1 (urgent LSs). No 5.X, 6.X and 7.X on the agenda.</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Aug meeting e-meeting will be extended by 3 days.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For pre-rel-18 FASMO criterion will be strictly enforced from the April meeting onwards. </a:t>
            </a:r>
          </a:p>
          <a:p>
            <a:r>
              <a:rPr lang="en-US" dirty="0"/>
              <a:t> </a:t>
            </a:r>
          </a:p>
        </p:txBody>
      </p:sp>
      <p:graphicFrame>
        <p:nvGraphicFramePr>
          <p:cNvPr id="3" name="Table 2">
            <a:extLst>
              <a:ext uri="{FF2B5EF4-FFF2-40B4-BE49-F238E27FC236}">
                <a16:creationId xmlns:a16="http://schemas.microsoft.com/office/drawing/2014/main" id="{3BF5E871-8602-48B9-8AEE-2BB38E66BEBF}"/>
              </a:ext>
            </a:extLst>
          </p:cNvPr>
          <p:cNvGraphicFramePr>
            <a:graphicFrameLocks noGrp="1"/>
          </p:cNvGraphicFramePr>
          <p:nvPr>
            <p:extLst>
              <p:ext uri="{D42A27DB-BD31-4B8C-83A1-F6EECF244321}">
                <p14:modId xmlns:p14="http://schemas.microsoft.com/office/powerpoint/2010/main" val="3835529673"/>
              </p:ext>
            </p:extLst>
          </p:nvPr>
        </p:nvGraphicFramePr>
        <p:xfrm>
          <a:off x="642849" y="1149351"/>
          <a:ext cx="6846175" cy="5364480"/>
        </p:xfrm>
        <a:graphic>
          <a:graphicData uri="http://schemas.openxmlformats.org/drawingml/2006/table">
            <a:tbl>
              <a:tblPr/>
              <a:tblGrid>
                <a:gridCol w="1051839">
                  <a:extLst>
                    <a:ext uri="{9D8B030D-6E8A-4147-A177-3AD203B41FA5}">
                      <a16:colId xmlns:a16="http://schemas.microsoft.com/office/drawing/2014/main" val="2271092161"/>
                    </a:ext>
                  </a:extLst>
                </a:gridCol>
                <a:gridCol w="557804">
                  <a:extLst>
                    <a:ext uri="{9D8B030D-6E8A-4147-A177-3AD203B41FA5}">
                      <a16:colId xmlns:a16="http://schemas.microsoft.com/office/drawing/2014/main" val="36966613"/>
                    </a:ext>
                  </a:extLst>
                </a:gridCol>
                <a:gridCol w="695781">
                  <a:extLst>
                    <a:ext uri="{9D8B030D-6E8A-4147-A177-3AD203B41FA5}">
                      <a16:colId xmlns:a16="http://schemas.microsoft.com/office/drawing/2014/main" val="1181478946"/>
                    </a:ext>
                  </a:extLst>
                </a:gridCol>
                <a:gridCol w="552991">
                  <a:extLst>
                    <a:ext uri="{9D8B030D-6E8A-4147-A177-3AD203B41FA5}">
                      <a16:colId xmlns:a16="http://schemas.microsoft.com/office/drawing/2014/main" val="1895195791"/>
                    </a:ext>
                  </a:extLst>
                </a:gridCol>
                <a:gridCol w="498470">
                  <a:extLst>
                    <a:ext uri="{9D8B030D-6E8A-4147-A177-3AD203B41FA5}">
                      <a16:colId xmlns:a16="http://schemas.microsoft.com/office/drawing/2014/main" val="3673217493"/>
                    </a:ext>
                  </a:extLst>
                </a:gridCol>
                <a:gridCol w="498470">
                  <a:extLst>
                    <a:ext uri="{9D8B030D-6E8A-4147-A177-3AD203B41FA5}">
                      <a16:colId xmlns:a16="http://schemas.microsoft.com/office/drawing/2014/main" val="2040787730"/>
                    </a:ext>
                  </a:extLst>
                </a:gridCol>
                <a:gridCol w="498470">
                  <a:extLst>
                    <a:ext uri="{9D8B030D-6E8A-4147-A177-3AD203B41FA5}">
                      <a16:colId xmlns:a16="http://schemas.microsoft.com/office/drawing/2014/main" val="4217812726"/>
                    </a:ext>
                  </a:extLst>
                </a:gridCol>
                <a:gridCol w="498470">
                  <a:extLst>
                    <a:ext uri="{9D8B030D-6E8A-4147-A177-3AD203B41FA5}">
                      <a16:colId xmlns:a16="http://schemas.microsoft.com/office/drawing/2014/main" val="50854303"/>
                    </a:ext>
                  </a:extLst>
                </a:gridCol>
                <a:gridCol w="498470">
                  <a:extLst>
                    <a:ext uri="{9D8B030D-6E8A-4147-A177-3AD203B41FA5}">
                      <a16:colId xmlns:a16="http://schemas.microsoft.com/office/drawing/2014/main" val="3549632657"/>
                    </a:ext>
                  </a:extLst>
                </a:gridCol>
                <a:gridCol w="498470">
                  <a:extLst>
                    <a:ext uri="{9D8B030D-6E8A-4147-A177-3AD203B41FA5}">
                      <a16:colId xmlns:a16="http://schemas.microsoft.com/office/drawing/2014/main" val="2538006669"/>
                    </a:ext>
                  </a:extLst>
                </a:gridCol>
                <a:gridCol w="498470">
                  <a:extLst>
                    <a:ext uri="{9D8B030D-6E8A-4147-A177-3AD203B41FA5}">
                      <a16:colId xmlns:a16="http://schemas.microsoft.com/office/drawing/2014/main" val="3241766887"/>
                    </a:ext>
                  </a:extLst>
                </a:gridCol>
                <a:gridCol w="498470">
                  <a:extLst>
                    <a:ext uri="{9D8B030D-6E8A-4147-A177-3AD203B41FA5}">
                      <a16:colId xmlns:a16="http://schemas.microsoft.com/office/drawing/2014/main" val="3393141567"/>
                    </a:ext>
                  </a:extLst>
                </a:gridCol>
              </a:tblGrid>
              <a:tr h="155831">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1" i="0" u="none" strike="noStrike">
                          <a:solidFill>
                            <a:srgbClr val="000000"/>
                          </a:solidFill>
                          <a:effectLst/>
                          <a:latin typeface="Calibri" panose="020F0502020204030204" pitchFamily="34" charset="0"/>
                        </a:rPr>
                        <a:t>Feb,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Apr,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May,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Aug,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Oct,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Nov,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Jan,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Feb,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17654772"/>
                  </a:ext>
                </a:extLst>
              </a:tr>
              <a:tr h="155831">
                <a:tc>
                  <a:txBody>
                    <a:bodyPr/>
                    <a:lstStyle/>
                    <a:p>
                      <a:pPr algn="ctr" fontAlgn="b"/>
                      <a:r>
                        <a:rPr lang="en-US" sz="1100" b="1" i="0" u="none" strike="noStrike">
                          <a:solidFill>
                            <a:srgbClr val="000000"/>
                          </a:solidFill>
                          <a:effectLst/>
                          <a:latin typeface="Calibri" panose="020F0502020204030204" pitchFamily="34" charset="0"/>
                        </a:rPr>
                        <a:t>SID/WID</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Study  TU</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Normative TU</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Total TU</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D9E1F2"/>
                    </a:solidFill>
                  </a:tcPr>
                </a:tc>
                <a:tc>
                  <a:txBody>
                    <a:bodyPr/>
                    <a:lstStyle/>
                    <a:p>
                      <a:pPr algn="l" fontAlgn="b"/>
                      <a:r>
                        <a:rPr lang="en-US" sz="1100" b="1" i="0" u="none" strike="noStrike">
                          <a:solidFill>
                            <a:srgbClr val="000000"/>
                          </a:solidFill>
                          <a:effectLst/>
                          <a:latin typeface="Calibri" panose="020F0502020204030204" pitchFamily="34" charset="0"/>
                        </a:rPr>
                        <a:t>#149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#154AH</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1769406500"/>
                  </a:ext>
                </a:extLst>
              </a:tr>
              <a:tr h="155831">
                <a:tc>
                  <a:txBody>
                    <a:bodyPr/>
                    <a:lstStyle/>
                    <a:p>
                      <a:pPr algn="r" fontAlgn="b"/>
                      <a:r>
                        <a:rPr lang="en-US" sz="1100" b="0" i="0" u="none" strike="noStrike">
                          <a:solidFill>
                            <a:srgbClr val="000000"/>
                          </a:solidFill>
                          <a:effectLst/>
                          <a:latin typeface="Calibri" panose="020F0502020204030204" pitchFamily="34" charset="0"/>
                        </a:rPr>
                        <a:t>FS_AMP</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7385414"/>
                  </a:ext>
                </a:extLst>
              </a:tr>
              <a:tr h="155831">
                <a:tc>
                  <a:txBody>
                    <a:bodyPr/>
                    <a:lstStyle/>
                    <a:p>
                      <a:pPr algn="r" fontAlgn="b"/>
                      <a:r>
                        <a:rPr lang="en-US" sz="1100" b="0" i="0" u="none" strike="noStrike">
                          <a:solidFill>
                            <a:srgbClr val="000000"/>
                          </a:solidFill>
                          <a:effectLst/>
                          <a:latin typeface="Calibri" panose="020F0502020204030204" pitchFamily="34" charset="0"/>
                        </a:rPr>
                        <a:t>FS_5WWC_Ph2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1560659"/>
                  </a:ext>
                </a:extLst>
              </a:tr>
              <a:tr h="155831">
                <a:tc>
                  <a:txBody>
                    <a:bodyPr/>
                    <a:lstStyle/>
                    <a:p>
                      <a:pPr algn="r" fontAlgn="b"/>
                      <a:r>
                        <a:rPr lang="en-US" sz="1100" b="0" i="0" u="none" strike="noStrike">
                          <a:solidFill>
                            <a:srgbClr val="000000"/>
                          </a:solidFill>
                          <a:effectLst/>
                          <a:latin typeface="Calibri" panose="020F0502020204030204" pitchFamily="34" charset="0"/>
                        </a:rPr>
                        <a:t>FS_VMR</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2.75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890433"/>
                  </a:ext>
                </a:extLst>
              </a:tr>
              <a:tr h="155831">
                <a:tc>
                  <a:txBody>
                    <a:bodyPr/>
                    <a:lstStyle/>
                    <a:p>
                      <a:pPr algn="r" fontAlgn="b"/>
                      <a:r>
                        <a:rPr lang="en-US" sz="1100" b="0" i="0" u="none" strike="noStrike">
                          <a:solidFill>
                            <a:srgbClr val="000000"/>
                          </a:solidFill>
                          <a:effectLst/>
                          <a:latin typeface="Calibri" panose="020F0502020204030204" pitchFamily="34" charset="0"/>
                        </a:rPr>
                        <a:t>FS_TRS_URLLC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639327"/>
                  </a:ext>
                </a:extLst>
              </a:tr>
              <a:tr h="155831">
                <a:tc>
                  <a:txBody>
                    <a:bodyPr/>
                    <a:lstStyle/>
                    <a:p>
                      <a:pPr algn="r" fontAlgn="b"/>
                      <a:r>
                        <a:rPr lang="en-US" sz="1100" b="0" i="0" u="none" strike="noStrike">
                          <a:solidFill>
                            <a:srgbClr val="000000"/>
                          </a:solidFill>
                          <a:effectLst/>
                          <a:latin typeface="Calibri" panose="020F0502020204030204" pitchFamily="34" charset="0"/>
                        </a:rPr>
                        <a:t>FS_Ranging_SL</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8112002"/>
                  </a:ext>
                </a:extLst>
              </a:tr>
              <a:tr h="155831">
                <a:tc>
                  <a:txBody>
                    <a:bodyPr/>
                    <a:lstStyle/>
                    <a:p>
                      <a:pPr algn="r" fontAlgn="b"/>
                      <a:r>
                        <a:rPr lang="en-US" sz="1100" b="0" i="0" u="none" strike="noStrike">
                          <a:solidFill>
                            <a:srgbClr val="000000"/>
                          </a:solidFill>
                          <a:effectLst/>
                          <a:latin typeface="Calibri" panose="020F0502020204030204" pitchFamily="34" charset="0"/>
                        </a:rPr>
                        <a:t>FS_5G_ProSe_Ph2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1217155"/>
                  </a:ext>
                </a:extLst>
              </a:tr>
              <a:tr h="155831">
                <a:tc>
                  <a:txBody>
                    <a:bodyPr/>
                    <a:lstStyle/>
                    <a:p>
                      <a:pPr algn="r" fontAlgn="b"/>
                      <a:r>
                        <a:rPr lang="en-US" sz="1100" b="0" i="0" u="none" strike="noStrike">
                          <a:solidFill>
                            <a:srgbClr val="000000"/>
                          </a:solidFill>
                          <a:effectLst/>
                          <a:latin typeface="Calibri" panose="020F0502020204030204" pitchFamily="34" charset="0"/>
                        </a:rPr>
                        <a:t>FS_SATB</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378965"/>
                  </a:ext>
                </a:extLst>
              </a:tr>
              <a:tr h="155831">
                <a:tc>
                  <a:txBody>
                    <a:bodyPr/>
                    <a:lstStyle/>
                    <a:p>
                      <a:pPr algn="r" fontAlgn="b"/>
                      <a:r>
                        <a:rPr lang="en-US" sz="1100" b="0" i="0" u="none" strike="noStrike">
                          <a:solidFill>
                            <a:srgbClr val="000000"/>
                          </a:solidFill>
                          <a:effectLst/>
                          <a:latin typeface="Calibri" panose="020F0502020204030204" pitchFamily="34" charset="0"/>
                        </a:rPr>
                        <a:t>FS_AIMLsys</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9538673"/>
                  </a:ext>
                </a:extLst>
              </a:tr>
              <a:tr h="155831">
                <a:tc>
                  <a:txBody>
                    <a:bodyPr/>
                    <a:lstStyle/>
                    <a:p>
                      <a:pPr algn="r" fontAlgn="b"/>
                      <a:r>
                        <a:rPr lang="en-US" sz="1100" b="0" i="0" u="none" strike="noStrike">
                          <a:solidFill>
                            <a:srgbClr val="000000"/>
                          </a:solidFill>
                          <a:effectLst/>
                          <a:latin typeface="Calibri" panose="020F0502020204030204" pitchFamily="34" charset="0"/>
                        </a:rPr>
                        <a:t>FS_XRM</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3712616"/>
                  </a:ext>
                </a:extLst>
              </a:tr>
              <a:tr h="155831">
                <a:tc>
                  <a:txBody>
                    <a:bodyPr/>
                    <a:lstStyle/>
                    <a:p>
                      <a:pPr algn="r" fontAlgn="b"/>
                      <a:r>
                        <a:rPr lang="en-US" sz="1100" b="0" i="0" u="none" strike="noStrike">
                          <a:solidFill>
                            <a:srgbClr val="000000"/>
                          </a:solidFill>
                          <a:effectLst/>
                          <a:latin typeface="Calibri" panose="020F0502020204030204" pitchFamily="34" charset="0"/>
                        </a:rPr>
                        <a:t>FS_5GSAT_Ph2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0994419"/>
                  </a:ext>
                </a:extLst>
              </a:tr>
              <a:tr h="155831">
                <a:tc>
                  <a:txBody>
                    <a:bodyPr/>
                    <a:lstStyle/>
                    <a:p>
                      <a:pPr algn="r" fontAlgn="b"/>
                      <a:r>
                        <a:rPr lang="en-US" sz="1100" b="0" i="0" u="none" strike="noStrike">
                          <a:solidFill>
                            <a:srgbClr val="000000"/>
                          </a:solidFill>
                          <a:effectLst/>
                          <a:latin typeface="Calibri" panose="020F0502020204030204" pitchFamily="34" charset="0"/>
                        </a:rPr>
                        <a:t>FS_UPEAS</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2981027"/>
                  </a:ext>
                </a:extLst>
              </a:tr>
              <a:tr h="155831">
                <a:tc>
                  <a:txBody>
                    <a:bodyPr/>
                    <a:lstStyle/>
                    <a:p>
                      <a:pPr algn="r" fontAlgn="b"/>
                      <a:r>
                        <a:rPr lang="en-US" sz="1100" b="0" i="0" u="none" strike="noStrike">
                          <a:solidFill>
                            <a:srgbClr val="000000"/>
                          </a:solidFill>
                          <a:effectLst/>
                          <a:latin typeface="Calibri" panose="020F0502020204030204" pitchFamily="34" charset="0"/>
                        </a:rPr>
                        <a:t>FS_eNA_Ph3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8</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7932330"/>
                  </a:ext>
                </a:extLst>
              </a:tr>
              <a:tr h="155831">
                <a:tc>
                  <a:txBody>
                    <a:bodyPr/>
                    <a:lstStyle/>
                    <a:p>
                      <a:pPr algn="r" fontAlgn="b"/>
                      <a:r>
                        <a:rPr lang="en-US" sz="1100" b="0" i="0" u="none" strike="noStrike">
                          <a:solidFill>
                            <a:srgbClr val="000000"/>
                          </a:solidFill>
                          <a:effectLst/>
                          <a:latin typeface="Calibri" panose="020F0502020204030204" pitchFamily="34" charset="0"/>
                        </a:rPr>
                        <a:t>FS_5MBS_Ph2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5886"/>
                  </a:ext>
                </a:extLst>
              </a:tr>
              <a:tr h="155831">
                <a:tc>
                  <a:txBody>
                    <a:bodyPr/>
                    <a:lstStyle/>
                    <a:p>
                      <a:pPr algn="r" fontAlgn="b"/>
                      <a:r>
                        <a:rPr lang="en-US" sz="1100" b="0" i="0" u="none" strike="noStrike">
                          <a:solidFill>
                            <a:srgbClr val="000000"/>
                          </a:solidFill>
                          <a:effectLst/>
                          <a:latin typeface="Calibri" panose="020F0502020204030204" pitchFamily="34" charset="0"/>
                        </a:rPr>
                        <a:t>FS_PIN</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3197764"/>
                  </a:ext>
                </a:extLst>
              </a:tr>
              <a:tr h="155831">
                <a:tc>
                  <a:txBody>
                    <a:bodyPr/>
                    <a:lstStyle/>
                    <a:p>
                      <a:pPr algn="r" fontAlgn="b"/>
                      <a:r>
                        <a:rPr lang="en-US" sz="1100" b="0" i="0" u="none" strike="noStrike">
                          <a:solidFill>
                            <a:srgbClr val="000000"/>
                          </a:solidFill>
                          <a:effectLst/>
                          <a:latin typeface="Calibri" panose="020F0502020204030204" pitchFamily="34" charset="0"/>
                        </a:rPr>
                        <a:t>FS_DetNet</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6552263"/>
                  </a:ext>
                </a:extLst>
              </a:tr>
              <a:tr h="155831">
                <a:tc>
                  <a:txBody>
                    <a:bodyPr/>
                    <a:lstStyle/>
                    <a:p>
                      <a:pPr algn="r" fontAlgn="b"/>
                      <a:r>
                        <a:rPr lang="en-US" sz="1100" b="0" i="0" u="none" strike="noStrike">
                          <a:solidFill>
                            <a:srgbClr val="000000"/>
                          </a:solidFill>
                          <a:effectLst/>
                          <a:latin typeface="Calibri" panose="020F0502020204030204" pitchFamily="34" charset="0"/>
                        </a:rPr>
                        <a:t>FS_eNPN_Ph2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356438"/>
                  </a:ext>
                </a:extLst>
              </a:tr>
              <a:tr h="155831">
                <a:tc>
                  <a:txBody>
                    <a:bodyPr/>
                    <a:lstStyle/>
                    <a:p>
                      <a:pPr algn="r" fontAlgn="b"/>
                      <a:r>
                        <a:rPr lang="en-US" sz="1100" b="0" i="0" u="none" strike="noStrike">
                          <a:solidFill>
                            <a:srgbClr val="000000"/>
                          </a:solidFill>
                          <a:effectLst/>
                          <a:latin typeface="Calibri" panose="020F0502020204030204" pitchFamily="34" charset="0"/>
                        </a:rPr>
                        <a:t>FS_SUECR</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0107450"/>
                  </a:ext>
                </a:extLst>
              </a:tr>
              <a:tr h="155831">
                <a:tc>
                  <a:txBody>
                    <a:bodyPr/>
                    <a:lstStyle/>
                    <a:p>
                      <a:pPr algn="r" fontAlgn="b"/>
                      <a:r>
                        <a:rPr lang="en-US" sz="1100" b="0" i="0" u="none" strike="noStrike">
                          <a:solidFill>
                            <a:srgbClr val="000000"/>
                          </a:solidFill>
                          <a:effectLst/>
                          <a:latin typeface="Calibri" panose="020F0502020204030204" pitchFamily="34" charset="0"/>
                        </a:rPr>
                        <a:t>MPS_WLAN</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9273665"/>
                  </a:ext>
                </a:extLst>
              </a:tr>
              <a:tr h="155831">
                <a:tc>
                  <a:txBody>
                    <a:bodyPr/>
                    <a:lstStyle/>
                    <a:p>
                      <a:pPr algn="r" fontAlgn="b"/>
                      <a:r>
                        <a:rPr lang="en-US" sz="1100" b="0" i="0" u="none" strike="noStrike">
                          <a:solidFill>
                            <a:srgbClr val="000000"/>
                          </a:solidFill>
                          <a:effectLst/>
                          <a:latin typeface="Calibri" panose="020F0502020204030204" pitchFamily="34" charset="0"/>
                        </a:rPr>
                        <a:t>FS_REDCAP_Ph2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1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9325491"/>
                  </a:ext>
                </a:extLst>
              </a:tr>
              <a:tr h="155831">
                <a:tc>
                  <a:txBody>
                    <a:bodyPr/>
                    <a:lstStyle/>
                    <a:p>
                      <a:pPr algn="r" fontAlgn="b"/>
                      <a:r>
                        <a:rPr lang="en-US" sz="1100" b="0" i="0" u="none" strike="noStrike">
                          <a:solidFill>
                            <a:srgbClr val="000000"/>
                          </a:solidFill>
                          <a:effectLst/>
                          <a:latin typeface="Calibri" panose="020F0502020204030204" pitchFamily="34" charset="0"/>
                        </a:rPr>
                        <a:t>FS_eLCS_Ph3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10.25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0348572"/>
                  </a:ext>
                </a:extLst>
              </a:tr>
              <a:tr h="155831">
                <a:tc>
                  <a:txBody>
                    <a:bodyPr/>
                    <a:lstStyle/>
                    <a:p>
                      <a:pPr algn="r" fontAlgn="b"/>
                      <a:r>
                        <a:rPr lang="en-US" sz="1100" b="0" i="0" u="none" strike="noStrike">
                          <a:solidFill>
                            <a:srgbClr val="000000"/>
                          </a:solidFill>
                          <a:effectLst/>
                          <a:latin typeface="Calibri" panose="020F0502020204030204" pitchFamily="34" charset="0"/>
                        </a:rPr>
                        <a:t>FS_UAS_Ph2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9345534"/>
                  </a:ext>
                </a:extLst>
              </a:tr>
              <a:tr h="155831">
                <a:tc>
                  <a:txBody>
                    <a:bodyPr/>
                    <a:lstStyle/>
                    <a:p>
                      <a:pPr algn="r" fontAlgn="b"/>
                      <a:r>
                        <a:rPr lang="en-US" sz="1100" b="0" i="0" u="none" strike="noStrike">
                          <a:solidFill>
                            <a:srgbClr val="000000"/>
                          </a:solidFill>
                          <a:effectLst/>
                          <a:latin typeface="Calibri" panose="020F0502020204030204" pitchFamily="34" charset="0"/>
                        </a:rPr>
                        <a:t>FS_ATSSS_ph3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8.5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7854049"/>
                  </a:ext>
                </a:extLst>
              </a:tr>
              <a:tr h="155831">
                <a:tc>
                  <a:txBody>
                    <a:bodyPr/>
                    <a:lstStyle/>
                    <a:p>
                      <a:pPr algn="r" fontAlgn="b"/>
                      <a:r>
                        <a:rPr lang="en-US" sz="1100" b="0" i="0" u="none" strike="noStrike">
                          <a:solidFill>
                            <a:srgbClr val="000000"/>
                          </a:solidFill>
                          <a:effectLst/>
                          <a:latin typeface="Calibri" panose="020F0502020204030204" pitchFamily="34" charset="0"/>
                        </a:rPr>
                        <a:t>FS_EDGE_Ph2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11.5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7582795"/>
                  </a:ext>
                </a:extLst>
              </a:tr>
              <a:tr h="155831">
                <a:tc>
                  <a:txBody>
                    <a:bodyPr/>
                    <a:lstStyle/>
                    <a:p>
                      <a:pPr algn="r" fontAlgn="b"/>
                      <a:r>
                        <a:rPr lang="en-US" sz="1100" b="0" i="0" u="none" strike="noStrike">
                          <a:solidFill>
                            <a:srgbClr val="000000"/>
                          </a:solidFill>
                          <a:effectLst/>
                          <a:latin typeface="Calibri" panose="020F0502020204030204" pitchFamily="34" charset="0"/>
                        </a:rPr>
                        <a:t>FS_eNS_Ph3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888795"/>
                  </a:ext>
                </a:extLst>
              </a:tr>
              <a:tr h="155831">
                <a:tc>
                  <a:txBody>
                    <a:bodyPr/>
                    <a:lstStyle/>
                    <a:p>
                      <a:pPr algn="r" fontAlgn="b"/>
                      <a:r>
                        <a:rPr lang="en-US" sz="1100" b="0" i="0" u="none" strike="noStrike">
                          <a:solidFill>
                            <a:srgbClr val="000000"/>
                          </a:solidFill>
                          <a:effectLst/>
                          <a:latin typeface="Calibri" panose="020F0502020204030204" pitchFamily="34" charset="0"/>
                        </a:rPr>
                        <a:t>FS_eUEPO</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7753488"/>
                  </a:ext>
                </a:extLst>
              </a:tr>
              <a:tr h="155831">
                <a:tc>
                  <a:txBody>
                    <a:bodyPr/>
                    <a:lstStyle/>
                    <a:p>
                      <a:pPr algn="r" fontAlgn="b"/>
                      <a:r>
                        <a:rPr lang="en-US" sz="1100" b="0" i="0" u="none" strike="noStrike">
                          <a:solidFill>
                            <a:srgbClr val="000000"/>
                          </a:solidFill>
                          <a:effectLst/>
                          <a:latin typeface="Calibri" panose="020F0502020204030204" pitchFamily="34" charset="0"/>
                        </a:rPr>
                        <a:t>FS_SFC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7255440"/>
                  </a:ext>
                </a:extLst>
              </a:tr>
              <a:tr h="155831">
                <a:tc>
                  <a:txBody>
                    <a:bodyPr/>
                    <a:lstStyle/>
                    <a:p>
                      <a:pPr algn="r" fontAlgn="b"/>
                      <a:r>
                        <a:rPr lang="en-US" sz="1100" b="0" i="0" u="none" strike="noStrike">
                          <a:solidFill>
                            <a:srgbClr val="000000"/>
                          </a:solidFill>
                          <a:effectLst/>
                          <a:latin typeface="Calibri" panose="020F0502020204030204" pitchFamily="34" charset="0"/>
                        </a:rPr>
                        <a:t>FS_GMEC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1.75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3321432"/>
                  </a:ext>
                </a:extLst>
              </a:tr>
              <a:tr h="155831">
                <a:tc>
                  <a:txBody>
                    <a:bodyPr/>
                    <a:lstStyle/>
                    <a:p>
                      <a:pPr algn="r" fontAlgn="b"/>
                      <a:r>
                        <a:rPr lang="en-US" sz="1100" b="0" i="0" u="none" strike="noStrike">
                          <a:solidFill>
                            <a:srgbClr val="000000"/>
                          </a:solidFill>
                          <a:effectLst/>
                          <a:latin typeface="Calibri" panose="020F0502020204030204" pitchFamily="34" charset="0"/>
                        </a:rPr>
                        <a:t>FS_NG_RTC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424866"/>
                  </a:ext>
                </a:extLst>
              </a:tr>
              <a:tr h="155831">
                <a:tc>
                  <a:txBody>
                    <a:bodyPr/>
                    <a:lstStyle/>
                    <a:p>
                      <a:pPr algn="ctr" fontAlgn="b"/>
                      <a:r>
                        <a:rPr lang="en-US" sz="1100" b="1" i="0" u="none" strike="noStrike">
                          <a:solidFill>
                            <a:srgbClr val="000000"/>
                          </a:solidFill>
                          <a:effectLst/>
                          <a:latin typeface="Calibri" panose="020F0502020204030204" pitchFamily="34" charset="0"/>
                        </a:rPr>
                        <a:t>Total</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119.5</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71.75</a:t>
                      </a:r>
                    </a:p>
                  </a:txBody>
                  <a:tcPr marL="0" marR="0" marT="0" marB="0" anchor="b">
                    <a:lnL>
                      <a:noFill/>
                    </a:lnL>
                    <a:lnR>
                      <a:noFill/>
                    </a:lnR>
                    <a:lnT>
                      <a:noFill/>
                    </a:lnT>
                    <a:lnB>
                      <a:noFill/>
                    </a:lnB>
                    <a:solidFill>
                      <a:srgbClr val="FFC000"/>
                    </a:solidFill>
                  </a:tcPr>
                </a:tc>
                <a:tc>
                  <a:txBody>
                    <a:bodyPr/>
                    <a:lstStyle/>
                    <a:p>
                      <a:pPr algn="r" fontAlgn="b"/>
                      <a:r>
                        <a:rPr lang="en-US" sz="1100" b="1" i="0" u="none" strike="noStrike">
                          <a:solidFill>
                            <a:srgbClr val="000000"/>
                          </a:solidFill>
                          <a:effectLst/>
                          <a:latin typeface="Calibri" panose="020F0502020204030204" pitchFamily="34" charset="0"/>
                        </a:rPr>
                        <a:t>191.25</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19.25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29.75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dirty="0">
                          <a:solidFill>
                            <a:srgbClr val="FF0000"/>
                          </a:solidFill>
                          <a:effectLst/>
                          <a:latin typeface="Calibri" panose="020F0502020204030204" pitchFamily="34" charset="0"/>
                        </a:rPr>
                        <a:t>24.5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extLst>
                  <a:ext uri="{0D108BD9-81ED-4DB2-BD59-A6C34878D82A}">
                    <a16:rowId xmlns:a16="http://schemas.microsoft.com/office/drawing/2014/main" val="1656296929"/>
                  </a:ext>
                </a:extLst>
              </a:tr>
            </a:tbl>
          </a:graphicData>
        </a:graphic>
      </p:graphicFrame>
      <p:sp>
        <p:nvSpPr>
          <p:cNvPr id="5" name="TextBox 4">
            <a:extLst>
              <a:ext uri="{FF2B5EF4-FFF2-40B4-BE49-F238E27FC236}">
                <a16:creationId xmlns:a16="http://schemas.microsoft.com/office/drawing/2014/main" id="{41814574-44C4-4D5E-91F1-FFC075494182}"/>
              </a:ext>
            </a:extLst>
          </p:cNvPr>
          <p:cNvSpPr txBox="1"/>
          <p:nvPr/>
        </p:nvSpPr>
        <p:spPr>
          <a:xfrm>
            <a:off x="6921660" y="6585297"/>
            <a:ext cx="6053560" cy="545406"/>
          </a:xfrm>
          <a:prstGeom prst="rect">
            <a:avLst/>
          </a:prstGeom>
          <a:noFill/>
        </p:spPr>
        <p:txBody>
          <a:bodyPr wrap="square" rtlCol="0">
            <a:spAutoFit/>
          </a:bodyPr>
          <a:lstStyle/>
          <a:p>
            <a:pPr defTabSz="840835"/>
            <a:r>
              <a:rPr lang="en-US" sz="1472" b="1" u="sng" dirty="0">
                <a:solidFill>
                  <a:srgbClr val="FF0000"/>
                </a:solidFill>
                <a:latin typeface="Calibri"/>
              </a:rPr>
              <a:t>Please see S2-2201217 for latest SA2 work planning sheet</a:t>
            </a:r>
            <a:r>
              <a:rPr lang="en-US" sz="1472" dirty="0">
                <a:solidFill>
                  <a:prstClr val="black"/>
                </a:solidFill>
                <a:latin typeface="Calibri"/>
              </a:rPr>
              <a:t> </a:t>
            </a:r>
          </a:p>
          <a:p>
            <a:pPr defTabSz="840835"/>
            <a:endParaRPr lang="en-US" sz="1472" dirty="0">
              <a:solidFill>
                <a:prstClr val="black"/>
              </a:solidFill>
              <a:latin typeface="Calibri"/>
            </a:endParaRPr>
          </a:p>
        </p:txBody>
      </p:sp>
    </p:spTree>
    <p:extLst>
      <p:ext uri="{BB962C8B-B14F-4D97-AF65-F5344CB8AC3E}">
        <p14:creationId xmlns:p14="http://schemas.microsoft.com/office/powerpoint/2010/main" val="141960284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Tracking of TU for Rel-18 SIDs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229632"/>
          </a:xfrm>
        </p:spPr>
        <p:txBody>
          <a:bodyPr/>
          <a:lstStyle/>
          <a:p>
            <a:pPr>
              <a:lnSpc>
                <a:spcPct val="110000"/>
              </a:lnSpc>
              <a:defRPr/>
            </a:pPr>
            <a:r>
              <a:rPr lang="en-US" sz="1800" dirty="0"/>
              <a:t>During F2F, one TU (Time Unit) corresponds to 1.5 hours slot in which roughly 10-15 contributions can be handled. </a:t>
            </a:r>
          </a:p>
          <a:p>
            <a:pPr>
              <a:lnSpc>
                <a:spcPct val="110000"/>
              </a:lnSpc>
              <a:defRPr/>
            </a:pPr>
            <a:endParaRPr lang="en-US" sz="1800" dirty="0"/>
          </a:p>
          <a:p>
            <a:pPr>
              <a:lnSpc>
                <a:spcPct val="110000"/>
              </a:lnSpc>
              <a:defRPr/>
            </a:pPr>
            <a:r>
              <a:rPr lang="en-US" sz="1800" dirty="0"/>
              <a:t>For SA2#149E e-meeting onwards, TU will be tracked as per the following mechanism. </a:t>
            </a:r>
          </a:p>
          <a:p>
            <a:pPr lvl="1">
              <a:lnSpc>
                <a:spcPct val="110000"/>
              </a:lnSpc>
              <a:defRPr/>
            </a:pPr>
            <a:r>
              <a:rPr lang="en-US" sz="1600" dirty="0"/>
              <a:t>Maximum of 30 </a:t>
            </a:r>
            <a:r>
              <a:rPr lang="en-US" sz="1600" dirty="0" err="1"/>
              <a:t>TDocs</a:t>
            </a:r>
            <a:r>
              <a:rPr lang="en-US" sz="1600" dirty="0"/>
              <a:t> (P-CRs) per 1 TU will be handled. If a Rel-18 SID is assigned 0.5 TU then maximum of 15 </a:t>
            </a:r>
            <a:r>
              <a:rPr lang="en-US" sz="1600" dirty="0" err="1"/>
              <a:t>TDocs</a:t>
            </a:r>
            <a:r>
              <a:rPr lang="en-US" sz="1600" dirty="0"/>
              <a:t> (P-CR) will be handled. If a Rel-18 SID is assigned .25 TU then maximum of 7 </a:t>
            </a:r>
            <a:r>
              <a:rPr lang="en-US" sz="1600" dirty="0" err="1"/>
              <a:t>TDocs</a:t>
            </a:r>
            <a:r>
              <a:rPr lang="en-US" sz="1600" dirty="0"/>
              <a:t> (P-CRs) will be handled. </a:t>
            </a:r>
          </a:p>
          <a:p>
            <a:pPr lvl="1">
              <a:lnSpc>
                <a:spcPct val="110000"/>
              </a:lnSpc>
              <a:defRPr/>
            </a:pPr>
            <a:r>
              <a:rPr lang="en-US" sz="1600" dirty="0"/>
              <a:t>If the SID is assigned 1 TU in SA2#149-E and it receives more than 30 papers then only 30 will be picked based on sorting (after submission deadline but before start of the e-meeting) by the SA2 leadership. Fairness criterion will be applied, and Rapporteur input will be required on such sorting. </a:t>
            </a:r>
          </a:p>
          <a:p>
            <a:pPr lvl="1">
              <a:lnSpc>
                <a:spcPct val="110000"/>
              </a:lnSpc>
              <a:defRPr/>
            </a:pPr>
            <a:r>
              <a:rPr lang="en-US" sz="1600" dirty="0"/>
              <a:t>Rapporteur are required to provide the sorting order to SA2 leadership as soon as possible (after the TD submission deadline). </a:t>
            </a:r>
          </a:p>
          <a:p>
            <a:pPr lvl="1">
              <a:lnSpc>
                <a:spcPct val="110000"/>
              </a:lnSpc>
              <a:defRPr/>
            </a:pPr>
            <a:r>
              <a:rPr lang="en-US" sz="1600" dirty="0"/>
              <a:t>Rapporteur’s input papers on TR skeleton, TR scope etc. will be exempted. </a:t>
            </a:r>
          </a:p>
          <a:p>
            <a:pPr lvl="1">
              <a:lnSpc>
                <a:spcPct val="110000"/>
              </a:lnSpc>
              <a:defRPr/>
            </a:pPr>
            <a:r>
              <a:rPr lang="en-US" sz="1600" dirty="0"/>
              <a:t>Discussion Paper (for Information) will be exempted. </a:t>
            </a:r>
          </a:p>
          <a:p>
            <a:pPr lvl="1">
              <a:lnSpc>
                <a:spcPct val="110000"/>
              </a:lnSpc>
              <a:defRPr/>
            </a:pPr>
            <a:r>
              <a:rPr lang="en-US" sz="1600" dirty="0"/>
              <a:t>LS IN/OUT will be exempted</a:t>
            </a:r>
          </a:p>
          <a:p>
            <a:pPr>
              <a:lnSpc>
                <a:spcPct val="110000"/>
              </a:lnSpc>
              <a:defRPr/>
            </a:pPr>
            <a:endParaRPr lang="en-US" sz="1800" dirty="0"/>
          </a:p>
          <a:p>
            <a:pPr>
              <a:lnSpc>
                <a:spcPct val="110000"/>
              </a:lnSpc>
              <a:defRPr/>
            </a:pPr>
            <a:r>
              <a:rPr lang="en-US" sz="1800" dirty="0"/>
              <a:t>If this mechanism hinders progress, then it will be revisited in the future e-meeting. </a:t>
            </a:r>
          </a:p>
          <a:p>
            <a:pPr>
              <a:lnSpc>
                <a:spcPct val="110000"/>
              </a:lnSpc>
              <a:defRPr/>
            </a:pPr>
            <a:endParaRPr lang="en-US" sz="1800" dirty="0"/>
          </a:p>
          <a:p>
            <a:pPr>
              <a:lnSpc>
                <a:spcPct val="110000"/>
              </a:lnSpc>
              <a:defRPr/>
            </a:pPr>
            <a:r>
              <a:rPr lang="en-US" sz="1800" dirty="0"/>
              <a:t>This may be extended to other Agenda Items in future e-meeting, if necessary. </a:t>
            </a:r>
          </a:p>
          <a:p>
            <a:pPr>
              <a:lnSpc>
                <a:spcPct val="110000"/>
              </a:lnSpc>
              <a:defRPr/>
            </a:pPr>
            <a:endParaRPr lang="en-US" altLang="en-US" sz="20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118013660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to Rel-18 Rapporteurs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5" y="1185169"/>
            <a:ext cx="13487400" cy="5338462"/>
          </a:xfrm>
        </p:spPr>
        <p:txBody>
          <a:bodyPr/>
          <a:lstStyle/>
          <a:p>
            <a:pPr>
              <a:lnSpc>
                <a:spcPct val="110000"/>
              </a:lnSpc>
              <a:defRPr/>
            </a:pPr>
            <a:r>
              <a:rPr lang="en-US" sz="2800" dirty="0"/>
              <a:t>Rel-18 Rapporteurs should put together a work plan for their SID and how they plan to utilize the assigned TU for each meeting. Update the Work Plan after each meeting. Can be part of the status report. </a:t>
            </a:r>
          </a:p>
          <a:p>
            <a:pPr>
              <a:lnSpc>
                <a:spcPct val="110000"/>
              </a:lnSpc>
              <a:defRPr/>
            </a:pPr>
            <a:r>
              <a:rPr lang="en-US" sz="2800" dirty="0"/>
              <a:t> For e.g. - </a:t>
            </a:r>
          </a:p>
          <a:p>
            <a:pPr lvl="1">
              <a:lnSpc>
                <a:spcPct val="110000"/>
              </a:lnSpc>
              <a:defRPr/>
            </a:pPr>
            <a:r>
              <a:rPr lang="en-US" sz="1800" dirty="0"/>
              <a:t>SA2#149-E, 1 TU assigned, finish TR Skeleton, TR Scope, Architectural Assumption, KI, etc. </a:t>
            </a:r>
          </a:p>
          <a:p>
            <a:pPr lvl="1">
              <a:lnSpc>
                <a:spcPct val="110000"/>
              </a:lnSpc>
              <a:defRPr/>
            </a:pPr>
            <a:r>
              <a:rPr lang="en-US" sz="1800" dirty="0"/>
              <a:t>SA2#150-E, 1 TU assigned, last e-meeting for any new KI, solutions for Key Issue X Y Z. </a:t>
            </a:r>
          </a:p>
          <a:p>
            <a:pPr lvl="1">
              <a:lnSpc>
                <a:spcPct val="110000"/>
              </a:lnSpc>
              <a:defRPr/>
            </a:pPr>
            <a:r>
              <a:rPr lang="en-US" sz="1800" dirty="0"/>
              <a:t>SA2#151-E, 2 TU assigned, last e-meeting for any new solution, start the initial evaluation. </a:t>
            </a:r>
          </a:p>
          <a:p>
            <a:pPr lvl="1">
              <a:lnSpc>
                <a:spcPct val="110000"/>
              </a:lnSpc>
              <a:defRPr/>
            </a:pPr>
            <a:r>
              <a:rPr lang="en-US" sz="1800" dirty="0"/>
              <a:t>SA2#152-E, 1 TU assigned, solution evaluation and conclusion, normative WID creation, etc. </a:t>
            </a:r>
          </a:p>
          <a:p>
            <a:pPr marL="457176" lvl="1" indent="-457176">
              <a:lnSpc>
                <a:spcPct val="110000"/>
              </a:lnSpc>
              <a:buBlip>
                <a:blip r:embed="rId3"/>
              </a:buBlip>
              <a:defRPr/>
            </a:pPr>
            <a:r>
              <a:rPr lang="en-US" sz="2800" dirty="0">
                <a:ea typeface="+mn-ea"/>
                <a:cs typeface="+mn-cs"/>
              </a:rPr>
              <a:t>Rel-18 Rapporteurs shall provide the status report after each (e-)meeting on the progress, any controversial issue, RAN dependency, etc. Please use template defined for Rel-17 SIDs/WIDs.</a:t>
            </a:r>
            <a:endParaRPr lang="en-US" sz="1800" dirty="0"/>
          </a:p>
          <a:p>
            <a:pPr>
              <a:lnSpc>
                <a:spcPct val="110000"/>
              </a:lnSpc>
              <a:defRPr/>
            </a:pPr>
            <a:endParaRPr lang="en-US" sz="2000" dirty="0"/>
          </a:p>
          <a:p>
            <a:pPr marL="0" indent="0">
              <a:buNone/>
              <a:defRPr/>
            </a:pPr>
            <a:endParaRPr lang="en-US" altLang="en-US" sz="1100" dirty="0"/>
          </a:p>
          <a:p>
            <a:pPr>
              <a:defRPr/>
            </a:pPr>
            <a:endParaRPr lang="en-US" altLang="en-US" sz="1100" dirty="0"/>
          </a:p>
        </p:txBody>
      </p:sp>
    </p:spTree>
    <p:extLst>
      <p:ext uri="{BB962C8B-B14F-4D97-AF65-F5344CB8AC3E}">
        <p14:creationId xmlns:p14="http://schemas.microsoft.com/office/powerpoint/2010/main" val="186705413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TEI18 Handling</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TEI18 proposals will be on agenda in May and Aug e-meeting.</a:t>
            </a:r>
          </a:p>
          <a:p>
            <a:pPr>
              <a:lnSpc>
                <a:spcPct val="110000"/>
              </a:lnSpc>
              <a:defRPr/>
            </a:pPr>
            <a:r>
              <a:rPr lang="en-US" sz="3200" dirty="0"/>
              <a:t>TEI18 proposal may be technically endorsed (but not approved) in May e-meeting. </a:t>
            </a:r>
          </a:p>
          <a:p>
            <a:pPr>
              <a:lnSpc>
                <a:spcPct val="110000"/>
              </a:lnSpc>
              <a:defRPr/>
            </a:pPr>
            <a:r>
              <a:rPr lang="en-US" sz="3200" dirty="0"/>
              <a:t>No TEI18 proposals will be considered after Aug, 22 e-meeting. </a:t>
            </a:r>
          </a:p>
          <a:p>
            <a:pPr>
              <a:lnSpc>
                <a:spcPct val="110000"/>
              </a:lnSpc>
              <a:defRPr/>
            </a:pPr>
            <a:r>
              <a:rPr lang="en-US" sz="3200" dirty="0"/>
              <a:t>TEI18 proposals can be Approval at Q3, 22 (Aug meeting). </a:t>
            </a:r>
          </a:p>
          <a:p>
            <a:pPr lvl="1">
              <a:lnSpc>
                <a:spcPct val="110000"/>
              </a:lnSpc>
              <a:defRPr/>
            </a:pPr>
            <a:r>
              <a:rPr lang="en-US" sz="2800" dirty="0"/>
              <a:t>7 - 9 TU available from the buffer - TBD</a:t>
            </a:r>
          </a:p>
          <a:p>
            <a:pPr lvl="1">
              <a:lnSpc>
                <a:spcPct val="110000"/>
              </a:lnSpc>
              <a:defRPr/>
            </a:pPr>
            <a:r>
              <a:rPr lang="en-US" sz="2669" dirty="0"/>
              <a:t>Prioritization within SA2, if necessary</a:t>
            </a:r>
          </a:p>
          <a:p>
            <a:pPr>
              <a:lnSpc>
                <a:spcPct val="110000"/>
              </a:lnSpc>
              <a:defRPr/>
            </a:pPr>
            <a:r>
              <a:rPr lang="en-US" sz="3200" dirty="0"/>
              <a:t>Scheduling in Q4, 22 and Q1, 23</a:t>
            </a:r>
          </a:p>
          <a:p>
            <a:pPr marL="0" indent="0">
              <a:buNone/>
              <a:defRPr/>
            </a:pPr>
            <a:endParaRPr lang="en-US" altLang="en-US" sz="1400" dirty="0"/>
          </a:p>
          <a:p>
            <a:pPr>
              <a:defRPr/>
            </a:pPr>
            <a:endParaRPr lang="en-US" altLang="en-US" sz="1400" dirty="0"/>
          </a:p>
        </p:txBody>
      </p:sp>
    </p:spTree>
    <p:extLst>
      <p:ext uri="{BB962C8B-B14F-4D97-AF65-F5344CB8AC3E}">
        <p14:creationId xmlns:p14="http://schemas.microsoft.com/office/powerpoint/2010/main" val="445701767"/>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40285</TotalTime>
  <Words>1801</Words>
  <Application>Microsoft Office PowerPoint</Application>
  <PresentationFormat>Custom</PresentationFormat>
  <Paragraphs>721</Paragraphs>
  <Slides>10</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SA2 Work Planning</vt:lpstr>
      <vt:lpstr>Rel-18 timelines</vt:lpstr>
      <vt:lpstr>SA2 Meeting Planning</vt:lpstr>
      <vt:lpstr>SA2 meeting dates for 1H, 2022</vt:lpstr>
      <vt:lpstr>SA2 meeting dates for 2H, 2022</vt:lpstr>
      <vt:lpstr>Rel-18 TU Considerations</vt:lpstr>
      <vt:lpstr>Tracking of TU for Rel-18 SIDs</vt:lpstr>
      <vt:lpstr>Guidance to Rel-18 Rapporteurs</vt:lpstr>
      <vt:lpstr>TEI18 Handling</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05-23-2140_Puneet Jain</cp:lastModifiedBy>
  <cp:revision>771</cp:revision>
  <dcterms:created xsi:type="dcterms:W3CDTF">2018-05-24T11:49:12Z</dcterms:created>
  <dcterms:modified xsi:type="dcterms:W3CDTF">2022-01-28T21:17:32Z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