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83" d="100"/>
          <a:sy n="83" d="100"/>
        </p:scale>
        <p:origin x="1915" y="67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#149E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14-25 February 2022</a:t>
            </a: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10.2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S2-2201194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Total </a:t>
            </a:r>
            <a:r>
              <a:rPr lang="en-US" altLang="de-DE" sz="1200" dirty="0"/>
              <a:t>TUs requested for Study Phase </a:t>
            </a:r>
            <a:r>
              <a:rPr lang="en-US" altLang="de-DE" sz="1200" dirty="0" smtClean="0"/>
              <a:t>are 1.5 TU.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</a:t>
            </a:r>
            <a:r>
              <a:rPr lang="en-US" altLang="de-DE" sz="1200" dirty="0" smtClean="0"/>
              <a:t>skeleton(TR 23.700-61), </a:t>
            </a:r>
            <a:r>
              <a:rPr lang="en-US" altLang="de-DE" sz="1200" dirty="0"/>
              <a:t>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US" altLang="de-DE" sz="1600" b="1" dirty="0" err="1"/>
              <a:t>xxxx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x solutions added</a:t>
            </a:r>
            <a:endParaRPr lang="de-DE" altLang="de-DE" sz="16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697418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To discuss and document solutions on the agreed KI(s).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</a:t>
            </a:r>
            <a:r>
              <a:rPr lang="en-US" altLang="zh-CN" sz="1200" dirty="0" smtClean="0"/>
              <a:t>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</a:t>
            </a:r>
            <a:r>
              <a:rPr lang="en-US" sz="1200" dirty="0"/>
              <a:t>requirements</a:t>
            </a:r>
            <a:r>
              <a:rPr lang="en-US" sz="1200" dirty="0" smtClean="0"/>
              <a:t>, </a:t>
            </a:r>
            <a:r>
              <a:rPr lang="en-US" sz="1200" dirty="0"/>
              <a:t>New KIs </a:t>
            </a:r>
            <a:r>
              <a:rPr lang="en-US" sz="1200" dirty="0" smtClean="0"/>
              <a:t>approval, Last </a:t>
            </a:r>
            <a:r>
              <a:rPr lang="en-US" sz="1200" dirty="0"/>
              <a:t>meeting for New KIs 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architecture requirements, assumptions, terminology &amp; possible reference architecture.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79299393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X key issues are 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S</a:t>
            </a:r>
            <a:r>
              <a:rPr lang="en-US" sz="1200" dirty="0" smtClean="0"/>
              <a:t>tart </a:t>
            </a:r>
            <a:r>
              <a:rPr lang="en-US" sz="1200" dirty="0"/>
              <a:t>of </a:t>
            </a:r>
            <a:r>
              <a:rPr lang="en-US" sz="1200" dirty="0" smtClean="0"/>
              <a:t>solutions </a:t>
            </a:r>
            <a:r>
              <a:rPr lang="en-US" sz="1200" dirty="0"/>
              <a:t>approval, continuing the work on architecture requirements, assumptions, terminology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52742"/>
              </p:ext>
            </p:extLst>
          </p:nvPr>
        </p:nvGraphicFramePr>
        <p:xfrm>
          <a:off x="424006" y="1601355"/>
          <a:ext cx="8388348" cy="29725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6647">
                  <a:extLst>
                    <a:ext uri="{9D8B030D-6E8A-4147-A177-3AD203B41FA5}">
                      <a16:colId xmlns:a16="http://schemas.microsoft.com/office/drawing/2014/main" val="2218593633"/>
                    </a:ext>
                  </a:extLst>
                </a:gridCol>
                <a:gridCol w="595622">
                  <a:extLst>
                    <a:ext uri="{9D8B030D-6E8A-4147-A177-3AD203B41FA5}">
                      <a16:colId xmlns:a16="http://schemas.microsoft.com/office/drawing/2014/main" val="1738866078"/>
                    </a:ext>
                  </a:extLst>
                </a:gridCol>
                <a:gridCol w="682484">
                  <a:extLst>
                    <a:ext uri="{9D8B030D-6E8A-4147-A177-3AD203B41FA5}">
                      <a16:colId xmlns:a16="http://schemas.microsoft.com/office/drawing/2014/main" val="3588829612"/>
                    </a:ext>
                  </a:extLst>
                </a:gridCol>
                <a:gridCol w="595622">
                  <a:extLst>
                    <a:ext uri="{9D8B030D-6E8A-4147-A177-3AD203B41FA5}">
                      <a16:colId xmlns:a16="http://schemas.microsoft.com/office/drawing/2014/main" val="3894474472"/>
                    </a:ext>
                  </a:extLst>
                </a:gridCol>
                <a:gridCol w="1104383">
                  <a:extLst>
                    <a:ext uri="{9D8B030D-6E8A-4147-A177-3AD203B41FA5}">
                      <a16:colId xmlns:a16="http://schemas.microsoft.com/office/drawing/2014/main" val="675674739"/>
                    </a:ext>
                  </a:extLst>
                </a:gridCol>
                <a:gridCol w="1017522">
                  <a:extLst>
                    <a:ext uri="{9D8B030D-6E8A-4147-A177-3AD203B41FA5}">
                      <a16:colId xmlns:a16="http://schemas.microsoft.com/office/drawing/2014/main" val="3618242838"/>
                    </a:ext>
                  </a:extLst>
                </a:gridCol>
                <a:gridCol w="1005113">
                  <a:extLst>
                    <a:ext uri="{9D8B030D-6E8A-4147-A177-3AD203B41FA5}">
                      <a16:colId xmlns:a16="http://schemas.microsoft.com/office/drawing/2014/main" val="3715597265"/>
                    </a:ext>
                  </a:extLst>
                </a:gridCol>
                <a:gridCol w="992704">
                  <a:extLst>
                    <a:ext uri="{9D8B030D-6E8A-4147-A177-3AD203B41FA5}">
                      <a16:colId xmlns:a16="http://schemas.microsoft.com/office/drawing/2014/main" val="2666490494"/>
                    </a:ext>
                  </a:extLst>
                </a:gridCol>
                <a:gridCol w="918251">
                  <a:extLst>
                    <a:ext uri="{9D8B030D-6E8A-4147-A177-3AD203B41FA5}">
                      <a16:colId xmlns:a16="http://schemas.microsoft.com/office/drawing/2014/main" val="2210279180"/>
                    </a:ext>
                  </a:extLst>
                </a:gridCol>
              </a:tblGrid>
              <a:tr h="178687"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2750484918"/>
                  </a:ext>
                </a:extLst>
              </a:tr>
              <a:tr h="17868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 </a:t>
                      </a:r>
                      <a:endParaRPr lang="en-IN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 </a:t>
                      </a:r>
                      <a:endParaRPr lang="en-IN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 </a:t>
                      </a:r>
                      <a:endParaRPr lang="en-IN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 </a:t>
                      </a:r>
                      <a:endParaRPr lang="en-IN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Feb, 22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Apr, 22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May, 22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Aug, 22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Oct, 22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1615840388"/>
                  </a:ext>
                </a:extLst>
              </a:tr>
              <a:tr h="34248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SID/WID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Study  TU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Normative TU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Total TU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#149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#150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#151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#152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#153</a:t>
                      </a:r>
                      <a:endParaRPr lang="en-IN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3229240895"/>
                  </a:ext>
                </a:extLst>
              </a:tr>
              <a:tr h="17868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>
                          <a:effectLst/>
                        </a:rPr>
                        <a:t>FS_SUECR</a:t>
                      </a:r>
                      <a:endParaRPr lang="en-IN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1.5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0.25</a:t>
                      </a:r>
                      <a:endParaRPr lang="en-IN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1.75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0.5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0.5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0.5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NOT on Agenda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000" u="none" strike="noStrike" dirty="0">
                          <a:effectLst/>
                        </a:rPr>
                        <a:t>0.25</a:t>
                      </a:r>
                      <a:endParaRPr lang="en-IN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204888349"/>
                  </a:ext>
                </a:extLst>
              </a:tr>
              <a:tr h="664491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TR Skeleton,Scope,Arch requirmenet and assupmions, and etc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yes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yes(updates)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1538209935"/>
                  </a:ext>
                </a:extLst>
              </a:tr>
              <a:tr h="35737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Key Issues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yes,last chance for new KI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yes(updates)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3108749462"/>
                  </a:ext>
                </a:extLst>
              </a:tr>
              <a:tr h="35737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New Solutions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yes, if time/TU permit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yes.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 err="1">
                          <a:effectLst/>
                        </a:rPr>
                        <a:t>yes,last</a:t>
                      </a:r>
                      <a:r>
                        <a:rPr lang="en-IN" sz="1100" u="none" strike="noStrike" dirty="0">
                          <a:effectLst/>
                        </a:rPr>
                        <a:t> chance for new Sol.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3123501040"/>
                  </a:ext>
                </a:extLst>
              </a:tr>
              <a:tr h="17868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Solutions Updates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yes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2909995735"/>
                  </a:ext>
                </a:extLst>
              </a:tr>
              <a:tr h="35737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Evaluations/conclusions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yes, if time/TU permit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yes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 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2403934400"/>
                  </a:ext>
                </a:extLst>
              </a:tr>
              <a:tr h="17868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Normative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>
                          <a:effectLst/>
                        </a:rPr>
                        <a:t> 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u="none" strike="noStrike" dirty="0">
                          <a:effectLst/>
                        </a:rPr>
                        <a:t>Yes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5" marR="7445" marT="7445" marB="0" anchor="b"/>
                </a:tc>
                <a:extLst>
                  <a:ext uri="{0D108BD9-81ED-4DB2-BD59-A6C34878D82A}">
                    <a16:rowId xmlns:a16="http://schemas.microsoft.com/office/drawing/2014/main" val="2963595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17879</TotalTime>
  <Words>412</Words>
  <Application>Microsoft Office PowerPoint</Application>
  <PresentationFormat>On-screen Show (4:3)</PresentationFormat>
  <Paragraphs>145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SA2#149E (1/2)</vt:lpstr>
      <vt:lpstr>FS_SUECR status after SA2#149E (2/2)</vt:lpstr>
      <vt:lpstr>FS_SUECR Status at SA#95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1348</cp:revision>
  <dcterms:created xsi:type="dcterms:W3CDTF">2008-08-30T09:32:10Z</dcterms:created>
  <dcterms:modified xsi:type="dcterms:W3CDTF">2022-01-28T19:23:35Z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